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33" autoAdjust="0"/>
    <p:restoredTop sz="96921" autoAdjust="0"/>
  </p:normalViewPr>
  <p:slideViewPr>
    <p:cSldViewPr>
      <p:cViewPr varScale="1">
        <p:scale>
          <a:sx n="100" d="100"/>
          <a:sy n="100" d="100"/>
        </p:scale>
        <p:origin x="1554" y="108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hyperlink" Target="https://cdata2.tsherpa.co.kr/tsherpa/multimedia/Flash/2022/curri/index.html?flashxmlnum=yuni4856&amp;amp;classno=E-curri05-math/51/suh_0501_01_0001/suh_0501_01_0001_101_1.html&amp;amp;id=1441813&amp;amp;classa=1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4179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9628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1092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1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lang="ko-KR" altLang="en-US" sz="9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872716"/>
            <a:ext cx="5580620" cy="472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무엇이든 파는 나눔 장터</a:t>
            </a:r>
            <a:endParaRPr lang="ko-KR" altLang="en-US" sz="1900">
              <a:latin typeface="+mn-ea"/>
              <a:ea typeface="+mn-ea"/>
            </a:endParaRPr>
          </a:p>
          <a:p>
            <a:pPr algn="ctr">
              <a:defRPr/>
            </a:pPr>
            <a:endParaRPr lang="en-US" altLang="ko-KR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오늘 나는 신발 가게 주인</a:t>
            </a:r>
            <a:endParaRPr lang="ko-KR" altLang="en-US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오늘 너는 옷 가게 주인</a:t>
            </a:r>
            <a:endParaRPr lang="ko-KR" altLang="en-US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오늘 우리 학교는 학교 아닌 나눔 장터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en-US" altLang="ko-KR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1900">
                <a:latin typeface="+mn-ea"/>
                <a:ea typeface="+mn-ea"/>
              </a:rPr>
              <a:t>“</a:t>
            </a:r>
            <a:r>
              <a:rPr lang="ko-KR" altLang="en-US" sz="1900">
                <a:latin typeface="+mn-ea"/>
                <a:ea typeface="+mn-ea"/>
              </a:rPr>
              <a:t>이거 사세요</a:t>
            </a:r>
            <a:r>
              <a:rPr lang="en-US" altLang="ko-KR" sz="1900">
                <a:latin typeface="+mn-ea"/>
                <a:ea typeface="+mn-ea"/>
              </a:rPr>
              <a:t>!”, “</a:t>
            </a:r>
            <a:r>
              <a:rPr lang="ko-KR" altLang="en-US" sz="1900">
                <a:latin typeface="+mn-ea"/>
                <a:ea typeface="+mn-ea"/>
              </a:rPr>
              <a:t>와서 구경하세요</a:t>
            </a:r>
            <a:r>
              <a:rPr lang="en-US" altLang="ko-KR" sz="1900">
                <a:latin typeface="+mn-ea"/>
                <a:ea typeface="+mn-ea"/>
              </a:rPr>
              <a:t>!”</a:t>
            </a:r>
            <a:endParaRPr lang="en-US" altLang="ko-KR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북적북적 와글와글 살 것도 많고</a:t>
            </a:r>
            <a:endParaRPr lang="ko-KR" altLang="en-US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구경할 것도 많은 신나는 나눔 장터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en-US" altLang="ko-KR" sz="1900">
              <a:latin typeface="+mn-ea"/>
              <a:ea typeface="+mn-ea"/>
            </a:endParaRPr>
          </a:p>
          <a:p>
            <a:pPr algn="ctr">
              <a:defRPr/>
            </a:pPr>
            <a:endParaRPr lang="en-US" altLang="ko-KR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함께 더불어 살아가야 할 우리</a:t>
            </a:r>
            <a:endParaRPr lang="ko-KR" altLang="en-US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지구를 위해 물건을 아껴 쓰고 다시 쓰고</a:t>
            </a:r>
            <a:endParaRPr lang="ko-KR" altLang="en-US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또 나눠 쓰게 해 주는 행복한 나눔 장터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en-US" altLang="ko-KR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좋은 물건 사서 윤아도 주고</a:t>
            </a:r>
            <a:r>
              <a:rPr lang="en-US" altLang="ko-KR" sz="1900">
                <a:latin typeface="+mn-ea"/>
                <a:ea typeface="+mn-ea"/>
              </a:rPr>
              <a:t>, </a:t>
            </a:r>
            <a:r>
              <a:rPr lang="ko-KR" altLang="en-US" sz="1900">
                <a:latin typeface="+mn-ea"/>
                <a:ea typeface="+mn-ea"/>
              </a:rPr>
              <a:t>연우도 주자</a:t>
            </a:r>
            <a:r>
              <a:rPr lang="en-US" altLang="ko-KR" sz="1900">
                <a:latin typeface="+mn-ea"/>
                <a:ea typeface="+mn-ea"/>
              </a:rPr>
              <a:t>!</a:t>
            </a:r>
            <a:endParaRPr lang="en-US" altLang="ko-KR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어</a:t>
            </a:r>
            <a:r>
              <a:rPr lang="en-US" altLang="ko-KR" sz="1900">
                <a:latin typeface="+mn-ea"/>
                <a:ea typeface="+mn-ea"/>
              </a:rPr>
              <a:t>? </a:t>
            </a:r>
            <a:r>
              <a:rPr lang="ko-KR" altLang="en-US" sz="1900">
                <a:latin typeface="+mn-ea"/>
                <a:ea typeface="+mn-ea"/>
              </a:rPr>
              <a:t>나한테 몇 개가 남았지</a:t>
            </a:r>
            <a:r>
              <a:rPr lang="en-US" altLang="ko-KR" sz="1900">
                <a:latin typeface="+mn-ea"/>
                <a:ea typeface="+mn-ea"/>
              </a:rPr>
              <a:t>?</a:t>
            </a:r>
            <a:endParaRPr lang="en-US" altLang="ko-KR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내 손은 가벼워도 내 속은 가득 찬</a:t>
            </a:r>
            <a:endParaRPr lang="ko-KR" altLang="en-US" sz="190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행복한 나눔 장터</a:t>
            </a:r>
            <a:r>
              <a:rPr lang="en-US" altLang="ko-KR" sz="1900">
                <a:latin typeface="+mn-ea"/>
                <a:ea typeface="+mn-ea"/>
              </a:rPr>
              <a:t>.</a:t>
            </a:r>
            <a:endParaRPr lang="en-US" altLang="ko-KR" sz="1900">
              <a:latin typeface="+mn-ea"/>
              <a:ea typeface="+mn-ea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>
          <a:xfrm>
            <a:off x="6984268" y="980728"/>
            <a:ext cx="2159732" cy="617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한 줄씩 나타나는 동시 텍스트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suh_p_0501_01_0001</a:t>
            </a:r>
            <a:r>
              <a:rPr lang="en-US" altLang="ko-KR" sz="1000">
                <a:latin typeface="맑은 고딕"/>
                <a:ea typeface="맑은 고딕"/>
              </a:rPr>
              <a:t>_203_1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6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6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단원 학습 목표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천재교과서 캐릭터 사용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캐릭터 또는 말줄임 버튼을 각각 클릭하면 상단에 말풍선과 함께 음성이 나옴 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suh_p_0501_01_0001</a:t>
            </a:r>
            <a:r>
              <a:rPr lang="en-US" altLang="ko-KR" sz="1000">
                <a:latin typeface="맑은 고딕"/>
                <a:ea typeface="맑은 고딕"/>
              </a:rPr>
              <a:t>_204_1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lang="ko-KR" altLang="en-US" sz="9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29441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단원 학습 목표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430105" y="3095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pic>
        <p:nvPicPr>
          <p:cNvPr id="16" name="_x53994936" descr="EMB000019182ee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51777" y="3387414"/>
            <a:ext cx="1181100" cy="1736725"/>
          </a:xfrm>
          <a:prstGeom prst="rect">
            <a:avLst/>
          </a:prstGeom>
          <a:noFill/>
        </p:spPr>
      </p:pic>
      <p:pic>
        <p:nvPicPr>
          <p:cNvPr id="21" name="_x158395288" descr="EMB00002bac2d8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34631" y="3242478"/>
            <a:ext cx="1189038" cy="1874838"/>
          </a:xfrm>
          <a:prstGeom prst="rect">
            <a:avLst/>
          </a:prstGeom>
          <a:noFill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174810" y="3387414"/>
            <a:ext cx="316133" cy="322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1363998" y="3396815"/>
            <a:ext cx="316133" cy="32271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52736"/>
            <a:ext cx="2125629" cy="1764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말줄임표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캐릭터를 클릭하면 상단에 말풍선이 나타나고 내레이션이 나옴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내레이션</a:t>
            </a:r>
            <a:r>
              <a:rPr lang="en-US" altLang="ko-KR" sz="1000">
                <a:latin typeface="맑은 고딕"/>
                <a:ea typeface="맑은 고딕"/>
              </a:rPr>
              <a:t>: </a:t>
            </a:r>
            <a:r>
              <a:rPr lang="ko-KR" altLang="en-US" sz="1000">
                <a:latin typeface="맑은 고딕"/>
                <a:ea typeface="맑은 고딕"/>
              </a:rPr>
              <a:t>재클릭 시 말풍선이 사라지고 내레이션 멈춤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suh_p_0501_01_0001</a:t>
            </a:r>
            <a:r>
              <a:rPr lang="en-US" altLang="ko-KR" sz="1000">
                <a:latin typeface="맑은 고딕"/>
                <a:ea typeface="맑은 고딕"/>
              </a:rPr>
              <a:t>_204_1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lang="ko-KR" altLang="en-US" sz="9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29441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단원 학습 목표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716694" y="1700808"/>
            <a:ext cx="2763518" cy="138588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>
            <a:solidFill>
              <a:srgbClr val="ffd0e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물건값을 계산하거나</a:t>
            </a:r>
            <a:endParaRPr lang="ko-KR" altLang="en-US" sz="19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나눔 장터의 물건이</a:t>
            </a:r>
            <a:endParaRPr lang="ko-KR" altLang="en-US" sz="19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몇 개인지 세어 보는</a:t>
            </a:r>
            <a:endParaRPr lang="ko-KR" altLang="en-US" sz="19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상황이 나올 것 같아요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pic>
        <p:nvPicPr>
          <p:cNvPr id="23" name="_x53994936" descr="EMB000019182ee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51777" y="3387414"/>
            <a:ext cx="1181100" cy="1736725"/>
          </a:xfrm>
          <a:prstGeom prst="rect">
            <a:avLst/>
          </a:prstGeom>
          <a:noFill/>
        </p:spPr>
      </p:pic>
      <p:sp>
        <p:nvSpPr>
          <p:cNvPr id="24" name="타원 23"/>
          <p:cNvSpPr/>
          <p:nvPr/>
        </p:nvSpPr>
        <p:spPr>
          <a:xfrm>
            <a:off x="3295581" y="3593907"/>
            <a:ext cx="56089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#1~2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>
          <a:xfrm>
            <a:off x="7095334" y="3785612"/>
            <a:ext cx="1971702" cy="10416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/>
                <a:ea typeface="맑은 고딕"/>
              </a:rPr>
              <a:t>suh_p_0501_01_0001</a:t>
            </a:r>
            <a:r>
              <a:rPr lang="en-US" altLang="ko-KR" sz="1000" b="1">
                <a:latin typeface="맑은 고딕"/>
                <a:ea typeface="맑은 고딕"/>
              </a:rPr>
              <a:t>_204_2</a:t>
            </a:r>
            <a:endParaRPr lang="en-US" altLang="ko-KR" sz="1000" b="1">
              <a:latin typeface="맑은 고딕"/>
              <a:ea typeface="맑은 고딕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여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algn="just"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000">
                <a:latin typeface="맑은 고딕"/>
                <a:ea typeface="맑은 고딕"/>
              </a:rPr>
              <a:t>물건값을 계산하거나 나눔 장터의 물건이 몇 개인지 세어 보는 상황이 나올 것 같아요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7" name="_x158395288" descr="EMB00002bac2d8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34631" y="3242478"/>
            <a:ext cx="1189038" cy="1874838"/>
          </a:xfrm>
          <a:prstGeom prst="rect">
            <a:avLst/>
          </a:prstGeom>
          <a:noFill/>
        </p:spPr>
      </p:pic>
      <p:sp>
        <p:nvSpPr>
          <p:cNvPr id="18" name="직사각형 17"/>
          <p:cNvSpPr>
            <a:spLocks noChangeArrowheads="1"/>
          </p:cNvSpPr>
          <p:nvPr/>
        </p:nvSpPr>
        <p:spPr>
          <a:xfrm>
            <a:off x="7095334" y="2758969"/>
            <a:ext cx="1971702" cy="8872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/>
                <a:ea typeface="맑은 고딕"/>
              </a:rPr>
              <a:t>suh_p_0501_01_0001</a:t>
            </a:r>
            <a:r>
              <a:rPr lang="en-US" altLang="ko-KR" sz="1000" b="1">
                <a:latin typeface="맑은 고딕"/>
                <a:ea typeface="맑은 고딕"/>
              </a:rPr>
              <a:t>_204_1</a:t>
            </a:r>
            <a:endParaRPr lang="en-US" altLang="ko-KR" sz="1000" b="1">
              <a:latin typeface="맑은 고딕"/>
              <a:ea typeface="맑은 고딕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켄 캐릭터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algn="just"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000">
                <a:latin typeface="맑은 고딕"/>
                <a:ea typeface="맑은 고딕"/>
              </a:rPr>
              <a:t>나눔 장터에서 계산하는 상황에 대해 배울 것 같아요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2" name="모서리가 둥근 사각형 설명선 18"/>
          <p:cNvSpPr/>
          <p:nvPr/>
        </p:nvSpPr>
        <p:spPr>
          <a:xfrm>
            <a:off x="503548" y="1791184"/>
            <a:ext cx="2947335" cy="1173324"/>
          </a:xfrm>
          <a:prstGeom prst="wedgeRoundRectCallout">
            <a:avLst>
              <a:gd name="adj1" fmla="val -7515"/>
              <a:gd name="adj2" fmla="val 71283"/>
              <a:gd name="adj3" fmla="val 1666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나눔 장터에서 계산하는</a:t>
            </a:r>
            <a:endParaRPr lang="ko-KR" altLang="en-US" sz="19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 </a:t>
            </a:r>
            <a:r>
              <a:rPr lang="ko-KR" altLang="en-US" sz="1900">
                <a:latin typeface="맑은 고딕"/>
                <a:ea typeface="맑은 고딕"/>
              </a:rPr>
              <a:t>상황에 대해 </a:t>
            </a:r>
            <a:endParaRPr lang="ko-KR" altLang="en-US" sz="19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배울 것 같아요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9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17948" y="3008275"/>
            <a:ext cx="4891589" cy="37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1">
                <a:latin typeface="맑은 고딕"/>
                <a:ea typeface="맑은 고딕"/>
              </a:rPr>
              <a:t>( )</a:t>
            </a:r>
            <a:r>
              <a:rPr lang="ko-KR" altLang="en-US" sz="1900" b="1">
                <a:latin typeface="맑은 고딕"/>
                <a:ea typeface="맑은 고딕"/>
              </a:rPr>
              <a:t>가 없는 혼합 계산을 알아볼까요</a:t>
            </a:r>
            <a:r>
              <a:rPr lang="en-US" altLang="ko-KR" sz="1900" b="1">
                <a:latin typeface="맑은 고딕"/>
                <a:ea typeface="맑은 고딕"/>
              </a:rPr>
              <a:t>(1)</a:t>
            </a:r>
            <a:endParaRPr lang="en-US" altLang="ko-KR" sz="1900" b="1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53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다음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suh_p_0501_01_0001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67644" y="316689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lang="ko-KR" altLang="en-US" sz="9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/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 b="1">
                <a:latin typeface="맑은 고딕"/>
                <a:ea typeface="맑은 고딕"/>
              </a:rPr>
              <a:t>12~13</a:t>
            </a:r>
            <a:r>
              <a:rPr lang="ko-KR" altLang="en-US" sz="1900" b="1">
                <a:latin typeface="맑은 고딕"/>
                <a:ea typeface="맑은 고딕"/>
              </a:rPr>
              <a:t>쪽</a:t>
            </a:r>
            <a:endParaRPr lang="ko-KR" altLang="en-US" sz="1900" b="1"/>
          </a:p>
        </p:txBody>
      </p:sp>
      <p:sp>
        <p:nvSpPr>
          <p:cNvPr id="25" name="직사각형 24"/>
          <p:cNvSpPr/>
          <p:nvPr/>
        </p:nvSpPr>
        <p:spPr>
          <a:xfrm>
            <a:off x="4871846" y="3722487"/>
            <a:ext cx="886968" cy="371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 b="1">
                <a:latin typeface="맑은 고딕"/>
                <a:ea typeface="맑은 고딕"/>
              </a:rPr>
              <a:t>8~9</a:t>
            </a:r>
            <a:r>
              <a:rPr lang="ko-KR" altLang="en-US" sz="1900" b="1">
                <a:latin typeface="맑은 고딕"/>
                <a:ea typeface="맑은 고딕"/>
              </a:rPr>
              <a:t>쪽</a:t>
            </a:r>
            <a:endParaRPr lang="ko-KR" altLang="en-US" sz="1900" b="1"/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9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04668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무엇이든 파는 나눔 장터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10~11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10~11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＋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669" y="911909"/>
            <a:ext cx="6869227" cy="40652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43790" y="4140023"/>
            <a:ext cx="6496050" cy="180022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suh_p_0501_01_0001</a:t>
            </a:r>
            <a:r>
              <a:rPr lang="en-US" altLang="ko-KR" sz="1000">
                <a:latin typeface="맑은 고딕"/>
                <a:ea typeface="맑은 고딕"/>
              </a:rPr>
              <a:t>_101_1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lang="ko-KR" altLang="en-US" sz="9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1760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기존 개발물 그대로 활용</a:t>
            </a:r>
            <a:endParaRPr lang="ko-KR" altLang="en-US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  <a:hlinkClick r:id="rId5"/>
              </a:rPr>
              <a:t>https://cdata2.tsherpa.co.kr/tsherpa/multimedia/Flash/2022/curri/index.html?flashxmlnum=yuni4856&amp;classno=E-curri05-math/51/suh_0501_01_0001/suh_0501_01_0001_101_1.html&amp;id=1441813&amp;classa=1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특수 문자 뺄셈 기호로 변경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79612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12060" y="4987161"/>
            <a:ext cx="400759" cy="409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2418" y="1340768"/>
            <a:ext cx="3621530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>
          <a:xfrm>
            <a:off x="4103948" y="1372706"/>
            <a:ext cx="1408871" cy="38751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</a:rPr>
              <a:t>40px</a:t>
            </a:r>
            <a:endParaRPr lang="en-US" altLang="ko-KR" sz="20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64550" y="52636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390" t="-410" r="7560"/>
          <a:stretch>
            <a:fillRect/>
          </a:stretch>
        </p:blipFill>
        <p:spPr>
          <a:xfrm>
            <a:off x="71500" y="872716"/>
            <a:ext cx="6912768" cy="475848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suh_p_0501_01_0001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lang="ko-KR" altLang="en-US" sz="9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900">
              <a:latin typeface="맑은 고딕"/>
              <a:ea typeface="맑은 고딕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/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Grid>
                <a:gridCol w="858104"/>
                <a:gridCol w="272220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algn="l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mm_51_1_00_01_01_ani.mp4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2255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애니 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]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ko-KR" altLang="en-US" sz="1000">
                <a:latin typeface="맑은 고딕"/>
                <a:ea typeface="맑은 고딕"/>
              </a:rPr>
              <a:t>수학 </a:t>
            </a:r>
            <a:r>
              <a:rPr lang="en-US" altLang="ko-KR" sz="1000">
                <a:latin typeface="맑은 고딕"/>
                <a:ea typeface="맑은 고딕"/>
              </a:rPr>
              <a:t>5-1 </a:t>
            </a:r>
            <a:r>
              <a:rPr lang="ko-KR" altLang="en-US" sz="1000">
                <a:latin typeface="맑은 고딕"/>
                <a:ea typeface="맑은 고딕"/>
              </a:rPr>
              <a:t>지도서</a:t>
            </a:r>
            <a:r>
              <a:rPr lang="en-US" altLang="ko-KR" sz="1000">
                <a:latin typeface="맑은 고딕"/>
                <a:ea typeface="맑은 고딕"/>
              </a:rPr>
              <a:t>\app\resource\contents\lesson01\ops\lesson01\video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애니 게이트 참고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275" y="892178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66850" y="2461273"/>
            <a:ext cx="488131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무엇이든 파는 </a:t>
            </a:r>
            <a:endParaRPr lang="ko-KR" altLang="en-US" sz="3600" b="1">
              <a:solidFill>
                <a:schemeClr val="accent6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3600" b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나눔 장터</a:t>
            </a:r>
            <a:endParaRPr lang="ko-KR" altLang="en-US" sz="3600" b="1">
              <a:solidFill>
                <a:schemeClr val="accent6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408581" y="3523391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5400000">
            <a:off x="3518520" y="3631403"/>
            <a:ext cx="208823" cy="1800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rcRect l="52670" t="15060" r="960"/>
          <a:stretch>
            <a:fillRect/>
          </a:stretch>
        </p:blipFill>
        <p:spPr>
          <a:xfrm>
            <a:off x="395536" y="1605560"/>
            <a:ext cx="3217939" cy="394767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1608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확대 버튼 및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3" cy="957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나눔 장터에서 마주칠 수 있는 혼합 계산 상황에는 무엇이 있을까요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suh_p_0501_01_0001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lang="ko-KR" altLang="en-US" sz="9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 순서에 약속이 왜 필요할까요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656704" y="1179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16115" y="2582619"/>
            <a:ext cx="2974460" cy="9476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물건값을 계산하거나 기부한 금액을 계산할 것 같습니다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30575" y="3216342"/>
            <a:ext cx="360000" cy="355000"/>
          </a:xfrm>
          <a:prstGeom prst="rect">
            <a:avLst/>
          </a:prstGeom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326217" y="5246614"/>
            <a:ext cx="311413" cy="30662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4" name="타원 63"/>
          <p:cNvSpPr/>
          <p:nvPr/>
        </p:nvSpPr>
        <p:spPr>
          <a:xfrm>
            <a:off x="3688793" y="53007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6115" y="3708019"/>
            <a:ext cx="2974460" cy="1276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어떤 물건을 어떻게 진열할 것인지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, 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아니면 얼마큼 기부할 것인지 결정할 때 혼합 계산이 쓰일 것 같습니다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582017" y="4653415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 rot="0">
            <a:off x="4957755" y="1270794"/>
            <a:ext cx="2005388" cy="259372"/>
            <a:chOff x="4586718" y="1256869"/>
            <a:chExt cx="2005388" cy="259372"/>
          </a:xfrm>
        </p:grpSpPr>
        <p:sp>
          <p:nvSpPr>
            <p:cNvPr id="50" name="직사각형 49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2</a:t>
              </a:r>
              <a:endParaRPr lang="ko-KR" altLang="en-US" sz="1100" b="1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/>
                <a:t>물음 </a:t>
              </a:r>
              <a:r>
                <a:rPr lang="en-US" altLang="ko-KR" sz="1100" b="1"/>
                <a:t>1</a:t>
              </a:r>
              <a:endParaRPr lang="ko-KR" altLang="en-US" sz="1100" b="1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3</a:t>
              </a:r>
              <a:endParaRPr lang="ko-KR" altLang="en-US" sz="1100" b="1">
                <a:solidFill>
                  <a:srgbClr val="ae7c65"/>
                </a:solidFill>
              </a:endParaRPr>
            </a:p>
          </p:txBody>
        </p:sp>
      </p:grpSp>
      <p:graphicFrame>
        <p:nvGraphicFramePr>
          <p:cNvPr id="63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도비라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5-1-1.ai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123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020" r="960"/>
          <a:stretch>
            <a:fillRect/>
          </a:stretch>
        </p:blipFill>
        <p:spPr>
          <a:xfrm>
            <a:off x="35496" y="692696"/>
            <a:ext cx="6948772" cy="511256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suh_p_0501_01_0001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lang="ko-KR" altLang="en-US" sz="9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>
          <a:xfrm>
            <a:off x="6984268" y="980728"/>
            <a:ext cx="2159732" cy="9604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확대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23273" y="692696"/>
            <a:ext cx="361949" cy="3571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도비라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5-1-1.ai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8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rcRect l="52670" t="15060" r="960"/>
          <a:stretch>
            <a:fillRect/>
          </a:stretch>
        </p:blipFill>
        <p:spPr>
          <a:xfrm>
            <a:off x="395536" y="1605560"/>
            <a:ext cx="3217939" cy="394767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혼합 계산을 하기 위해서는 무엇을 알아야 할까요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suh_p_0501_01_0001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lang="ko-KR" altLang="en-US" sz="9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 순서에 약속이 왜 필요할까요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16115" y="2312877"/>
            <a:ext cx="2974460" cy="7256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혼합 계산식을 계산하는 순서를 알아야 할 것 같습니다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51408" y="2908114"/>
            <a:ext cx="360000" cy="355000"/>
          </a:xfrm>
          <a:prstGeom prst="rect">
            <a:avLst/>
          </a:prstGeom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326217" y="5246614"/>
            <a:ext cx="311413" cy="306622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8" name="그룹 47"/>
          <p:cNvGrpSpPr/>
          <p:nvPr/>
        </p:nvGrpSpPr>
        <p:grpSpPr>
          <a:xfrm rot="0">
            <a:off x="4957755" y="1270794"/>
            <a:ext cx="2005388" cy="259372"/>
            <a:chOff x="4586718" y="1256869"/>
            <a:chExt cx="2005388" cy="259372"/>
          </a:xfrm>
        </p:grpSpPr>
        <p:sp>
          <p:nvSpPr>
            <p:cNvPr id="50" name="직사각형 49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/>
                <a:t>물음 </a:t>
              </a:r>
              <a:r>
                <a:rPr lang="en-US" altLang="ko-KR" sz="1100" b="1"/>
                <a:t>2</a:t>
              </a:r>
              <a:endParaRPr lang="ko-KR" altLang="en-US" sz="1100" b="1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>
                <a:solidFill>
                  <a:srgbClr val="ae7c65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3</a:t>
              </a:r>
              <a:endParaRPr lang="ko-KR" altLang="en-US" sz="1100" b="1">
                <a:solidFill>
                  <a:srgbClr val="ae7c65"/>
                </a:solidFill>
              </a:endParaRPr>
            </a:p>
          </p:txBody>
        </p:sp>
      </p:grpSp>
      <p:sp>
        <p:nvSpPr>
          <p:cNvPr id="5123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rcRect l="52670" t="15060" r="960"/>
          <a:stretch>
            <a:fillRect/>
          </a:stretch>
        </p:blipFill>
        <p:spPr>
          <a:xfrm>
            <a:off x="395536" y="1605560"/>
            <a:ext cx="3217939" cy="394767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혼합 계산을 하는 순서를 어떻게 알 수 있을까요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suh_p_0501_01_0001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lang="ko-KR" altLang="en-US" sz="9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 순서에 약속이 왜 필요할까요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16115" y="2312877"/>
            <a:ext cx="2974460" cy="7256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수학자들끼리 약속을 정할 것 같습니다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51408" y="2908114"/>
            <a:ext cx="360000" cy="355000"/>
          </a:xfrm>
          <a:prstGeom prst="rect">
            <a:avLst/>
          </a:prstGeom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326217" y="5246614"/>
            <a:ext cx="311413" cy="306622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8" name="그룹 47"/>
          <p:cNvGrpSpPr/>
          <p:nvPr/>
        </p:nvGrpSpPr>
        <p:grpSpPr>
          <a:xfrm rot="0">
            <a:off x="4957755" y="1270794"/>
            <a:ext cx="2005388" cy="259372"/>
            <a:chOff x="4586718" y="1256869"/>
            <a:chExt cx="2005388" cy="259372"/>
          </a:xfrm>
        </p:grpSpPr>
        <p:sp>
          <p:nvSpPr>
            <p:cNvPr id="50" name="직사각형 49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2</a:t>
              </a:r>
              <a:endParaRPr lang="ko-KR" altLang="en-US" sz="1100" b="1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>
                <a:solidFill>
                  <a:srgbClr val="ae7c65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/>
                <a:t>물음 </a:t>
              </a:r>
              <a:r>
                <a:rPr lang="en-US" altLang="ko-KR" sz="1100" b="1"/>
                <a:t>3</a:t>
              </a:r>
              <a:endParaRPr lang="ko-KR" altLang="en-US" sz="1100" b="1"/>
            </a:p>
          </p:txBody>
        </p:sp>
      </p:grpSp>
      <p:sp>
        <p:nvSpPr>
          <p:cNvPr id="5123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  <p:sp>
        <p:nvSpPr>
          <p:cNvPr id="5124" name="타원 1"/>
          <p:cNvSpPr/>
          <p:nvPr/>
        </p:nvSpPr>
        <p:spPr>
          <a:xfrm>
            <a:off x="7640724" y="52735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8490" t="3520" r="960" b="4930"/>
          <a:stretch>
            <a:fillRect/>
          </a:stretch>
        </p:blipFill>
        <p:spPr>
          <a:xfrm>
            <a:off x="71500" y="908720"/>
            <a:ext cx="6912768" cy="46805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동시를 읽어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1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lang="ko-KR" altLang="en-US" sz="9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9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7837" y="5341482"/>
            <a:ext cx="6945183" cy="28376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타원 53"/>
          <p:cNvSpPr/>
          <p:nvPr/>
        </p:nvSpPr>
        <p:spPr>
          <a:xfrm>
            <a:off x="6609476" y="5549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745" y="4844479"/>
            <a:ext cx="6653947" cy="373316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+mn-ea"/>
                <a:ea typeface="+mn-ea"/>
              </a:rPr>
              <a:t>무엇이든 파는 나눔 장터</a:t>
            </a:r>
            <a:endParaRPr lang="en-US" altLang="ko-KR" sz="1900">
              <a:latin typeface="+mn-ea"/>
              <a:ea typeface="+mn-ea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/>
        </p:nvGraphicFramePr>
        <p:xfrm>
          <a:off x="7056276" y="5685403"/>
          <a:ext cx="2108035" cy="887794"/>
        </p:xfrm>
        <a:graphic>
          <a:graphicData uri="http://schemas.openxmlformats.org/drawingml/2006/table">
            <a:tbl>
              <a:tblGrid>
                <a:gridCol w="270437"/>
                <a:gridCol w="1837598"/>
              </a:tblGrid>
              <a:tr h="887794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audio_01.mp3~audio_14.mp3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\app\resource\contents\lesson01\ops\lesson01\audio\mm_51_1_00_02_01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799692" y="48907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>
          <a:xfrm>
            <a:off x="6984268" y="980728"/>
            <a:ext cx="2159732" cy="1684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 동시 음성에 맞춰서 해당 글씨가 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한 줄씩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나타나는 텍스트는 다음 슬라이드 참고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하단 재생바 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ko-KR" altLang="en-US" sz="1000">
                <a:latin typeface="맑은 고딕"/>
                <a:ea typeface="맑은 고딕"/>
              </a:rPr>
              <a:t>재생 </a:t>
            </a:r>
            <a:r>
              <a:rPr lang="en-US" altLang="ko-KR" sz="1000">
                <a:latin typeface="맑은 고딕"/>
                <a:ea typeface="맑은 고딕"/>
              </a:rPr>
              <a:t>: </a:t>
            </a:r>
            <a:r>
              <a:rPr lang="ko-KR" altLang="en-US" sz="1000">
                <a:latin typeface="맑은 고딕"/>
                <a:ea typeface="맑은 고딕"/>
              </a:rPr>
              <a:t>동시 음성 재생</a:t>
            </a:r>
            <a:endParaRPr lang="ko-KR" altLang="en-US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suh_p_0501_01_0001</a:t>
            </a:r>
            <a:r>
              <a:rPr lang="en-US" altLang="ko-KR" sz="1000">
                <a:latin typeface="맑은 고딕"/>
                <a:ea typeface="맑은 고딕"/>
              </a:rPr>
              <a:t>_203_1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도비라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5-1-1.ai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87" name="타원 1"/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900</ep:Words>
  <ep:PresentationFormat>화면 슬라이드 쇼(4:3)</ep:PresentationFormat>
  <ep:Paragraphs>312</ep:Paragraphs>
  <ep:Slides>13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2022-07-22T11:01:18.914</dcterms:modified>
  <cp:revision>7210</cp:revision>
  <dc:title>슬라이드 1</dc:title>
  <cp:version>1000.0000.01</cp:version>
</cp:coreProperties>
</file>