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/>
        <a:ea typeface="굴림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231" autoAdjust="0"/>
    <p:restoredTop sz="96909" autoAdjust="0"/>
  </p:normalViewPr>
  <p:slideViewPr>
    <p:cSldViewPr>
      <p:cViewPr varScale="1">
        <p:scale>
          <a:sx n="100" d="100"/>
          <a:sy n="100" d="100"/>
        </p:scale>
        <p:origin x="-1806" y="-90"/>
      </p:cViewPr>
      <p:guideLst>
        <p:guide orient="horz" pos="2158"/>
        <p:guide pos="2878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09"/>
        <p:guide pos="2139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2863" y="0"/>
            <a:ext cx="2944812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46400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1276" y="0"/>
            <a:ext cx="2944813" cy="49426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79450" y="4689993"/>
            <a:ext cx="5438775" cy="444364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378406"/>
            <a:ext cx="2946400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6" y="9378406"/>
            <a:ext cx="2944813" cy="4942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/>
                <a:ea typeface="굴림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596" y="944724"/>
            <a:ext cx="968032" cy="2748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0192" y="921995"/>
            <a:ext cx="445182" cy="4187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59048"/>
              </p:ext>
            </p:extLst>
          </p:nvPr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5-1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자연수의 혼합 계산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14.png"  /><Relationship Id="rId7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9.png"  /><Relationship Id="rId8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4.png"  /><Relationship Id="rId6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hyperlink" Target="https://e.tsherpa.co.kr/media/mediaframe3.aspx?mid=M202206251_800k.mp4" TargetMode="External" /><Relationship Id="rId7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22.png"  /><Relationship Id="rId6" Type="http://schemas.openxmlformats.org/officeDocument/2006/relationships/image" Target="../media/image9.png"  /><Relationship Id="rId7" Type="http://schemas.openxmlformats.org/officeDocument/2006/relationships/image" Target="../media/image23.png"  /><Relationship Id="rId8" Type="http://schemas.openxmlformats.org/officeDocument/2006/relationships/image" Target="../media/image2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7.png"  /><Relationship Id="rId5" Type="http://schemas.openxmlformats.org/officeDocument/2006/relationships/image" Target="../media/image22.png"  /><Relationship Id="rId6" Type="http://schemas.openxmlformats.org/officeDocument/2006/relationships/image" Target="../media/image9.png"  /><Relationship Id="rId7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hyperlink" Target="https://e.tsherpa.co.kr/media/mediaframe3.aspx?mid=M202206252_800k.mp4" TargetMode="External"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6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Relationship Id="rId6" Type="http://schemas.openxmlformats.org/officeDocument/2006/relationships/image" Target="../media/image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8.png"  /><Relationship Id="rId11" Type="http://schemas.openxmlformats.org/officeDocument/2006/relationships/image" Target="../media/image39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image" Target="../media/image3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image" Target="../media/image32.png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40.png"  /><Relationship Id="rId7" Type="http://schemas.openxmlformats.org/officeDocument/2006/relationships/image" Target="../media/image37.png"  /><Relationship Id="rId8" Type="http://schemas.openxmlformats.org/officeDocument/2006/relationships/image" Target="../media/image36.png"  /><Relationship Id="rId9" Type="http://schemas.openxmlformats.org/officeDocument/2006/relationships/image" Target="../media/image4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3.png"  /><Relationship Id="rId6" Type="http://schemas.openxmlformats.org/officeDocument/2006/relationships/image" Target="../media/image40.png"  /><Relationship Id="rId7" Type="http://schemas.openxmlformats.org/officeDocument/2006/relationships/image" Target="../media/image37.png"  /><Relationship Id="rId8" Type="http://schemas.openxmlformats.org/officeDocument/2006/relationships/image" Target="../media/image36.png"  /><Relationship Id="rId9" Type="http://schemas.openxmlformats.org/officeDocument/2006/relationships/image" Target="../media/image4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2.png"  /><Relationship Id="rId5" Type="http://schemas.openxmlformats.org/officeDocument/2006/relationships/image" Target="../media/image32.png"  /><Relationship Id="rId6" Type="http://schemas.openxmlformats.org/officeDocument/2006/relationships/image" Target="../media/image1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2.png"  /><Relationship Id="rId5" Type="http://schemas.openxmlformats.org/officeDocument/2006/relationships/image" Target="../media/image17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2.png"  /><Relationship Id="rId5" Type="http://schemas.openxmlformats.org/officeDocument/2006/relationships/image" Target="../media/image33.png"  /><Relationship Id="rId6" Type="http://schemas.openxmlformats.org/officeDocument/2006/relationships/image" Target="../media/image32.png"  /><Relationship Id="rId7" Type="http://schemas.openxmlformats.org/officeDocument/2006/relationships/image" Target="../media/image1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2.png"  /><Relationship Id="rId5" Type="http://schemas.openxmlformats.org/officeDocument/2006/relationships/image" Target="../media/image33.png"  /><Relationship Id="rId6" Type="http://schemas.openxmlformats.org/officeDocument/2006/relationships/image" Target="../media/image17.png"  /><Relationship Id="rId7" Type="http://schemas.openxmlformats.org/officeDocument/2006/relationships/image" Target="../media/image2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4.png"  /><Relationship Id="rId5" Type="http://schemas.openxmlformats.org/officeDocument/2006/relationships/image" Target="../media/image17.png"  /><Relationship Id="rId6" Type="http://schemas.openxmlformats.org/officeDocument/2006/relationships/image" Target="../media/image4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4.png"  /><Relationship Id="rId5" Type="http://schemas.openxmlformats.org/officeDocument/2006/relationships/image" Target="../media/image17.png"  /><Relationship Id="rId6" Type="http://schemas.openxmlformats.org/officeDocument/2006/relationships/image" Target="../media/image4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32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3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25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Relationship Id="rId3" Type="http://schemas.openxmlformats.org/officeDocument/2006/relationships/image" Target="../media/image29.png"  /><Relationship Id="rId4" Type="http://schemas.openxmlformats.org/officeDocument/2006/relationships/image" Target="../media/image42.png"  /><Relationship Id="rId5" Type="http://schemas.openxmlformats.org/officeDocument/2006/relationships/image" Target="../media/image32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32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17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32.png"  /><Relationship Id="rId7" Type="http://schemas.openxmlformats.org/officeDocument/2006/relationships/image" Target="../media/image48.png"  /><Relationship Id="rId8" Type="http://schemas.openxmlformats.org/officeDocument/2006/relationships/image" Target="../media/image49.png"  /><Relationship Id="rId9" Type="http://schemas.openxmlformats.org/officeDocument/2006/relationships/image" Target="../media/image17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17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Relationship Id="rId6" Type="http://schemas.openxmlformats.org/officeDocument/2006/relationships/image" Target="../media/image48.png"  /><Relationship Id="rId7" Type="http://schemas.openxmlformats.org/officeDocument/2006/relationships/image" Target="../media/image49.png"  /><Relationship Id="rId8" Type="http://schemas.openxmlformats.org/officeDocument/2006/relationships/image" Target="../media/image17.png"  /><Relationship Id="rId9" Type="http://schemas.openxmlformats.org/officeDocument/2006/relationships/image" Target="../media/image5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6.png"  /><Relationship Id="rId4" Type="http://schemas.openxmlformats.org/officeDocument/2006/relationships/image" Target="../media/image13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4.png"  /><Relationship Id="rId8" Type="http://schemas.openxmlformats.org/officeDocument/2006/relationships/image" Target="../media/image13.png"  /><Relationship Id="rId9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58961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2022.06.17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2022.06.21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4.0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2022.06.28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검토 및 수정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5869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오승태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49999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 ( )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없는 혼합 계산을 알아볼까요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나눔 장터 클릭 시 나타는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8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2" name="그룹 31"/>
          <p:cNvGrpSpPr/>
          <p:nvPr/>
        </p:nvGrpSpPr>
        <p:grpSpPr>
          <a:xfrm rot="0">
            <a:off x="411721" y="1354139"/>
            <a:ext cx="3857551" cy="1192645"/>
            <a:chOff x="3894212" y="3408368"/>
            <a:chExt cx="3857551" cy="1192645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3894212" y="3408368"/>
              <a:ext cx="3857551" cy="1192645"/>
              <a:chOff x="4544012" y="4725404"/>
              <a:chExt cx="4510004" cy="1394365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4544012" y="4725404"/>
                <a:ext cx="4510004" cy="1394365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4979787" y="4797152"/>
                <a:ext cx="672333" cy="319691"/>
              </a:xfrm>
              <a:prstGeom prst="rect">
                <a:avLst/>
              </a:prstGeom>
              <a:solidFill>
                <a:srgbClr val="ff8636"/>
              </a:solidFill>
              <a:ln>
                <a:solidFill>
                  <a:srgbClr val="ff86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4860032" y="5422586"/>
                <a:ext cx="3923952" cy="4546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5" name="모서리가 둥근 직사각형 34"/>
            <p:cNvSpPr/>
            <p:nvPr/>
          </p:nvSpPr>
          <p:spPr>
            <a:xfrm>
              <a:off x="4139952" y="3465004"/>
              <a:ext cx="1757174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400">
                  <a:latin typeface="맑은 고딕"/>
                  <a:ea typeface="맑은 고딕"/>
                </a:rPr>
                <a:t>나눔 장터</a:t>
              </a:r>
              <a:endParaRPr lang="ko-KR" altLang="en-US" sz="1400">
                <a:latin typeface="맑은 고딕"/>
                <a:ea typeface="맑은 고딕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21448" y="4012157"/>
              <a:ext cx="3830315" cy="295583"/>
            </a:xfrm>
            <a:prstGeom prst="roundRect">
              <a:avLst>
                <a:gd name="adj" fmla="val 16667"/>
              </a:avLst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defRPr/>
              </a:pPr>
              <a:r>
                <a:rPr lang="ko-KR" altLang="en-US" sz="1600">
                  <a:solidFill>
                    <a:schemeClr val="tx1"/>
                  </a:solidFill>
                  <a:latin typeface="맑은 고딕"/>
                  <a:ea typeface="맑은 고딕"/>
                </a:rPr>
                <a:t>가정에서 쓰지 않는 물건을 필요한 사람에게 직접 팔 수 있도록 마련한 장터</a:t>
              </a:r>
              <a:endParaRPr lang="ko-KR" altLang="en-US" sz="160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874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말풍선 소스</a:t>
            </a:r>
            <a:endParaRPr lang="ko-KR" altLang="en-US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349403" y="5105682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5-1\app\resource\contents\lesson01\ops\lesson01\images\mm_51_1_01_03_02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260650" y="236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" name="타원 50"/>
          <p:cNvSpPr/>
          <p:nvPr/>
        </p:nvSpPr>
        <p:spPr>
          <a:xfrm>
            <a:off x="5580259" y="50101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나눔 장터에서 팔 책은 몇 권인지 하나의 식으로 나타내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231646" y="3212976"/>
            <a:ext cx="4601369" cy="1781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2" name="모서리가 둥근 직사각형 31"/>
          <p:cNvSpPr/>
          <p:nvPr/>
        </p:nvSpPr>
        <p:spPr>
          <a:xfrm>
            <a:off x="1582940" y="2294155"/>
            <a:ext cx="2052956" cy="70279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하나의 식으로는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어떻게 나타내지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3" name="이등변 삼각형 32"/>
          <p:cNvSpPr/>
          <p:nvPr/>
        </p:nvSpPr>
        <p:spPr>
          <a:xfrm flipV="1">
            <a:off x="2584896" y="30209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43908" y="2169210"/>
            <a:ext cx="2377906" cy="8755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일이 일어난 순서를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생각하며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식으로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나타내면 어떨까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9" name="이등변 삼각형 38"/>
          <p:cNvSpPr/>
          <p:nvPr/>
        </p:nvSpPr>
        <p:spPr>
          <a:xfrm flipV="1">
            <a:off x="4439392" y="3044753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11044" y="5114385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31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50" name="Picture 1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53" name="그룹 52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54" name="직사각형 53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6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7" name="직각 삼각형 56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6137" y="4642533"/>
            <a:ext cx="22203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33</a:t>
            </a:r>
            <a:r>
              <a:rPr lang="ko-KR" altLang="en-US" sz="1600">
                <a:latin typeface="맑은 고딕"/>
                <a:ea typeface="맑은 고딕"/>
              </a:rPr>
              <a:t>－</a:t>
            </a:r>
            <a:r>
              <a:rPr lang="en-US" altLang="ko-KR" sz="1600">
                <a:latin typeface="맑은 고딕"/>
                <a:ea typeface="맑은 고딕"/>
              </a:rPr>
              <a:t>5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28</a:t>
            </a:r>
            <a:r>
              <a:rPr lang="ko-KR" altLang="en-US" sz="1600">
                <a:latin typeface="맑은 고딕"/>
                <a:ea typeface="맑은 고딕"/>
              </a:rPr>
              <a:t>＋</a:t>
            </a:r>
            <a:r>
              <a:rPr lang="en-US" altLang="ko-KR" sz="1600">
                <a:latin typeface="맑은 고딕"/>
                <a:ea typeface="맑은 고딕"/>
              </a:rPr>
              <a:t>3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31</a:t>
            </a:r>
            <a:endParaRPr lang="ko-KR" altLang="en-US" sz="1600">
              <a:latin typeface="맑은 고딕"/>
              <a:ea typeface="맑은 고딕"/>
            </a:endParaRPr>
          </a:p>
        </p:txBody>
      </p:sp>
      <p:sp>
        <p:nvSpPr>
          <p:cNvPr id="4099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1303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 식을 계산하는 순서를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모서리가 둥근 직사각형 33"/>
          <p:cNvSpPr/>
          <p:nvPr/>
        </p:nvSpPr>
        <p:spPr>
          <a:xfrm>
            <a:off x="2519772" y="2339355"/>
            <a:ext cx="1996960" cy="54006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31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40395" y="3227064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덧셈과 뺄셈이 섞여 있는 식은 앞에서부터 차례대로            계산합니다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48832" y="3737881"/>
            <a:ext cx="360000" cy="355000"/>
          </a:xfrm>
          <a:prstGeom prst="rect">
            <a:avLst/>
          </a:prstGeom>
        </p:spPr>
      </p:pic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_201_2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직사각형 29"/>
          <p:cNvSpPr/>
          <p:nvPr/>
        </p:nvSpPr>
        <p:spPr>
          <a:xfrm>
            <a:off x="71500" y="1614491"/>
            <a:ext cx="6912768" cy="3974563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5599" y="1916832"/>
            <a:ext cx="141942" cy="15377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1622" y="1798827"/>
            <a:ext cx="6344614" cy="6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덧셈과 뺄셈이 섞여 있는 식은 앞에서부터 차례대로     계산합니다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ko-KR" altLang="en-US" sz="19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015716" y="3032956"/>
            <a:ext cx="2839168" cy="2052228"/>
          </a:xfrm>
          <a:prstGeom prst="roundRect">
            <a:avLst>
              <a:gd name="adj" fmla="val 16667"/>
            </a:avLst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31740" y="3108374"/>
            <a:ext cx="302433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47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43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47</a:t>
            </a:r>
            <a:r>
              <a:rPr lang="ko-KR" altLang="en-US" sz="1900">
                <a:solidFill>
                  <a:srgbClr val="f2f1ee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4</a:t>
            </a:r>
            <a:r>
              <a:rPr lang="ko-KR" altLang="en-US" sz="1900">
                <a:solidFill>
                  <a:srgbClr val="f2f1ee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55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447764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39" name="직선 연결선 38"/>
          <p:cNvCxnSpPr/>
          <p:nvPr/>
        </p:nvCxnSpPr>
        <p:spPr>
          <a:xfrm>
            <a:off x="2879812" y="349309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0" name="직선 연결선 39"/>
          <p:cNvCxnSpPr/>
          <p:nvPr/>
        </p:nvCxnSpPr>
        <p:spPr>
          <a:xfrm>
            <a:off x="2444422" y="3801237"/>
            <a:ext cx="43539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0" name="직선 연결선 49"/>
          <p:cNvCxnSpPr/>
          <p:nvPr/>
        </p:nvCxnSpPr>
        <p:spPr>
          <a:xfrm>
            <a:off x="3347864" y="349309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pic>
        <p:nvPicPr>
          <p:cNvPr id="51" name="Picture 4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85864" y="3823628"/>
            <a:ext cx="331199" cy="3193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39978" y="4509121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54" name="직선 연결선 53"/>
          <p:cNvCxnSpPr/>
          <p:nvPr/>
        </p:nvCxnSpPr>
        <p:spPr>
          <a:xfrm>
            <a:off x="2647285" y="414299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6" name="직선 연결선 55"/>
          <p:cNvCxnSpPr/>
          <p:nvPr/>
        </p:nvCxnSpPr>
        <p:spPr>
          <a:xfrm>
            <a:off x="2651465" y="4509121"/>
            <a:ext cx="69639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8" name="타원 57"/>
          <p:cNvSpPr/>
          <p:nvPr/>
        </p:nvSpPr>
        <p:spPr>
          <a:xfrm>
            <a:off x="662422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>
          <a:xfrm>
            <a:off x="6984268" y="980728"/>
            <a:ext cx="2159732" cy="2408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개념 정리 학습창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클릭 시 플레이어로 풀이 영상 재생됨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풀이 영상 링크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  <a:hlinkClick r:id="rId6"/>
              </a:rPr>
              <a:t>https://e.tsherpa.co.kr/media/mediaframe3.aspx?mid=M202206251_800k.mp4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29718" y="16527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50525" y="2384799"/>
            <a:ext cx="1259505" cy="3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5253987" y="24372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617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442842" y="19852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9" name="Group 1072"/>
          <p:cNvGraphicFramePr>
            <a:graphicFrameLocks noGrp="1"/>
          </p:cNvGraphicFramePr>
          <p:nvPr/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img_01.png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초등학교 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\3_001_2015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개정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5-1\app\resource\contents\lesson01\ops\lesson01\images\mm_51_1_01_04_01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30554" y="2251471"/>
            <a:ext cx="5069637" cy="3373773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" name="그룹 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10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71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141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켄 캐릭터 사용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캐릭터 또는 말줄임 버튼을 각각 클릭하면 상단에 말풍선과 함께 음성이 나옴 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준비한 종이 수를 종이를 나누어 가진 사람 수로 나누고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한 장의 종이로 만들 수 있는 쿠폰의 수를 곱하면 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91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 flipH="1">
            <a:off x="5145319" y="4422166"/>
            <a:ext cx="316133" cy="32271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5690777" y="37203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65" name="그룹 64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9" name="TextBox 8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7" name="TextBox 8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85" name="TextBox 8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0" name="TextBox 3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9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379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말줄임 버튼 클릭 시 나타나는 화면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 typeface="+mj-lt"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내레이션</a:t>
            </a:r>
            <a:r>
              <a:rPr lang="en-US" altLang="ko-KR" sz="1000">
                <a:latin typeface="맑은 고딕"/>
                <a:ea typeface="맑은 고딕"/>
              </a:rPr>
              <a:t>: </a:t>
            </a:r>
            <a:r>
              <a:rPr lang="ko-KR" altLang="en-US" sz="1000">
                <a:latin typeface="맑은 고딕"/>
                <a:ea typeface="맑은 고딕"/>
              </a:rPr>
              <a:t>재클릭 시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말풍선이 사라지고 내레이션 멈춤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6" name="모서리가 둥근 직사각형 35"/>
          <p:cNvSpPr/>
          <p:nvPr/>
        </p:nvSpPr>
        <p:spPr>
          <a:xfrm>
            <a:off x="3656541" y="4283250"/>
            <a:ext cx="1584176" cy="6005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먼저 무엇을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구해야 하지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 flipV="1">
            <a:off x="5324981" y="4481412"/>
            <a:ext cx="90011" cy="204227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>
          <a:xfrm>
            <a:off x="7078283" y="2570889"/>
            <a:ext cx="1971702" cy="69428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 eaLnBrk="1" hangingPunct="1">
              <a:spcBef>
                <a:spcPts val="300"/>
              </a:spcBef>
              <a:defRPr/>
            </a:pP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내레이션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캐릭터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켄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남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)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latin typeface="맑은 고딕"/>
                <a:ea typeface="맑은 고딕"/>
              </a:rPr>
              <a:t>suh_p_0501_01_0002</a:t>
            </a:r>
            <a:r>
              <a:rPr lang="en-US" altLang="ko-KR" sz="1000" b="1">
                <a:latin typeface="맑은 고딕"/>
                <a:ea typeface="맑은 고딕"/>
              </a:rPr>
              <a:t>_202_1</a:t>
            </a:r>
            <a:endParaRPr lang="en-US" altLang="ko-KR" sz="1000" b="1">
              <a:latin typeface="맑은 고딕"/>
              <a:ea typeface="맑은 고딕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000" b="1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ko-KR" altLang="en-US" sz="1000">
                <a:latin typeface="맑은 고딕"/>
                <a:ea typeface="맑은 고딕"/>
              </a:rPr>
              <a:t>먼저 무엇을 구해야 하지</a:t>
            </a:r>
            <a:r>
              <a:rPr lang="en-US" altLang="ko-KR" sz="1000">
                <a:latin typeface="맑은 고딕"/>
                <a:ea typeface="맑은 고딕"/>
              </a:rPr>
              <a:t>?</a:t>
            </a: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3" name="그룹 32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63" name="TextBox 43"/>
          <p:cNvSpPr txBox="1"/>
          <p:nvPr/>
        </p:nvSpPr>
        <p:spPr>
          <a:xfrm>
            <a:off x="389043" y="2312876"/>
            <a:ext cx="6519789" cy="3712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6" name="직사각형 65"/>
          <p:cNvSpPr/>
          <p:nvPr/>
        </p:nvSpPr>
        <p:spPr>
          <a:xfrm>
            <a:off x="534847" y="2856270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36000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준비한 종이 수를 종이를 나누어 가진 사람 수로 나누고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 spc="-150">
                <a:solidFill>
                  <a:srgbClr val="00a0ff"/>
                </a:solidFill>
                <a:latin typeface="맑은 고딕"/>
                <a:ea typeface="맑은 고딕"/>
              </a:rPr>
              <a:t>한 장의 종이로 만들 수 있는 쿠폰의 수를 곱하면 됩니다</a:t>
            </a:r>
            <a:r>
              <a:rPr lang="en-US" altLang="ko-KR" sz="1900" b="1" spc="-150">
                <a:solidFill>
                  <a:srgbClr val="00a0ff"/>
                </a:solidFill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1560" y="2901104"/>
            <a:ext cx="360771" cy="28979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69166" y="2674413"/>
            <a:ext cx="360000" cy="355000"/>
          </a:xfrm>
          <a:prstGeom prst="rect">
            <a:avLst/>
          </a:prstGeom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08104" y="4045865"/>
            <a:ext cx="1099762" cy="10753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타원 72"/>
          <p:cNvSpPr/>
          <p:nvPr/>
        </p:nvSpPr>
        <p:spPr>
          <a:xfrm>
            <a:off x="5173899" y="404586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지우가 만들 수 있는 쿠폰은 몇 장인지 하나의 식으로 나타내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11128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풀이 확인 버튼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40÷5×6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49403" y="3132265"/>
            <a:ext cx="360000" cy="355000"/>
          </a:xfrm>
          <a:prstGeom prst="rect">
            <a:avLst/>
          </a:prstGeom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" name="타원 40"/>
          <p:cNvSpPr/>
          <p:nvPr/>
        </p:nvSpPr>
        <p:spPr>
          <a:xfrm>
            <a:off x="4583070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4" name="그룹 33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0" name="직사각형 4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1" name="TextBox 5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7" name="TextBox 46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5" name="TextBox 44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7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지우가 만들 수 있는 쿠폰은 몇 장인지 하나의 식으로 나타내  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3" name="그룹 32"/>
          <p:cNvGrpSpPr/>
          <p:nvPr/>
        </p:nvGrpSpPr>
        <p:grpSpPr>
          <a:xfrm rot="0"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4" name="직사각형 33"/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모서리가 둥근 직사각형 38"/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3" name="직각 삼각형 42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95536" y="4642533"/>
            <a:ext cx="192475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600">
                <a:latin typeface="맑은 고딕"/>
                <a:ea typeface="맑은 고딕"/>
              </a:rPr>
              <a:t>40÷5×6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8×6</a:t>
            </a:r>
            <a:r>
              <a:rPr lang="ko-KR" altLang="en-US" sz="1600">
                <a:latin typeface="맑은 고딕"/>
                <a:ea typeface="맑은 고딕"/>
              </a:rPr>
              <a:t>＝</a:t>
            </a:r>
            <a:r>
              <a:rPr lang="en-US" altLang="ko-KR" sz="1600">
                <a:latin typeface="맑은 고딕"/>
                <a:ea typeface="맑은 고딕"/>
              </a:rPr>
              <a:t>48</a:t>
            </a:r>
            <a:endParaRPr lang="ko-KR" altLang="en-US" sz="1600">
              <a:latin typeface="맑은 고딕"/>
              <a:ea typeface="맑은 고딕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6" name="TextBox 5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2" name="TextBox 5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50" name="TextBox 4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57" name="직사각형 56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40÷5×6</a:t>
            </a:r>
            <a:r>
              <a:rPr lang="ko-KR" altLang="en-US" sz="1900" b="1">
                <a:solidFill>
                  <a:srgbClr val="00a0ff"/>
                </a:solidFill>
                <a:latin typeface="맑은 고딕"/>
                <a:ea typeface="맑은 고딕"/>
              </a:rPr>
              <a:t>＝</a:t>
            </a: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5688"/>
              </p:ext>
            </p:extLst>
          </p:nvPr>
        </p:nvGraphicFramePr>
        <p:xfrm>
          <a:off x="179388" y="654012"/>
          <a:ext cx="8774172" cy="5227112"/>
        </p:xfrm>
        <a:graphic>
          <a:graphicData uri="http://schemas.openxmlformats.org/drawingml/2006/table">
            <a:tbl>
              <a:tblPr/>
              <a:tblGrid>
                <a:gridCol w="5401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62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57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91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858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 애니메이션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Html5(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8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나눔 장터에서 팔 책이 몇 권인지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목표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_103_1.html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덧셈과 뺄셈이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_201_2.html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다지기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 확인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개념확인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( )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없고 곱셈과 나눗셈이 섞여 있는 식을 세우고 계산 순서 알아보기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(2/2)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_202_2.html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키우기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계산 순서를 나타내고 계산하기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8~9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_203_1.html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예고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_302_1.html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suh_p_0501_01_0002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_401_1.html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9622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2312876"/>
            <a:ext cx="6519789" cy="3712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아래 식을 계산하는 순서를 말해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타원 75"/>
          <p:cNvSpPr/>
          <p:nvPr/>
        </p:nvSpPr>
        <p:spPr>
          <a:xfrm>
            <a:off x="6836035" y="52652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847" y="4036827"/>
            <a:ext cx="622817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곱셈과 나눗셈이 섞여 있는 식은 앞에서부터 차례대로         계산합니다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9400" y="3859327"/>
            <a:ext cx="360000" cy="355000"/>
          </a:xfrm>
          <a:prstGeom prst="rect">
            <a:avLst/>
          </a:prstGeom>
        </p:spPr>
      </p:pic>
      <p:sp>
        <p:nvSpPr>
          <p:cNvPr id="34" name="직사각형 21"/>
          <p:cNvSpPr>
            <a:spLocks noChangeArrowheads="1"/>
          </p:cNvSpPr>
          <p:nvPr/>
        </p:nvSpPr>
        <p:spPr>
          <a:xfrm>
            <a:off x="6984268" y="980728"/>
            <a:ext cx="2159732" cy="922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pSp>
        <p:nvGrpSpPr>
          <p:cNvPr id="30" name="그룹 29"/>
          <p:cNvGrpSpPr/>
          <p:nvPr/>
        </p:nvGrpSpPr>
        <p:grpSpPr>
          <a:xfrm rot="0">
            <a:off x="4701447" y="1927321"/>
            <a:ext cx="2282821" cy="313547"/>
            <a:chOff x="4752020" y="1927321"/>
            <a:chExt cx="2282821" cy="313547"/>
          </a:xfrm>
        </p:grpSpPr>
        <p:grpSp>
          <p:nvGrpSpPr>
            <p:cNvPr id="32" name="그룹 31"/>
            <p:cNvGrpSpPr/>
            <p:nvPr/>
          </p:nvGrpSpPr>
          <p:grpSpPr>
            <a:xfrm rot="0">
              <a:off x="4752020" y="1927321"/>
              <a:ext cx="620721" cy="313547"/>
              <a:chOff x="2349675" y="4210757"/>
              <a:chExt cx="620721" cy="313547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8" name="TextBox 47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그림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 rot="0">
              <a:off x="5309614" y="1927321"/>
              <a:ext cx="620721" cy="313547"/>
              <a:chOff x="2349675" y="4210757"/>
              <a:chExt cx="620721" cy="313547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6" name="TextBox 4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 rot="0">
              <a:off x="5859527" y="1927321"/>
              <a:ext cx="620721" cy="313547"/>
              <a:chOff x="2349675" y="4210757"/>
              <a:chExt cx="620721" cy="313547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3" name="TextBox 42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rot="0">
              <a:off x="6414120" y="1927321"/>
              <a:ext cx="620721" cy="313547"/>
              <a:chOff x="2349675" y="4210757"/>
              <a:chExt cx="620721" cy="313547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1" name="TextBox 40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772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9" name="직사각형 48"/>
          <p:cNvSpPr/>
          <p:nvPr/>
        </p:nvSpPr>
        <p:spPr>
          <a:xfrm>
            <a:off x="2611044" y="3140968"/>
            <a:ext cx="1825185" cy="365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>
                <a:latin typeface="맑은 고딕"/>
                <a:ea typeface="맑은 고딕"/>
              </a:rPr>
              <a:t>40÷5×6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48</a:t>
            </a:r>
            <a:endParaRPr kumimoji="1" lang="ko-KR" altLang="en-US" sz="1900" i="0" u="none" strike="noStrike" cap="none" normalizeH="0" baseline="0">
              <a:effectLst/>
              <a:latin typeface="맑은 고딕"/>
              <a:ea typeface="맑은 고딕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663788" y="3104964"/>
            <a:ext cx="1736437" cy="46805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0"/>
            <a:ext cx="6918956" cy="13463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_202_2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34"/>
          <p:cNvSpPr txBox="1"/>
          <p:nvPr/>
        </p:nvSpPr>
        <p:spPr>
          <a:xfrm>
            <a:off x="389042" y="1007440"/>
            <a:ext cx="6621453" cy="95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지우네 모둠은 나눔 장터에서 쓸 쿠폰을 만들려고 종이 </a:t>
            </a:r>
            <a:r>
              <a:rPr lang="en-US" altLang="ko-KR" sz="1900" b="0" spc="-150">
                <a:latin typeface="맑은 고딕"/>
                <a:ea typeface="맑은 고딕"/>
              </a:rPr>
              <a:t>40</a:t>
            </a:r>
            <a:r>
              <a:rPr lang="ko-KR" altLang="en-US" sz="1900" b="0" spc="-150">
                <a:latin typeface="맑은 고딕"/>
                <a:ea typeface="맑은 고딕"/>
              </a:rPr>
              <a:t>장을    </a:t>
            </a:r>
            <a:r>
              <a:rPr lang="en-US" altLang="ko-KR" sz="1900" b="0" spc="-150">
                <a:latin typeface="맑은 고딕"/>
                <a:ea typeface="맑은 고딕"/>
              </a:rPr>
              <a:t>5</a:t>
            </a:r>
            <a:r>
              <a:rPr lang="ko-KR" altLang="en-US" sz="1900" b="0" spc="-150">
                <a:latin typeface="맑은 고딕"/>
                <a:ea typeface="맑은 고딕"/>
              </a:rPr>
              <a:t>명이 똑같이 나누어 가졌습니다</a:t>
            </a:r>
            <a:r>
              <a:rPr lang="en-US" altLang="ko-KR" sz="1900" b="0" spc="-150">
                <a:latin typeface="맑은 고딕"/>
                <a:ea typeface="맑은 고딕"/>
              </a:rPr>
              <a:t>. </a:t>
            </a:r>
            <a:r>
              <a:rPr lang="ko-KR" altLang="en-US" sz="1900" b="0" spc="-150">
                <a:latin typeface="맑은 고딕"/>
                <a:ea typeface="맑은 고딕"/>
              </a:rPr>
              <a:t>종이 한 장으로 쿠폰 </a:t>
            </a:r>
            <a:r>
              <a:rPr lang="en-US" altLang="ko-KR" sz="1900" b="0" spc="-150">
                <a:latin typeface="맑은 고딕"/>
                <a:ea typeface="맑은 고딕"/>
              </a:rPr>
              <a:t>6</a:t>
            </a:r>
            <a:r>
              <a:rPr lang="ko-KR" altLang="en-US" sz="1900" b="0" spc="-150">
                <a:latin typeface="맑은 고딕"/>
                <a:ea typeface="맑은 고딕"/>
              </a:rPr>
              <a:t>장을 만들 수 있다면 지우가 만들 수 있는 쿠폰은 몇 장인지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500" y="2240867"/>
            <a:ext cx="6912768" cy="3352445"/>
          </a:xfrm>
          <a:prstGeom prst="rect">
            <a:avLst/>
          </a:prstGeom>
          <a:solidFill>
            <a:srgbClr val="33660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1520" y="245272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" name="TextBox 43"/>
          <p:cNvSpPr txBox="1"/>
          <p:nvPr/>
        </p:nvSpPr>
        <p:spPr>
          <a:xfrm>
            <a:off x="389043" y="2312876"/>
            <a:ext cx="6519789" cy="6665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solidFill>
                  <a:schemeClr val="bg1"/>
                </a:solidFill>
                <a:latin typeface="맑은 고딕"/>
                <a:ea typeface="맑은 고딕"/>
              </a:rPr>
              <a:t>곱셈과 나눗셈이 섞여 있는 식은 앞에서부터 차례대로             계산합니다</a:t>
            </a:r>
            <a:r>
              <a:rPr lang="en-US" altLang="ko-KR" sz="1900" b="0" spc="-150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endParaRPr lang="en-US" altLang="ko-KR" sz="1900" b="0" spc="-15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직사각형 21"/>
          <p:cNvSpPr>
            <a:spLocks noChangeArrowheads="1"/>
          </p:cNvSpPr>
          <p:nvPr/>
        </p:nvSpPr>
        <p:spPr>
          <a:xfrm>
            <a:off x="6984268" y="980728"/>
            <a:ext cx="2159732" cy="2408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 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개념 정리 학습창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 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클릭 시 플레이어로 풀이 영상 재생됨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풀이 영상 링크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  <a:hlinkClick r:id="rId4"/>
              </a:rPr>
              <a:t>https://e.tsherpa.co.kr/media/mediaframe3.aspx?mid=M202206252_800k.mp4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049584" y="3212976"/>
            <a:ext cx="2839168" cy="2052228"/>
          </a:xfrm>
          <a:prstGeom prst="roundRect">
            <a:avLst>
              <a:gd name="adj" fmla="val 16667"/>
            </a:avLst>
          </a:prstGeom>
          <a:solidFill>
            <a:srgbClr val="f2f1ee"/>
          </a:solidFill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50546" y="216682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612294" y="53012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869208" y="4003648"/>
            <a:ext cx="331199" cy="31937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121236" y="4695491"/>
            <a:ext cx="319371" cy="33119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64" name="직선 연결선 63"/>
          <p:cNvCxnSpPr/>
          <p:nvPr/>
        </p:nvCxnSpPr>
        <p:spPr>
          <a:xfrm>
            <a:off x="3024279" y="4323019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3024279" y="4689141"/>
            <a:ext cx="503605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타원 66"/>
          <p:cNvSpPr/>
          <p:nvPr/>
        </p:nvSpPr>
        <p:spPr>
          <a:xfrm>
            <a:off x="5284209" y="29036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27784" y="3288394"/>
            <a:ext cx="3024336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9×3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rgbClr val="f2f1ee"/>
                </a:solidFill>
                <a:latin typeface="맑은 고딕"/>
                <a:ea typeface="맑은 고딕"/>
              </a:rPr>
              <a:t>36÷4×3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27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843808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3212356" y="3673115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1" name="직선 연결선 70"/>
          <p:cNvCxnSpPr/>
          <p:nvPr/>
        </p:nvCxnSpPr>
        <p:spPr>
          <a:xfrm>
            <a:off x="2840466" y="3981257"/>
            <a:ext cx="372641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2" name="직선 연결선 71"/>
          <p:cNvCxnSpPr/>
          <p:nvPr/>
        </p:nvCxnSpPr>
        <p:spPr>
          <a:xfrm>
            <a:off x="3527884" y="3673115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pic>
        <p:nvPicPr>
          <p:cNvPr id="28" name="Picture 3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580747" y="2852936"/>
            <a:ext cx="1259505" cy="3935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풀이 확인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타원 23"/>
          <p:cNvSpPr/>
          <p:nvPr/>
        </p:nvSpPr>
        <p:spPr>
          <a:xfrm>
            <a:off x="5508104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순서를 나타내고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계산해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8" name="타원 57"/>
          <p:cNvSpPr/>
          <p:nvPr/>
        </p:nvSpPr>
        <p:spPr>
          <a:xfrm>
            <a:off x="6563372" y="500351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3066982"/>
            <a:ext cx="1582623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64378" y="2888940"/>
            <a:ext cx="360000" cy="355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73169" y="2888940"/>
            <a:ext cx="360000" cy="35500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132988" y="3750041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1331640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1331640" y="4447596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4451164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9" name="직선 연결선 68"/>
          <p:cNvCxnSpPr/>
          <p:nvPr/>
        </p:nvCxnSpPr>
        <p:spPr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32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1323" y="360733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7861" y="3356992"/>
            <a:ext cx="4028195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2"/>
            <a:ext cx="6918956" cy="655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3889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풀이 확인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34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계산 순서를 나타내고</a:t>
            </a:r>
            <a:r>
              <a:rPr lang="en-US" altLang="ko-KR" sz="1900" b="0" spc="-150">
                <a:latin typeface="맑은 고딕"/>
                <a:ea typeface="맑은 고딕"/>
              </a:rPr>
              <a:t>, </a:t>
            </a:r>
            <a:r>
              <a:rPr lang="ko-KR" altLang="en-US" sz="1900" b="0" spc="-150">
                <a:latin typeface="맑은 고딕"/>
                <a:ea typeface="맑은 고딕"/>
              </a:rPr>
              <a:t>계산해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6" name="Picture 1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79608" y="5266800"/>
            <a:ext cx="986400" cy="3303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99592" y="3066982"/>
            <a:ext cx="1582623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48395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25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9037" y="3066982"/>
            <a:ext cx="1309974" cy="369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0072" y="3066440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1138028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574312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9" name="직선 연결선 58"/>
          <p:cNvCxnSpPr/>
          <p:nvPr/>
        </p:nvCxnSpPr>
        <p:spPr>
          <a:xfrm>
            <a:off x="1132988" y="3179588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132166" y="3721679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2015716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1" name="직선 연결선 60"/>
          <p:cNvCxnSpPr/>
          <p:nvPr/>
        </p:nvCxnSpPr>
        <p:spPr>
          <a:xfrm>
            <a:off x="1331640" y="3511021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2" name="직선 연결선 61"/>
          <p:cNvCxnSpPr/>
          <p:nvPr/>
        </p:nvCxnSpPr>
        <p:spPr>
          <a:xfrm>
            <a:off x="1331640" y="3877143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1468333" y="3880711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4231030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4581714" y="344189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6" name="직선 연결선 65"/>
          <p:cNvCxnSpPr/>
          <p:nvPr/>
        </p:nvCxnSpPr>
        <p:spPr>
          <a:xfrm>
            <a:off x="4219103" y="375004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156502" y="3721679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4879080" y="343157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9" name="직선 연결선 68"/>
          <p:cNvCxnSpPr/>
          <p:nvPr/>
        </p:nvCxnSpPr>
        <p:spPr>
          <a:xfrm>
            <a:off x="4355976" y="408147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70" name="직선 연결선 69"/>
          <p:cNvCxnSpPr/>
          <p:nvPr/>
        </p:nvCxnSpPr>
        <p:spPr>
          <a:xfrm>
            <a:off x="4355976" y="444759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4421634" y="4451164"/>
            <a:ext cx="4132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230305" y="2708920"/>
            <a:ext cx="6667165" cy="2556284"/>
            <a:chOff x="192745" y="2717006"/>
            <a:chExt cx="6667165" cy="2556284"/>
          </a:xfrm>
        </p:grpSpPr>
        <p:sp>
          <p:nvSpPr>
            <p:cNvPr id="38" name="직사각형 37"/>
            <p:cNvSpPr/>
            <p:nvPr/>
          </p:nvSpPr>
          <p:spPr>
            <a:xfrm>
              <a:off x="192745" y="2879024"/>
              <a:ext cx="6667165" cy="2206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1" name="모서리가 둥근 직사각형 38"/>
            <p:cNvSpPr/>
            <p:nvPr/>
          </p:nvSpPr>
          <p:spPr>
            <a:xfrm>
              <a:off x="338478" y="2717006"/>
              <a:ext cx="738688" cy="32403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b="1">
                  <a:solidFill>
                    <a:srgbClr val="ffff00"/>
                  </a:solidFill>
                  <a:latin typeface="맑은 고딕"/>
                  <a:ea typeface="맑은 고딕"/>
                </a:rPr>
                <a:t>풀이</a:t>
              </a:r>
              <a:endParaRPr lang="ko-KR" altLang="en-US" b="1">
                <a:solidFill>
                  <a:srgbClr val="ffff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2" name="직각 삼각형 41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45" name="Picture 4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43686" y="3315900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539164" y="3176972"/>
            <a:ext cx="3096731" cy="8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34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40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15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34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＋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6</a:t>
            </a:r>
            <a:r>
              <a:rPr lang="ko-KR" altLang="en-US" sz="1900">
                <a:solidFill>
                  <a:schemeClr val="bg1"/>
                </a:solidFill>
                <a:latin typeface="맑은 고딕"/>
                <a:ea typeface="맑은 고딕"/>
              </a:rPr>
              <a:t>－</a:t>
            </a: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15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25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777293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8" name="직선 연결선 47"/>
          <p:cNvCxnSpPr/>
          <p:nvPr/>
        </p:nvCxnSpPr>
        <p:spPr>
          <a:xfrm>
            <a:off x="1213577" y="3521350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49" name="직선 연결선 48"/>
          <p:cNvCxnSpPr/>
          <p:nvPr/>
        </p:nvCxnSpPr>
        <p:spPr>
          <a:xfrm>
            <a:off x="772253" y="3829492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771431" y="3801130"/>
            <a:ext cx="415498" cy="3593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51" name="직선 연결선 50"/>
          <p:cNvCxnSpPr/>
          <p:nvPr/>
        </p:nvCxnSpPr>
        <p:spPr>
          <a:xfrm>
            <a:off x="1654981" y="3511021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3" name="직선 연결선 52"/>
          <p:cNvCxnSpPr/>
          <p:nvPr/>
        </p:nvCxnSpPr>
        <p:spPr>
          <a:xfrm>
            <a:off x="970905" y="4160925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4" name="직선 연결선 53"/>
          <p:cNvCxnSpPr/>
          <p:nvPr/>
        </p:nvCxnSpPr>
        <p:spPr>
          <a:xfrm>
            <a:off x="970905" y="4527047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105194" y="4530615"/>
            <a:ext cx="41549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pic>
        <p:nvPicPr>
          <p:cNvPr id="73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468409" y="3315900"/>
            <a:ext cx="94628" cy="1064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TextBox 73"/>
          <p:cNvSpPr txBox="1"/>
          <p:nvPr/>
        </p:nvSpPr>
        <p:spPr>
          <a:xfrm>
            <a:off x="3563887" y="3176972"/>
            <a:ext cx="3096732" cy="81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90÷9</a:t>
            </a:r>
            <a:endParaRPr lang="en-US" altLang="ko-KR" sz="1900">
              <a:latin typeface="맑은 고딕"/>
              <a:ea typeface="맑은 고딕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ko-KR" sz="1900">
                <a:solidFill>
                  <a:schemeClr val="bg1"/>
                </a:solidFill>
                <a:latin typeface="맑은 고딕"/>
                <a:ea typeface="맑은 고딕"/>
              </a:rPr>
              <a:t>15×6÷9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r>
              <a:rPr lang="en-US" altLang="ko-KR" sz="1900">
                <a:latin typeface="맑은 고딕"/>
                <a:ea typeface="맑은 고딕"/>
              </a:rPr>
              <a:t>10</a:t>
            </a:r>
            <a:endParaRPr lang="ko-KR" altLang="en-US" sz="1900">
              <a:latin typeface="맑은 고딕"/>
              <a:ea typeface="맑은 고딕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3831087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4181771" y="3521349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3819160" y="3829491"/>
            <a:ext cx="36975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3756559" y="3801129"/>
            <a:ext cx="415498" cy="3593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①</a:t>
            </a:r>
            <a:endParaRPr lang="ko-KR" altLang="en-US" sz="1800"/>
          </a:p>
        </p:txBody>
      </p:sp>
      <p:cxnSp>
        <p:nvCxnSpPr>
          <p:cNvPr id="87" name="직선 연결선 86"/>
          <p:cNvCxnSpPr/>
          <p:nvPr/>
        </p:nvCxnSpPr>
        <p:spPr>
          <a:xfrm>
            <a:off x="4479137" y="3511020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8" name="직선 연결선 87"/>
          <p:cNvCxnSpPr/>
          <p:nvPr/>
        </p:nvCxnSpPr>
        <p:spPr>
          <a:xfrm>
            <a:off x="3956033" y="4160924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3956033" y="4527046"/>
            <a:ext cx="5231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019287" y="4530614"/>
            <a:ext cx="41555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/>
              <a:t>②</a:t>
            </a:r>
            <a:endParaRPr lang="ko-KR" altLang="en-US" sz="1800"/>
          </a:p>
        </p:txBody>
      </p:sp>
      <p:sp>
        <p:nvSpPr>
          <p:cNvPr id="9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_301_1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3" y="908720"/>
            <a:ext cx="111588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핵심 정리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9042" y="1568115"/>
            <a:ext cx="6229903" cy="37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[</a:t>
            </a:r>
            <a:r>
              <a:rPr lang="en-US" altLang="ko-KR" sz="1900" b="1" spc="-150">
                <a:solidFill>
                  <a:schemeClr val="accent6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( )</a:t>
            </a:r>
            <a:r>
              <a:rPr lang="ko-KR" altLang="en-US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가 없는 혼합 계산 알아보기</a:t>
            </a:r>
            <a:r>
              <a:rPr lang="en-US" altLang="ko-KR" sz="1900" b="1" spc="-150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rPr>
              <a:t>(1)</a:t>
            </a:r>
            <a:r>
              <a:rPr lang="en-US" altLang="ko-KR" sz="1900" b="1" spc="-150">
                <a:solidFill>
                  <a:schemeClr val="accent6">
                    <a:lumMod val="40000"/>
                    <a:lumOff val="60000"/>
                  </a:schemeClr>
                </a:solidFill>
                <a:latin typeface="맑은 고딕"/>
                <a:ea typeface="맑은 고딕"/>
              </a:rPr>
              <a:t>]</a:t>
            </a:r>
            <a:endParaRPr lang="en-US" altLang="ko-KR" sz="1900" b="1" spc="-150">
              <a:solidFill>
                <a:schemeClr val="accent6">
                  <a:lumMod val="40000"/>
                  <a:lumOff val="6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0852" y="2362089"/>
            <a:ext cx="6181387" cy="369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0" spc="-150">
                <a:latin typeface="맑은 고딕"/>
                <a:ea typeface="맑은 고딕"/>
              </a:rPr>
              <a:t>( )</a:t>
            </a:r>
            <a:r>
              <a:rPr lang="ko-KR" altLang="en-US" sz="1900" b="0" spc="-150">
                <a:latin typeface="맑은 고딕"/>
                <a:ea typeface="맑은 고딕"/>
              </a:rPr>
              <a:t>가 없으면         에서부터 차례로 계산합니다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r>
              <a:rPr lang="ko-KR" altLang="en-US" sz="1900" b="0" spc="-150">
                <a:latin typeface="맑은 고딕"/>
                <a:ea typeface="맑은 고딕"/>
              </a:rPr>
              <a:t> 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0463" y="2511646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5064" y="3543106"/>
            <a:ext cx="271463" cy="219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" name="직사각형 32"/>
          <p:cNvSpPr/>
          <p:nvPr/>
        </p:nvSpPr>
        <p:spPr>
          <a:xfrm>
            <a:off x="1921888" y="2365814"/>
            <a:ext cx="436934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앞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latin typeface="맑은 고딕"/>
              <a:ea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9630" y="3475686"/>
            <a:ext cx="1588897" cy="370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36</a:t>
            </a:r>
            <a:r>
              <a:rPr lang="ko-KR" altLang="en-US" sz="1900">
                <a:latin typeface="맑은 고딕"/>
                <a:ea typeface="맑은 고딕"/>
              </a:rPr>
              <a:t>－</a:t>
            </a:r>
            <a:r>
              <a:rPr lang="en-US" altLang="ko-KR" sz="1900">
                <a:latin typeface="맑은 고딕"/>
                <a:ea typeface="맑은 고딕"/>
              </a:rPr>
              <a:t>8</a:t>
            </a:r>
            <a:r>
              <a:rPr lang="ko-KR" altLang="en-US" sz="1900">
                <a:latin typeface="맑은 고딕"/>
                <a:ea typeface="맑은 고딕"/>
              </a:rPr>
              <a:t>＋</a:t>
            </a:r>
            <a:r>
              <a:rPr lang="en-US" altLang="ko-KR" sz="1900">
                <a:latin typeface="맑은 고딕"/>
                <a:ea typeface="맑은 고딕"/>
              </a:rPr>
              <a:t>12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48395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40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64378" y="3297644"/>
            <a:ext cx="360000" cy="355000"/>
          </a:xfrm>
          <a:prstGeom prst="rect">
            <a:avLst/>
          </a:prstGeom>
        </p:spPr>
      </p:pic>
      <p:cxnSp>
        <p:nvCxnSpPr>
          <p:cNvPr id="50" name="직선 연결선 49"/>
          <p:cNvCxnSpPr/>
          <p:nvPr/>
        </p:nvCxnSpPr>
        <p:spPr>
          <a:xfrm>
            <a:off x="1138028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1" name="직선 연결선 50"/>
          <p:cNvCxnSpPr/>
          <p:nvPr/>
        </p:nvCxnSpPr>
        <p:spPr>
          <a:xfrm>
            <a:off x="157431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57" name="직선 연결선 56"/>
          <p:cNvCxnSpPr/>
          <p:nvPr/>
        </p:nvCxnSpPr>
        <p:spPr>
          <a:xfrm>
            <a:off x="1132988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1132166" y="4130383"/>
            <a:ext cx="41659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2015716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4" name="직선 연결선 63"/>
          <p:cNvCxnSpPr/>
          <p:nvPr/>
        </p:nvCxnSpPr>
        <p:spPr>
          <a:xfrm>
            <a:off x="1331640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65" name="직선 연결선 64"/>
          <p:cNvCxnSpPr/>
          <p:nvPr/>
        </p:nvCxnSpPr>
        <p:spPr>
          <a:xfrm>
            <a:off x="1331640" y="4856300"/>
            <a:ext cx="684076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1468333" y="4859868"/>
            <a:ext cx="4138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178822" y="2156646"/>
            <a:ext cx="360000" cy="3550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113329" y="3475686"/>
            <a:ext cx="1444626" cy="370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altLang="ko-KR" sz="1900">
                <a:latin typeface="맑은 고딕"/>
                <a:ea typeface="맑은 고딕"/>
              </a:rPr>
              <a:t>72÷12×3</a:t>
            </a:r>
            <a:r>
              <a:rPr lang="ko-KR" altLang="en-US" sz="1900">
                <a:latin typeface="맑은 고딕"/>
                <a:ea typeface="맑은 고딕"/>
              </a:rPr>
              <a:t>＝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508104" y="347514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ctr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 sz="1900" b="1">
                <a:solidFill>
                  <a:srgbClr val="00a0ff"/>
                </a:solidFill>
                <a:latin typeface="맑은 고딕"/>
                <a:ea typeface="맑은 고딕"/>
              </a:rPr>
              <a:t>18</a:t>
            </a:r>
            <a:endParaRPr kumimoji="1" lang="ko-KR" altLang="en-US" sz="1900" b="1" i="0" u="none" strike="noStrike" cap="none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24087" y="3297644"/>
            <a:ext cx="360000" cy="355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4344262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4780546" y="3850603"/>
            <a:ext cx="0" cy="31148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5" name="직선 연결선 84"/>
          <p:cNvCxnSpPr/>
          <p:nvPr/>
        </p:nvCxnSpPr>
        <p:spPr>
          <a:xfrm>
            <a:off x="4339222" y="4158745"/>
            <a:ext cx="44132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338400" y="4130383"/>
            <a:ext cx="42029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①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5156531" y="3840274"/>
            <a:ext cx="0" cy="101602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8" name="직선 연결선 87"/>
          <p:cNvCxnSpPr/>
          <p:nvPr/>
        </p:nvCxnSpPr>
        <p:spPr>
          <a:xfrm>
            <a:off x="4537874" y="4490178"/>
            <a:ext cx="0" cy="36612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cxnSp>
        <p:nvCxnSpPr>
          <p:cNvPr id="89" name="직선 연결선 88"/>
          <p:cNvCxnSpPr/>
          <p:nvPr/>
        </p:nvCxnSpPr>
        <p:spPr>
          <a:xfrm>
            <a:off x="4537874" y="4856300"/>
            <a:ext cx="61865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4648771" y="4859868"/>
            <a:ext cx="41471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ko-KR" altLang="en-US" sz="1800" b="1">
                <a:solidFill>
                  <a:srgbClr val="00a0ff"/>
                </a:solidFill>
              </a:rPr>
              <a:t>②</a:t>
            </a:r>
            <a:endParaRPr lang="ko-KR" altLang="en-US" sz="1800" b="1">
              <a:solidFill>
                <a:srgbClr val="00a0ff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335818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>
          <a:xfrm>
            <a:off x="6984268" y="980728"/>
            <a:ext cx="2159732" cy="922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 시 같이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처음에는 보이지 않음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정답 확인 버튼 없음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나타나기</a:t>
            </a:r>
            <a:endParaRPr lang="en-US" altLang="ko-KR" sz="1000" b="1"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74822" y="40125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71360" y="3762181"/>
            <a:ext cx="4220720" cy="15481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97321" y="3008275"/>
            <a:ext cx="4891589" cy="371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900" b="1">
                <a:latin typeface="맑은 고딕"/>
                <a:ea typeface="맑은 고딕"/>
              </a:rPr>
              <a:t>( )</a:t>
            </a:r>
            <a:r>
              <a:rPr lang="ko-KR" altLang="en-US" sz="1900" b="1">
                <a:latin typeface="맑은 고딕"/>
                <a:ea typeface="맑은 고딕"/>
              </a:rPr>
              <a:t>가 없는 혼합 계산을 알아볼까요</a:t>
            </a:r>
            <a:r>
              <a:rPr lang="en-US" altLang="ko-KR" sz="1900" b="1">
                <a:latin typeface="맑은 고딕"/>
                <a:ea typeface="맑은 고딕"/>
              </a:rPr>
              <a:t>(2)</a:t>
            </a:r>
            <a:endParaRPr lang="en-US" altLang="ko-KR" sz="1900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153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다음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_302_1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47017" y="316689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다음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939455" y="113023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50059" y="3737696"/>
            <a:ext cx="1070484" cy="354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5168" y="3722487"/>
            <a:ext cx="1076398" cy="360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2281419" y="3717032"/>
            <a:ext cx="1167307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14~15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5" name="직사각형 24"/>
          <p:cNvSpPr/>
          <p:nvPr/>
        </p:nvSpPr>
        <p:spPr>
          <a:xfrm>
            <a:off x="4871846" y="3722487"/>
            <a:ext cx="1167307" cy="371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900" b="1">
                <a:latin typeface="맑은 고딕"/>
                <a:ea typeface="맑은 고딕"/>
              </a:rPr>
              <a:t>10~11</a:t>
            </a:r>
            <a:r>
              <a:rPr lang="ko-KR" altLang="en-US" sz="1900" b="1">
                <a:latin typeface="맑은 고딕"/>
                <a:ea typeface="맑은 고딕"/>
              </a:rPr>
              <a:t>쪽</a:t>
            </a:r>
            <a:endParaRPr lang="ko-KR" altLang="en-US" sz="1900" b="1"/>
          </a:p>
        </p:txBody>
      </p:sp>
      <p:sp>
        <p:nvSpPr>
          <p:cNvPr id="26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확인 문제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게이트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다운로드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5~6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학년군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)5-1_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확인문제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1_02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버튼은 게이트 화면에만 있음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3" y="872716"/>
            <a:ext cx="6895665" cy="4752528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15516" y="9461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522872" y="4293096"/>
            <a:ext cx="50906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#2~3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9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34629"/>
              </p:ext>
            </p:extLst>
          </p:nvPr>
        </p:nvGraphicFramePr>
        <p:xfrm>
          <a:off x="115384" y="6129300"/>
          <a:ext cx="6688864" cy="4572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이미지 내 텍스트 새로 써주세요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초등학교 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\3_001_2015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박만구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5-1\app\resource\contents\lesson01\ops\lesson01\images\mm_51_1_01_06_02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53" y="4549674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3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아래와 같은 마법 상자에 어떤 수를 넣으면 새로운 수가 나옵니다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이 상자에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넣으면 얼마가 나올지 구하시오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순서도: 대체 처리 39"/>
          <p:cNvSpPr/>
          <p:nvPr/>
        </p:nvSpPr>
        <p:spPr>
          <a:xfrm>
            <a:off x="5808014" y="964400"/>
            <a:ext cx="482514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742806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55" name="순서도: 대체 처리 54"/>
          <p:cNvSpPr/>
          <p:nvPr/>
        </p:nvSpPr>
        <p:spPr>
          <a:xfrm>
            <a:off x="532406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28519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9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484777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80890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8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6622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2736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7</a:t>
            </a:r>
          </a:p>
        </p:txBody>
      </p:sp>
      <p:sp>
        <p:nvSpPr>
          <p:cNvPr id="73" name="순서도: 대체 처리 72"/>
          <p:cNvSpPr/>
          <p:nvPr/>
        </p:nvSpPr>
        <p:spPr>
          <a:xfrm>
            <a:off x="388993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385107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6" name="순서도: 대체 처리 75"/>
          <p:cNvSpPr/>
          <p:nvPr/>
        </p:nvSpPr>
        <p:spPr>
          <a:xfrm>
            <a:off x="340761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36874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8" name="순서도: 대체 처리 77"/>
          <p:cNvSpPr/>
          <p:nvPr/>
        </p:nvSpPr>
        <p:spPr>
          <a:xfrm>
            <a:off x="2931322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2892454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0" name="순서도: 대체 처리 79"/>
          <p:cNvSpPr/>
          <p:nvPr/>
        </p:nvSpPr>
        <p:spPr>
          <a:xfrm>
            <a:off x="244977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241091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2" name="순서도: 대체 처리 81"/>
          <p:cNvSpPr/>
          <p:nvPr/>
        </p:nvSpPr>
        <p:spPr>
          <a:xfrm>
            <a:off x="1973488" y="964400"/>
            <a:ext cx="451696" cy="252028"/>
          </a:xfrm>
          <a:prstGeom prst="flowChartAlternateProcess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934620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4" name="순서도: 대체 처리 83"/>
          <p:cNvSpPr/>
          <p:nvPr/>
        </p:nvSpPr>
        <p:spPr>
          <a:xfrm>
            <a:off x="1499400" y="964400"/>
            <a:ext cx="451696" cy="25202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1460532" y="908720"/>
            <a:ext cx="665398" cy="293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문</a:t>
            </a:r>
            <a:r>
              <a:rPr lang="ko-KR" altLang="en-US" sz="1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84" y="2924944"/>
            <a:ext cx="1750347" cy="157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84323" y="2492896"/>
            <a:ext cx="4700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3903" y="3212976"/>
            <a:ext cx="4908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÷5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206577" y="3764359"/>
            <a:ext cx="62549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×12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157170" y="472717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96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48980"/>
            <a:ext cx="6667165" cy="1989020"/>
            <a:chOff x="192745" y="3284270"/>
            <a:chExt cx="6667165" cy="198902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46288"/>
              <a:ext cx="6667165" cy="16388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84270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59532" y="3599547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40÷5×12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 bwMode="auto">
          <a:xfrm>
            <a:off x="560644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>
            <a:off x="863588" y="3943925"/>
            <a:ext cx="0" cy="114245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555604" y="4062382"/>
            <a:ext cx="30798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520098" y="40983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0" name="직선 연결선 89"/>
          <p:cNvCxnSpPr/>
          <p:nvPr/>
        </p:nvCxnSpPr>
        <p:spPr bwMode="auto">
          <a:xfrm>
            <a:off x="1187624" y="3918366"/>
            <a:ext cx="0" cy="72008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719572" y="4494430"/>
            <a:ext cx="0" cy="144016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19572" y="4638446"/>
            <a:ext cx="46805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45849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4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6669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O, X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클릭음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94" name="타원 93"/>
          <p:cNvSpPr/>
          <p:nvPr/>
        </p:nvSpPr>
        <p:spPr>
          <a:xfrm>
            <a:off x="2595340" y="28658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2420867" y="53044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685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graphicFrame>
        <p:nvGraphicFramePr>
          <p:cNvPr id="31" name="Group 1072"/>
          <p:cNvGraphicFramePr>
            <a:graphicFrameLocks noGrp="1"/>
          </p:cNvGraphicFramePr>
          <p:nvPr/>
        </p:nvGraphicFramePr>
        <p:xfrm>
          <a:off x="115384" y="6176630"/>
          <a:ext cx="3580304" cy="282949"/>
        </p:xfrm>
        <a:graphic>
          <a:graphicData uri="http://schemas.openxmlformats.org/drawingml/2006/table">
            <a:tbl>
              <a:tblGrid>
                <a:gridCol w="858104"/>
                <a:gridCol w="272220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애니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algn="l">
                        <a:defRPr/>
                      </a:pP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mm_51_1_01_02_01_ani.mp4</a:t>
                      </a:r>
                      <a:endParaRPr lang="en-US" altLang="ko-KR" sz="1000"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42" name="직사각형 21"/>
          <p:cNvSpPr>
            <a:spLocks noChangeArrowheads="1"/>
          </p:cNvSpPr>
          <p:nvPr/>
        </p:nvSpPr>
        <p:spPr>
          <a:xfrm>
            <a:off x="6984268" y="980728"/>
            <a:ext cx="2159732" cy="22177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애니 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DVD </a:t>
            </a:r>
            <a:r>
              <a:rPr lang="ko-KR" altLang="en-US" sz="1000" b="1">
                <a:solidFill>
                  <a:srgbClr val="ff0000"/>
                </a:solidFill>
                <a:latin typeface="맑은 고딕"/>
                <a:ea typeface="맑은 고딕"/>
              </a:rPr>
              <a:t>개발물</a:t>
            </a:r>
            <a:r>
              <a:rPr lang="en-US" altLang="ko-KR" sz="1000" b="1">
                <a:solidFill>
                  <a:srgbClr val="ff0000"/>
                </a:solidFill>
                <a:latin typeface="맑은 고딕"/>
                <a:ea typeface="맑은 고딕"/>
              </a:rPr>
              <a:t>]</a:t>
            </a:r>
            <a:endParaRPr lang="en-US" altLang="ko-KR" sz="1000" b="1">
              <a:solidFill>
                <a:srgbClr val="ff0000"/>
              </a:solidFill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ko-KR" altLang="en-US" sz="1000">
                <a:latin typeface="맑은 고딕"/>
                <a:ea typeface="맑은 고딕"/>
              </a:rPr>
              <a:t>초등학교 수학</a:t>
            </a:r>
            <a:r>
              <a:rPr lang="en-US" altLang="ko-KR" sz="1000">
                <a:latin typeface="맑은 고딕"/>
                <a:ea typeface="맑은 고딕"/>
              </a:rPr>
              <a:t>\3_001_2015</a:t>
            </a:r>
            <a:r>
              <a:rPr lang="ko-KR" altLang="en-US" sz="1000">
                <a:latin typeface="맑은 고딕"/>
                <a:ea typeface="맑은 고딕"/>
              </a:rPr>
              <a:t>개정</a:t>
            </a:r>
            <a:r>
              <a:rPr lang="en-US" altLang="ko-KR" sz="1000">
                <a:latin typeface="맑은 고딕"/>
                <a:ea typeface="맑은 고딕"/>
              </a:rPr>
              <a:t>\</a:t>
            </a:r>
            <a:r>
              <a:rPr lang="ko-KR" altLang="en-US" sz="1000">
                <a:latin typeface="맑은 고딕"/>
                <a:ea typeface="맑은 고딕"/>
              </a:rPr>
              <a:t>박만구 </a:t>
            </a:r>
            <a:r>
              <a:rPr lang="en-US" altLang="ko-KR" sz="1000">
                <a:latin typeface="맑은 고딕"/>
                <a:ea typeface="맑은 고딕"/>
              </a:rPr>
              <a:t>5-1\app\resource\contents\lesson01\ops\lesson01\video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[</a:t>
            </a:r>
            <a:r>
              <a:rPr lang="ko-KR" altLang="en-US" sz="1000" b="1">
                <a:latin typeface="맑은 고딕"/>
                <a:ea typeface="맑은 고딕"/>
              </a:rPr>
              <a:t>애니 게이트 참고 화면</a:t>
            </a:r>
            <a:r>
              <a:rPr lang="en-US" altLang="ko-KR" sz="1000" b="1">
                <a:latin typeface="맑은 고딕"/>
                <a:ea typeface="맑은 고딕"/>
              </a:rPr>
              <a:t>]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28285" y="2552468"/>
            <a:ext cx="1836204" cy="109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초등학교 수학\3_001_2015개정\박만구 5-1\app\resource\contents\lesson01\ops\lesson01\video\mm_51_1_01_02_01_ani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891" y="891944"/>
            <a:ext cx="6916377" cy="4733300"/>
          </a:xfrm>
          <a:prstGeom prst="rect">
            <a:avLst/>
          </a:prstGeom>
          <a:noFill/>
        </p:spPr>
      </p:pic>
      <p:grpSp>
        <p:nvGrpSpPr>
          <p:cNvPr id="44" name="그룹 43"/>
          <p:cNvGrpSpPr/>
          <p:nvPr/>
        </p:nvGrpSpPr>
        <p:grpSpPr>
          <a:xfrm rot="0">
            <a:off x="67891" y="869985"/>
            <a:ext cx="6924993" cy="4755259"/>
            <a:chOff x="45032" y="848486"/>
            <a:chExt cx="6924993" cy="4755259"/>
          </a:xfrm>
        </p:grpSpPr>
        <p:sp>
          <p:nvSpPr>
            <p:cNvPr id="45" name="직사각형 44"/>
            <p:cNvSpPr/>
            <p:nvPr/>
          </p:nvSpPr>
          <p:spPr>
            <a:xfrm>
              <a:off x="45032" y="848486"/>
              <a:ext cx="6924993" cy="4755259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358433" y="2398034"/>
              <a:ext cx="2346420" cy="12601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chemeClr val="accent6">
                      <a:lumMod val="50000"/>
                    </a:schemeClr>
                  </a:solidFill>
                  <a:latin typeface="맑은 고딕"/>
                  <a:ea typeface="맑은 고딕"/>
                </a:rPr>
                <a:t>나눔</a:t>
              </a:r>
              <a:r>
                <a:rPr lang="ko-KR" altLang="en-US" sz="3600" b="1">
                  <a:solidFill>
                    <a:schemeClr val="accent6">
                      <a:lumMod val="75000"/>
                    </a:schemeClr>
                  </a:solidFill>
                  <a:latin typeface="맑은 고딕"/>
                  <a:ea typeface="맑은 고딕"/>
                </a:rPr>
                <a:t> 장터</a:t>
              </a:r>
              <a:endParaRPr lang="ko-KR" altLang="en-US" sz="3600" b="1">
                <a:solidFill>
                  <a:schemeClr val="accent6">
                    <a:lumMod val="75000"/>
                  </a:schemeClr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379108" y="3460152"/>
              <a:ext cx="396044" cy="396044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이등변 삼각형 47"/>
            <p:cNvSpPr/>
            <p:nvPr/>
          </p:nvSpPr>
          <p:spPr>
            <a:xfrm rot="5400000">
              <a:off x="3489047" y="3568164"/>
              <a:ext cx="208823" cy="18002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알맞은 말이나 수에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92" y="2451188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863588" y="2924944"/>
            <a:ext cx="5781941" cy="1918667"/>
          </a:xfrm>
          <a:prstGeom prst="round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74640" y="2996953"/>
            <a:ext cx="567088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지호네 반 학생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( 42, 6 )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( 6, 3 )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명씩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모둠으로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놀이를 하려고 합니다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색종이를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장씩 나누어 주려면 필요한 색종이는 몇 장일까요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2706232" y="5295536"/>
            <a:ext cx="1637116" cy="263186"/>
            <a:chOff x="319554" y="1245924"/>
            <a:chExt cx="2636592" cy="423864"/>
          </a:xfrm>
        </p:grpSpPr>
        <p:pic>
          <p:nvPicPr>
            <p:cNvPr id="63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/>
          <p:cNvSpPr/>
          <p:nvPr/>
        </p:nvSpPr>
        <p:spPr bwMode="auto">
          <a:xfrm>
            <a:off x="2872684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72" name="타원 71"/>
          <p:cNvSpPr/>
          <p:nvPr/>
        </p:nvSpPr>
        <p:spPr bwMode="auto">
          <a:xfrm>
            <a:off x="4219781" y="3104964"/>
            <a:ext cx="360039" cy="360039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sp>
        <p:nvSpPr>
          <p:cNvPr id="81" name="타원 80"/>
          <p:cNvSpPr/>
          <p:nvPr/>
        </p:nvSpPr>
        <p:spPr bwMode="auto">
          <a:xfrm>
            <a:off x="5535345" y="3480013"/>
            <a:ext cx="480826" cy="480826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89" name="직각 삼각형 88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393834" y="4617132"/>
            <a:ext cx="636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나눈 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곱하는 문제를 만듭니다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pic>
        <p:nvPicPr>
          <p:cNvPr id="68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045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09744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D:\[초등] 교과학습\2021년 1학기\수학 SB캡쳐\icon_X_titl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096" y="3558248"/>
            <a:ext cx="309014" cy="30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01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타원 38"/>
          <p:cNvSpPr/>
          <p:nvPr/>
        </p:nvSpPr>
        <p:spPr>
          <a:xfrm>
            <a:off x="6556473" y="52691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285194" y="495107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5565" y="2953672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4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1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계산식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42÷6×3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을 이용하는 문제를 만들고 답을 구하려고 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물음에 답하시오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10" y="2553459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Box 43"/>
          <p:cNvSpPr txBox="1"/>
          <p:nvPr/>
        </p:nvSpPr>
        <p:spPr>
          <a:xfrm>
            <a:off x="912811" y="2420888"/>
            <a:ext cx="5842569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앞에서 만든 문제의 답을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707200" y="5295600"/>
            <a:ext cx="1654859" cy="269100"/>
            <a:chOff x="290979" y="2009759"/>
            <a:chExt cx="2665167" cy="433388"/>
          </a:xfrm>
        </p:grpSpPr>
        <p:pic>
          <p:nvPicPr>
            <p:cNvPr id="43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1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0" name="직사각형 69"/>
          <p:cNvSpPr/>
          <p:nvPr/>
        </p:nvSpPr>
        <p:spPr bwMode="auto">
          <a:xfrm>
            <a:off x="3112720" y="314096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5916" y="3131172"/>
            <a:ext cx="4283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212976"/>
            <a:ext cx="6667165" cy="2025024"/>
            <a:chOff x="192745" y="3248266"/>
            <a:chExt cx="6667165" cy="202502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10284"/>
              <a:ext cx="6667165" cy="16748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24826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64" name="직각 삼각형 63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395536" y="351087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42÷6×3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7×3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>
            <a:off x="611948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/>
          <p:nvPr/>
        </p:nvCxnSpPr>
        <p:spPr bwMode="auto">
          <a:xfrm>
            <a:off x="899980" y="3855249"/>
            <a:ext cx="0" cy="155741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608883" y="4014615"/>
            <a:ext cx="29109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/>
          <p:cNvSpPr txBox="1"/>
          <p:nvPr/>
        </p:nvSpPr>
        <p:spPr>
          <a:xfrm>
            <a:off x="551557" y="40724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2" name="직선 연결선 81"/>
          <p:cNvCxnSpPr/>
          <p:nvPr/>
        </p:nvCxnSpPr>
        <p:spPr bwMode="auto">
          <a:xfrm>
            <a:off x="1158358" y="3844920"/>
            <a:ext cx="0" cy="77685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755964" y="4494824"/>
            <a:ext cx="0" cy="12695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>
            <a:off x="754431" y="4624458"/>
            <a:ext cx="40392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TextBox 88"/>
          <p:cNvSpPr txBox="1"/>
          <p:nvPr/>
        </p:nvSpPr>
        <p:spPr>
          <a:xfrm>
            <a:off x="754431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90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0529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308" y="3131172"/>
            <a:ext cx="360000" cy="355000"/>
          </a:xfrm>
          <a:prstGeom prst="rect">
            <a:avLst/>
          </a:prstGeom>
        </p:spPr>
      </p:pic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타원 112"/>
          <p:cNvSpPr/>
          <p:nvPr/>
        </p:nvSpPr>
        <p:spPr>
          <a:xfrm>
            <a:off x="527567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4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4" name="그룹 43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2" name="순서도: 대체 처리 51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4" name="순서도: 대체 처리 53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6" name="순서도: 대체 처리 55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8" name="순서도: 대체 처리 5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0" name="순서도: 대체 처리 59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5" name="순서도: 대체 처리 7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7" name="순서도: 대체 처리 7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9" name="순서도: 대체 처리 7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7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모서리가 둥근 직사각형 84"/>
          <p:cNvSpPr/>
          <p:nvPr/>
        </p:nvSpPr>
        <p:spPr>
          <a:xfrm>
            <a:off x="2058369" y="3225799"/>
            <a:ext cx="2870525" cy="720080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00850" y="3393478"/>
            <a:ext cx="257314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    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  <a:endParaRPr lang="ko-KR" altLang="en-US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2850482" y="340460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2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4" name="TextBox 11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861048"/>
            <a:ext cx="6667165" cy="1376952"/>
            <a:chOff x="192745" y="3896338"/>
            <a:chExt cx="6667165" cy="137695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058356"/>
              <a:ext cx="6667165" cy="10268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89633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3834" y="4182179"/>
            <a:ext cx="6361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98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   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86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50" y="4236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506215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457" y="4464032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7" y="4736177"/>
            <a:ext cx="207532" cy="18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25" y="4736177"/>
            <a:ext cx="230848" cy="23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357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클릭 시 정답 이미지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타원 40"/>
          <p:cNvSpPr/>
          <p:nvPr/>
        </p:nvSpPr>
        <p:spPr>
          <a:xfrm>
            <a:off x="6259935" y="49462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3460" y="2069593"/>
            <a:ext cx="360000" cy="355000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620" y="2024844"/>
            <a:ext cx="360000" cy="355000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746" y="3335101"/>
            <a:ext cx="360000" cy="355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213" y="3335101"/>
            <a:ext cx="360000" cy="355000"/>
          </a:xfrm>
          <a:prstGeom prst="rect">
            <a:avLst/>
          </a:prstGeom>
        </p:spPr>
      </p:pic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303719" y="494797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8" name="순서도: 대체 처리 8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87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36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39" y="1652479"/>
            <a:ext cx="288000" cy="2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2369847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7759" y="2247093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    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267469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42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4273031" y="2256888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26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2" y="3211276"/>
            <a:ext cx="1238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037759" y="3088522"/>
            <a:ext cx="544245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     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267469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43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4273031" y="3098317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88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9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320988"/>
            <a:ext cx="6667165" cy="1917012"/>
            <a:chOff x="192745" y="3356278"/>
            <a:chExt cx="6667165" cy="19170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498737"/>
              <a:ext cx="6667165" cy="158644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356278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0" name="직각 삼각형 4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6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539164" y="365024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9" name="직선 연결선 88"/>
          <p:cNvCxnSpPr/>
          <p:nvPr/>
        </p:nvCxnSpPr>
        <p:spPr bwMode="auto">
          <a:xfrm>
            <a:off x="751893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직선 연결선 90"/>
          <p:cNvCxnSpPr/>
          <p:nvPr/>
        </p:nvCxnSpPr>
        <p:spPr bwMode="auto">
          <a:xfrm>
            <a:off x="1187624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746447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759286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1613322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직선 연결선 96"/>
          <p:cNvCxnSpPr/>
          <p:nvPr/>
        </p:nvCxnSpPr>
        <p:spPr bwMode="auto">
          <a:xfrm>
            <a:off x="971600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직선 연결선 99"/>
          <p:cNvCxnSpPr/>
          <p:nvPr/>
        </p:nvCxnSpPr>
        <p:spPr bwMode="auto">
          <a:xfrm>
            <a:off x="967035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1091052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sp>
        <p:nvSpPr>
          <p:cNvPr id="112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114" name="순서도: 대체 처리 11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16" name="순서도: 대체 처리 11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18" name="순서도: 대체 처리 11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20" name="순서도: 대체 처리 11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22" name="순서도: 대체 처리 12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24" name="순서도: 대체 처리 123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24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7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42" y="378916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3498720" y="365024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6" name="직선 연결선 75"/>
          <p:cNvCxnSpPr/>
          <p:nvPr/>
        </p:nvCxnSpPr>
        <p:spPr bwMode="auto">
          <a:xfrm>
            <a:off x="3711449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147180" y="3994619"/>
            <a:ext cx="0" cy="11845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3706003" y="4113076"/>
            <a:ext cx="44117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8842" y="41397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80" name="직선 연결선 79"/>
          <p:cNvCxnSpPr/>
          <p:nvPr/>
        </p:nvCxnSpPr>
        <p:spPr bwMode="auto">
          <a:xfrm>
            <a:off x="4572878" y="3984290"/>
            <a:ext cx="0" cy="649904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 bwMode="auto">
          <a:xfrm>
            <a:off x="3931156" y="4545124"/>
            <a:ext cx="0" cy="8907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926591" y="4634194"/>
            <a:ext cx="646287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050608" y="4679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162411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버튼 클릭 시 파란색 동그라미 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처음에는 보이지 않음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손가락 깜박이는 효과 있음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25993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타원 63"/>
          <p:cNvSpPr/>
          <p:nvPr/>
        </p:nvSpPr>
        <p:spPr>
          <a:xfrm>
            <a:off x="5200087" y="49610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grpSp>
        <p:nvGrpSpPr>
          <p:cNvPr id="35" name="그룹 34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6" name="순서도: 대체 처리 35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0" name="순서도: 대체 처리 3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2" name="순서도: 대체 처리 41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4" name="순서도: 대체 처리 4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48" name="순서도: 대체 처리 47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88" y="3356992"/>
            <a:ext cx="437451" cy="586184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807410" y="36862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103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가장 먼저 계산해야 하는 부분에       표 하시오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216" y="1649524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675626" y="2852936"/>
            <a:ext cx="1666008" cy="792088"/>
          </a:xfrm>
          <a:prstGeom prst="round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45÷9×2</a:t>
            </a:r>
            <a:endParaRPr lang="ko-KR" altLang="en-US" sz="1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257092"/>
            <a:ext cx="6667165" cy="980908"/>
            <a:chOff x="192745" y="4292382"/>
            <a:chExt cx="6667165" cy="9809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454400"/>
              <a:ext cx="6667165" cy="6307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29238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835" y="4617132"/>
            <a:ext cx="6229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곱셈과 나눗셈이 섞여 있는 식은 앞에서부터 차례대로 계산합니다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39" name="순서도: 대체 처리 3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43" name="순서도: 대체 처리 42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47" name="순서도: 대체 처리 4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49" name="순서도: 대체 처리 4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45" name="타원 44"/>
          <p:cNvSpPr/>
          <p:nvPr/>
        </p:nvSpPr>
        <p:spPr bwMode="auto">
          <a:xfrm>
            <a:off x="3041371" y="3103971"/>
            <a:ext cx="650057" cy="28902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 err="1" smtClean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17C052F2-319C-47DC-8383-3497F972BF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56" y="3063781"/>
            <a:ext cx="437451" cy="5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46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풀이 확인 버튼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239651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타원 60"/>
          <p:cNvSpPr/>
          <p:nvPr/>
        </p:nvSpPr>
        <p:spPr>
          <a:xfrm>
            <a:off x="6290528" y="495888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17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29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12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0" name="순서도: 대체 처리 6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2" name="순서도: 대체 처리 81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9" name="순서도: 대체 처리 88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96713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1608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확대 버튼 및 풀 팝업창</a:t>
            </a:r>
            <a:r>
              <a:rPr lang="en-US" altLang="ko-KR" sz="1000">
                <a:latin typeface="맑은 고딕"/>
                <a:ea typeface="맑은 고딕"/>
              </a:rPr>
              <a:t>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더 이상 읽지 않는 책을 나눈 경험을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타원 45"/>
          <p:cNvSpPr/>
          <p:nvPr/>
        </p:nvSpPr>
        <p:spPr>
          <a:xfrm>
            <a:off x="4959538" y="13125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748181" y="525576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414926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어렸을 때 읽던 책을 사촌 동생에게 물려주었습니다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2678" y="2237426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남학생이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여학생이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17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모자를 쓰지 않은 학생은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29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명입니다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모자를 쓴 학생은 몇 명인지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62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직선 연결선 63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>
            <a:off x="763040" y="2420888"/>
            <a:ext cx="2728840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/>
          <p:nvPr/>
        </p:nvCxnSpPr>
        <p:spPr bwMode="auto">
          <a:xfrm>
            <a:off x="3557852" y="2420888"/>
            <a:ext cx="3096686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/>
          <p:cNvCxnSpPr/>
          <p:nvPr/>
        </p:nvCxnSpPr>
        <p:spPr bwMode="auto">
          <a:xfrm>
            <a:off x="763040" y="2911354"/>
            <a:ext cx="3126898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17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29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12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모자를 쓰지 않은 학생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29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1" name="순서도: 대체 처리 60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0" name="순서도: 대체 처리 8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3" name="순서도: 대체 처리 9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538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타원 53"/>
          <p:cNvSpPr/>
          <p:nvPr/>
        </p:nvSpPr>
        <p:spPr>
          <a:xfrm>
            <a:off x="5308455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8212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378" y="2312876"/>
            <a:ext cx="360000" cy="3550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014" y="2312876"/>
            <a:ext cx="360000" cy="35500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5" y="3719552"/>
            <a:ext cx="360000" cy="35500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68" y="3699419"/>
            <a:ext cx="360000" cy="355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53" name="순서도: 대체 처리 52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59" name="순서도: 대체 처리 58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9" name="순서도: 대체 처리 68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71" name="순서도: 대체 처리 7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73" name="순서도: 대체 처리 72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76" name="순서도: 대체 처리 7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78" name="순서도: 대체 처리 7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640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66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8762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91580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574142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98078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98078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08390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b="1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 버튼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(2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4" name="타원 133"/>
          <p:cNvSpPr/>
          <p:nvPr/>
        </p:nvSpPr>
        <p:spPr>
          <a:xfrm>
            <a:off x="2421216" y="46537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61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71910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68939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75866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558428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57606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4068188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94470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계산해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919630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57" name="직사각형 56"/>
          <p:cNvSpPr/>
          <p:nvPr/>
        </p:nvSpPr>
        <p:spPr bwMode="auto">
          <a:xfrm>
            <a:off x="2448395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266" y="2490918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5416031" y="2490376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48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19630" y="3897594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3" name="직사각형 82"/>
          <p:cNvSpPr/>
          <p:nvPr/>
        </p:nvSpPr>
        <p:spPr bwMode="auto">
          <a:xfrm>
            <a:off x="2159732" y="3897052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27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87266" y="3877461"/>
            <a:ext cx="191579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5108185" y="3876919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2816932"/>
            <a:ext cx="6667165" cy="2421068"/>
            <a:chOff x="192745" y="2852222"/>
            <a:chExt cx="6667165" cy="2421068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014240"/>
              <a:ext cx="6667165" cy="20709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285222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8" name="직각 삼각형 77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1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29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TextBox 108"/>
          <p:cNvSpPr txBox="1"/>
          <p:nvPr/>
        </p:nvSpPr>
        <p:spPr>
          <a:xfrm>
            <a:off x="603207" y="3220081"/>
            <a:ext cx="3096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9×3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36÷4×3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0" name="직선 연결선 109"/>
          <p:cNvCxnSpPr/>
          <p:nvPr/>
        </p:nvCxnSpPr>
        <p:spPr bwMode="auto">
          <a:xfrm>
            <a:off x="81805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직선 연결선 110"/>
          <p:cNvCxnSpPr/>
          <p:nvPr/>
        </p:nvCxnSpPr>
        <p:spPr bwMode="auto">
          <a:xfrm>
            <a:off x="1115616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직선 연결선 111"/>
          <p:cNvCxnSpPr/>
          <p:nvPr/>
        </p:nvCxnSpPr>
        <p:spPr bwMode="auto">
          <a:xfrm>
            <a:off x="818058" y="3635732"/>
            <a:ext cx="297558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67765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114" name="직선 연결선 113"/>
          <p:cNvCxnSpPr/>
          <p:nvPr/>
        </p:nvCxnSpPr>
        <p:spPr bwMode="auto">
          <a:xfrm>
            <a:off x="1367644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직선 연결선 114"/>
          <p:cNvCxnSpPr/>
          <p:nvPr/>
        </p:nvCxnSpPr>
        <p:spPr bwMode="auto">
          <a:xfrm>
            <a:off x="969500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/>
          <p:cNvCxnSpPr/>
          <p:nvPr/>
        </p:nvCxnSpPr>
        <p:spPr bwMode="auto">
          <a:xfrm>
            <a:off x="971600" y="4175792"/>
            <a:ext cx="39604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966837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  <p:grpSp>
        <p:nvGrpSpPr>
          <p:cNvPr id="128" name="그룹 127"/>
          <p:cNvGrpSpPr/>
          <p:nvPr/>
        </p:nvGrpSpPr>
        <p:grpSpPr>
          <a:xfrm>
            <a:off x="2708709" y="4689140"/>
            <a:ext cx="1595920" cy="256563"/>
            <a:chOff x="319554" y="1245924"/>
            <a:chExt cx="2636592" cy="423864"/>
          </a:xfrm>
        </p:grpSpPr>
        <p:pic>
          <p:nvPicPr>
            <p:cNvPr id="129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2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140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717" y="1317363"/>
              <a:ext cx="781050" cy="295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9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1]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70" name="순서도: 대체 처리 6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5" name="순서도: 대체 처리 84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5" name="순서도: 대체 처리 134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TextBox 135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pic>
        <p:nvPicPr>
          <p:cNvPr id="8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15" y="3359009"/>
            <a:ext cx="94628" cy="10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3587493" y="3220081"/>
            <a:ext cx="3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112÷8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16×7÷8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3" name="직선 연결선 92"/>
          <p:cNvCxnSpPr/>
          <p:nvPr/>
        </p:nvCxnSpPr>
        <p:spPr bwMode="auto">
          <a:xfrm>
            <a:off x="3802344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4103948" y="3564459"/>
            <a:ext cx="0" cy="71273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직선 연결선 94"/>
          <p:cNvCxnSpPr/>
          <p:nvPr/>
        </p:nvCxnSpPr>
        <p:spPr bwMode="auto">
          <a:xfrm>
            <a:off x="3802344" y="3635732"/>
            <a:ext cx="301604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766341" y="36717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 smtClean="0"/>
              <a:t>①</a:t>
            </a:r>
          </a:p>
        </p:txBody>
      </p:sp>
      <p:cxnSp>
        <p:nvCxnSpPr>
          <p:cNvPr id="97" name="직선 연결선 96"/>
          <p:cNvCxnSpPr/>
          <p:nvPr/>
        </p:nvCxnSpPr>
        <p:spPr bwMode="auto">
          <a:xfrm>
            <a:off x="4355976" y="3554130"/>
            <a:ext cx="0" cy="613017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직선 연결선 97"/>
          <p:cNvCxnSpPr/>
          <p:nvPr/>
        </p:nvCxnSpPr>
        <p:spPr bwMode="auto">
          <a:xfrm>
            <a:off x="3982364" y="4071184"/>
            <a:ext cx="0" cy="104608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직선 연결선 98"/>
          <p:cNvCxnSpPr/>
          <p:nvPr/>
        </p:nvCxnSpPr>
        <p:spPr bwMode="auto">
          <a:xfrm>
            <a:off x="3982364" y="4175792"/>
            <a:ext cx="373612" cy="0"/>
          </a:xfrm>
          <a:prstGeom prst="line">
            <a:avLst/>
          </a:prstGeom>
          <a:noFill/>
          <a:ln w="1905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3959932" y="4211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sz="1800" dirty="0"/>
              <a:t>②</a:t>
            </a:r>
            <a:endParaRPr lang="ko-KR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864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타원 90"/>
          <p:cNvSpPr/>
          <p:nvPr/>
        </p:nvSpPr>
        <p:spPr>
          <a:xfrm>
            <a:off x="6291107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018371" y="1092168"/>
            <a:ext cx="2125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540000"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안에 알맞은 수를 써넣으시오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30879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2651100" y="2742946"/>
            <a:ext cx="172354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66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</a:p>
        </p:txBody>
      </p:sp>
      <p:sp>
        <p:nvSpPr>
          <p:cNvPr id="72" name="직사각형 71"/>
          <p:cNvSpPr/>
          <p:nvPr/>
        </p:nvSpPr>
        <p:spPr bwMode="auto">
          <a:xfrm>
            <a:off x="4247191" y="2742404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174" y="2564904"/>
            <a:ext cx="360000" cy="355000"/>
          </a:xfrm>
          <a:prstGeom prst="rect">
            <a:avLst/>
          </a:prstGeom>
        </p:spPr>
      </p:pic>
      <p:cxnSp>
        <p:nvCxnSpPr>
          <p:cNvPr id="81" name="직선 연결선 80"/>
          <p:cNvCxnSpPr/>
          <p:nvPr/>
        </p:nvCxnSpPr>
        <p:spPr bwMode="auto">
          <a:xfrm>
            <a:off x="2936824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 bwMode="auto">
          <a:xfrm>
            <a:off x="3373108" y="3117863"/>
            <a:ext cx="0" cy="31148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2931784" y="3426005"/>
            <a:ext cx="44132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직선 연결선 84"/>
          <p:cNvCxnSpPr/>
          <p:nvPr/>
        </p:nvCxnSpPr>
        <p:spPr bwMode="auto">
          <a:xfrm>
            <a:off x="3814512" y="3107534"/>
            <a:ext cx="0" cy="111137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직선 연결선 92"/>
          <p:cNvCxnSpPr/>
          <p:nvPr/>
        </p:nvCxnSpPr>
        <p:spPr bwMode="auto">
          <a:xfrm>
            <a:off x="3130436" y="3852787"/>
            <a:ext cx="0" cy="366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직선 연결선 93"/>
          <p:cNvCxnSpPr/>
          <p:nvPr/>
        </p:nvCxnSpPr>
        <p:spPr bwMode="auto">
          <a:xfrm>
            <a:off x="3130436" y="4218909"/>
            <a:ext cx="684076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직사각형 95"/>
          <p:cNvSpPr/>
          <p:nvPr/>
        </p:nvSpPr>
        <p:spPr bwMode="auto">
          <a:xfrm>
            <a:off x="2770142" y="3451653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111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직사각형 96"/>
          <p:cNvSpPr/>
          <p:nvPr/>
        </p:nvSpPr>
        <p:spPr bwMode="auto">
          <a:xfrm>
            <a:off x="3095836" y="4243741"/>
            <a:ext cx="77405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 smtClean="0">
                <a:solidFill>
                  <a:srgbClr val="00A0FF"/>
                </a:solidFill>
                <a:latin typeface="맑은 고딕" pitchFamily="50" charset="-127"/>
                <a:ea typeface="맑은 고딕" pitchFamily="50" charset="-127"/>
              </a:rPr>
              <a:t>74</a:t>
            </a:r>
            <a:endParaRPr kumimoji="1" lang="ko-KR" altLang="en-US" sz="1900" b="1" i="0" u="none" strike="noStrike" cap="none" normalizeH="0" baseline="0" dirty="0" smtClean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778" y="3456718"/>
            <a:ext cx="360000" cy="355000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15" y="4411040"/>
            <a:ext cx="360000" cy="355000"/>
          </a:xfrm>
          <a:prstGeom prst="rect">
            <a:avLst/>
          </a:prstGeom>
        </p:spPr>
      </p:pic>
      <p:cxnSp>
        <p:nvCxnSpPr>
          <p:cNvPr id="100" name="직선 연결선 99"/>
          <p:cNvCxnSpPr/>
          <p:nvPr/>
        </p:nvCxnSpPr>
        <p:spPr bwMode="auto">
          <a:xfrm>
            <a:off x="3889938" y="4430996"/>
            <a:ext cx="744282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직선 화살표 연결선 4"/>
          <p:cNvCxnSpPr/>
          <p:nvPr/>
        </p:nvCxnSpPr>
        <p:spPr bwMode="auto">
          <a:xfrm flipV="1">
            <a:off x="4634220" y="3127667"/>
            <a:ext cx="0" cy="130332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7" name="그룹 46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8" name="순서도: 대체 처리 47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0" name="순서도: 대체 처리 49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5" name="순서도: 대체 처리 94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4" name="순서도: 대체 처리 10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6" name="순서도: 대체 처리 10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391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" name="타원 111"/>
          <p:cNvSpPr/>
          <p:nvPr/>
        </p:nvSpPr>
        <p:spPr>
          <a:xfrm>
            <a:off x="6290528" y="494589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5253372" y="49381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404770"/>
            <a:ext cx="2166522" cy="537565"/>
            <a:chOff x="5254089" y="1660849"/>
            <a:chExt cx="2166522" cy="53756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43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＋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－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3952445"/>
            <a:ext cx="794041" cy="537565"/>
            <a:chOff x="5918873" y="1660849"/>
            <a:chExt cx="794041" cy="53756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50" name="순서도: 대체 처리 49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72" name="순서도: 대체 처리 71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1" name="순서도: 대체 처리 8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7" name="순서도: 대체 처리 96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9" name="순서도: 대체 처리 98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1" name="순서도: 대체 처리 100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84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644499" y="1520788"/>
            <a:ext cx="6110881" cy="14080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민수는 위인전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43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과학책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가지고 있습니다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그중에서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권을 친구에게 빌려줬습니다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민수에게 남은 책은 몇 권인지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5074622" y="2563137"/>
            <a:ext cx="1579916" cy="289799"/>
            <a:chOff x="5074622" y="2707153"/>
            <a:chExt cx="1579916" cy="289799"/>
          </a:xfrm>
        </p:grpSpPr>
        <p:pic>
          <p:nvPicPr>
            <p:cNvPr id="47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2" name="직선 연결선 51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4183769" y="2420888"/>
            <a:ext cx="2470769" cy="0"/>
          </a:xfrm>
          <a:prstGeom prst="line">
            <a:avLst/>
          </a:prstGeom>
          <a:noFill/>
          <a:ln w="38100" cap="flat" cmpd="sng" algn="ctr">
            <a:solidFill>
              <a:srgbClr val="0096E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763040" y="2420888"/>
            <a:ext cx="3271102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763040" y="2852936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577205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43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＋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－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124880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621844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130383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120238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3573016"/>
            <a:ext cx="6667165" cy="1664984"/>
            <a:chOff x="192745" y="3608306"/>
            <a:chExt cx="6667165" cy="166498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3770324"/>
              <a:ext cx="6667165" cy="13148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3608306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2" name="직각 삼각형 71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93834" y="3935958"/>
            <a:ext cx="6260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민수에게 남은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민수가 가지고 있던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위인전 책의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과학책 개수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친구에게 빌려준 책의 수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44(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4" name="순서도: 대체 처리 63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8" name="순서도: 대체 처리 67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84" name="순서도: 대체 처리 83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7" name="순서도: 대체 처리 86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2" name="순서도: 대체 처리 91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2" name="순서도: 대체 처리 101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023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" name="타원 82"/>
          <p:cNvSpPr/>
          <p:nvPr/>
        </p:nvSpPr>
        <p:spPr>
          <a:xfrm>
            <a:off x="6269412" y="494526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018371" y="1092168"/>
            <a:ext cx="2125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51A95DC4-7B16-A1B9-E0F1-9A227BDA6B96}"/>
              </a:ext>
            </a:extLst>
          </p:cNvPr>
          <p:cNvGrpSpPr/>
          <p:nvPr/>
        </p:nvGrpSpPr>
        <p:grpSpPr>
          <a:xfrm>
            <a:off x="3089554" y="3753036"/>
            <a:ext cx="2166522" cy="537565"/>
            <a:chOff x="5254089" y="1660849"/>
            <a:chExt cx="2166522" cy="537565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9ECD15AF-1973-EA8C-59B9-370347032FAD}"/>
                </a:ext>
              </a:extLst>
            </p:cNvPr>
            <p:cNvSpPr/>
            <p:nvPr/>
          </p:nvSpPr>
          <p:spPr bwMode="auto">
            <a:xfrm>
              <a:off x="5254089" y="1833284"/>
              <a:ext cx="1986522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40÷5×8</a:t>
              </a:r>
              <a:r>
                <a:rPr kumimoji="1" lang="ko-KR" altLang="en-US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＝</a:t>
              </a: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xmlns="" id="{753F4B53-D51B-32CB-6E15-54CAB938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60611" y="1660849"/>
              <a:ext cx="360000" cy="355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xmlns="" id="{7E1506C2-AC3A-3E2E-5142-ED1060A67FAA}"/>
              </a:ext>
            </a:extLst>
          </p:cNvPr>
          <p:cNvGrpSpPr/>
          <p:nvPr/>
        </p:nvGrpSpPr>
        <p:grpSpPr>
          <a:xfrm>
            <a:off x="3089553" y="4300711"/>
            <a:ext cx="794041" cy="537565"/>
            <a:chOff x="5918873" y="1660849"/>
            <a:chExt cx="794041" cy="53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B52F7516-0ADB-FB6A-58C9-D53B5680AB1A}"/>
                </a:ext>
              </a:extLst>
            </p:cNvPr>
            <p:cNvSpPr/>
            <p:nvPr/>
          </p:nvSpPr>
          <p:spPr bwMode="auto">
            <a:xfrm>
              <a:off x="5918873" y="1833284"/>
              <a:ext cx="630637" cy="36513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900" b="1" i="0" u="none" strike="noStrike" cap="none" normalizeH="0" baseline="0" dirty="0" smtClean="0">
                  <a:ln>
                    <a:noFill/>
                  </a:ln>
                  <a:solidFill>
                    <a:srgbClr val="00A0F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64</a:t>
              </a:r>
              <a:endPara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3677FB42-90B6-51A8-EEA2-8872C0BBB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2914" y="1660849"/>
              <a:ext cx="360000" cy="355000"/>
            </a:xfrm>
            <a:prstGeom prst="rect">
              <a:avLst/>
            </a:prstGeom>
          </p:spPr>
        </p:pic>
      </p:grp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49" name="순서도: 대체 처리 48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51" name="순서도: 대체 처리 50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1" name="순서도: 대체 처리 60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63" name="순서도: 대체 처리 6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820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버튼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6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suh_p_0501_01_0002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_401_1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7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Box 43"/>
          <p:cNvSpPr txBox="1"/>
          <p:nvPr/>
        </p:nvSpPr>
        <p:spPr>
          <a:xfrm>
            <a:off x="644499" y="1520788"/>
            <a:ext cx="6110881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정호네 </a:t>
            </a:r>
            <a:r>
              <a:rPr lang="ko-KR" altLang="en-US" sz="1900" spc="-150" dirty="0" err="1" smtClean="0">
                <a:latin typeface="맑은 고딕" pitchFamily="50" charset="-127"/>
                <a:ea typeface="맑은 고딕" pitchFamily="50" charset="-127"/>
              </a:rPr>
              <a:t>모둠은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 나눔 장터에서 쓸 쿠폰을 만들려고 종이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명이 똑같이 나누어 가졌습니다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종이 한 장으로 쿠폰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장을 만들 수 있다면 한 사람이 만들 수 있는 쿠폰은 몇 장인지 하나의 식으로 나타내 구해 보시오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7" name="직선 연결선 86"/>
          <p:cNvCxnSpPr/>
          <p:nvPr/>
        </p:nvCxnSpPr>
        <p:spPr bwMode="auto">
          <a:xfrm>
            <a:off x="763040" y="198884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직선 연결선 88"/>
          <p:cNvCxnSpPr/>
          <p:nvPr/>
        </p:nvCxnSpPr>
        <p:spPr bwMode="auto">
          <a:xfrm>
            <a:off x="763040" y="2443290"/>
            <a:ext cx="5891498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763040" y="2888940"/>
            <a:ext cx="1980569" cy="0"/>
          </a:xfrm>
          <a:prstGeom prst="line">
            <a:avLst/>
          </a:prstGeom>
          <a:noFill/>
          <a:ln w="38100" cap="flat" cmpd="sng" algn="ctr">
            <a:solidFill>
              <a:srgbClr val="FF5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2807804" y="2888940"/>
            <a:ext cx="3897019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직선 연결선 102"/>
          <p:cNvCxnSpPr/>
          <p:nvPr/>
        </p:nvCxnSpPr>
        <p:spPr bwMode="auto">
          <a:xfrm>
            <a:off x="763040" y="3284984"/>
            <a:ext cx="3664944" cy="0"/>
          </a:xfrm>
          <a:prstGeom prst="line">
            <a:avLst/>
          </a:prstGeom>
          <a:noFill/>
          <a:ln w="38100" cap="flat" cmpd="sng" algn="ctr">
            <a:solidFill>
              <a:srgbClr val="00A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8" name="그룹 127"/>
          <p:cNvGrpSpPr/>
          <p:nvPr/>
        </p:nvGrpSpPr>
        <p:grpSpPr>
          <a:xfrm>
            <a:off x="5074622" y="2995185"/>
            <a:ext cx="1579916" cy="289799"/>
            <a:chOff x="5074622" y="2707153"/>
            <a:chExt cx="1579916" cy="289799"/>
          </a:xfrm>
        </p:grpSpPr>
        <p:pic>
          <p:nvPicPr>
            <p:cNvPr id="129" name="Picture 4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622" y="2713067"/>
              <a:ext cx="839827" cy="283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0" name="Picture 4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8482" y="2707153"/>
              <a:ext cx="686056" cy="28979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xmlns="" id="{9ECD15AF-1973-EA8C-59B9-370347032FAD}"/>
              </a:ext>
            </a:extLst>
          </p:cNvPr>
          <p:cNvSpPr/>
          <p:nvPr/>
        </p:nvSpPr>
        <p:spPr bwMode="auto">
          <a:xfrm>
            <a:off x="3089554" y="3925471"/>
            <a:ext cx="198652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40÷5×8</a:t>
            </a:r>
            <a:r>
              <a:rPr kumimoji="1" lang="ko-KR" altLang="en-US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＝</a:t>
            </a: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xmlns="" id="{B52F7516-0ADB-FB6A-58C9-D53B5680AB1A}"/>
              </a:ext>
            </a:extLst>
          </p:cNvPr>
          <p:cNvSpPr/>
          <p:nvPr/>
        </p:nvSpPr>
        <p:spPr bwMode="auto">
          <a:xfrm>
            <a:off x="3089553" y="4473146"/>
            <a:ext cx="630637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 smtClean="0">
                <a:ln>
                  <a:noFill/>
                </a:ln>
                <a:solidFill>
                  <a:srgbClr val="00A0FF"/>
                </a:solidFill>
                <a:effectLst/>
                <a:latin typeface="맑은 고딕" pitchFamily="50" charset="-127"/>
                <a:ea typeface="맑은 고딕" pitchFamily="50" charset="-127"/>
              </a:rPr>
              <a:t>64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A0FF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7" name="Picture 3">
            <a:extLst>
              <a:ext uri="{FF2B5EF4-FFF2-40B4-BE49-F238E27FC236}">
                <a16:creationId xmlns:a16="http://schemas.microsoft.com/office/drawing/2014/main" xmlns="" id="{DB7132A8-8D7F-149E-C536-73101304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38" y="3970110"/>
            <a:ext cx="400802" cy="36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4">
            <a:extLst>
              <a:ext uri="{FF2B5EF4-FFF2-40B4-BE49-F238E27FC236}">
                <a16:creationId xmlns:a16="http://schemas.microsoft.com/office/drawing/2014/main" xmlns="" id="{DD9FB08D-BA90-CD7E-031A-1CC63924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706" y="4478649"/>
            <a:ext cx="415466" cy="35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90514FA5-FDFD-499D-B40C-49C533EF1DD3}"/>
              </a:ext>
            </a:extLst>
          </p:cNvPr>
          <p:cNvSpPr txBox="1"/>
          <p:nvPr/>
        </p:nvSpPr>
        <p:spPr>
          <a:xfrm>
            <a:off x="3540548" y="4468504"/>
            <a:ext cx="6289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38000"/>
            <a:ext cx="986400" cy="33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79BAE427-08E8-4C20-81EB-2665EB33EB09}"/>
              </a:ext>
            </a:extLst>
          </p:cNvPr>
          <p:cNvGrpSpPr/>
          <p:nvPr/>
        </p:nvGrpSpPr>
        <p:grpSpPr>
          <a:xfrm>
            <a:off x="173087" y="4077072"/>
            <a:ext cx="6667165" cy="1160928"/>
            <a:chOff x="192745" y="4112362"/>
            <a:chExt cx="6667165" cy="1160928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312E820-FAE6-40D2-BC13-580A5D20DCC8}"/>
                </a:ext>
              </a:extLst>
            </p:cNvPr>
            <p:cNvSpPr/>
            <p:nvPr/>
          </p:nvSpPr>
          <p:spPr>
            <a:xfrm>
              <a:off x="192745" y="4274380"/>
              <a:ext cx="6667165" cy="8108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xmlns="" id="{ABBE2CFD-EDEF-408E-B6E7-754E554E2514}"/>
                </a:ext>
              </a:extLst>
            </p:cNvPr>
            <p:cNvSpPr/>
            <p:nvPr/>
          </p:nvSpPr>
          <p:spPr>
            <a:xfrm>
              <a:off x="338478" y="4112362"/>
              <a:ext cx="738688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DB7D3205-CE04-4023-B35E-5BEC273DE875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93834" y="4428401"/>
            <a:ext cx="6260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명이 똑같이 나누어 가진 후 종이 한 장당 쿠폰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장을 만들 수 있으므로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40÷5×8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8×8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64(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1460532" y="903338"/>
            <a:ext cx="4947672" cy="313090"/>
            <a:chOff x="1460532" y="903338"/>
            <a:chExt cx="4947672" cy="313090"/>
          </a:xfrm>
        </p:grpSpPr>
        <p:sp>
          <p:nvSpPr>
            <p:cNvPr id="63" name="순서도: 대체 처리 62"/>
            <p:cNvSpPr/>
            <p:nvPr/>
          </p:nvSpPr>
          <p:spPr>
            <a:xfrm>
              <a:off x="5808014" y="964400"/>
              <a:ext cx="482514" cy="252028"/>
            </a:xfrm>
            <a:prstGeom prst="flowChartAlternateProcess">
              <a:avLst/>
            </a:prstGeom>
            <a:solidFill>
              <a:schemeClr val="accent6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5742806" y="903338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</a:p>
          </p:txBody>
        </p:sp>
        <p:sp>
          <p:nvSpPr>
            <p:cNvPr id="65" name="순서도: 대체 처리 64"/>
            <p:cNvSpPr/>
            <p:nvPr/>
          </p:nvSpPr>
          <p:spPr>
            <a:xfrm>
              <a:off x="532406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528519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</a:p>
          </p:txBody>
        </p:sp>
        <p:sp>
          <p:nvSpPr>
            <p:cNvPr id="67" name="순서도: 대체 처리 66"/>
            <p:cNvSpPr/>
            <p:nvPr/>
          </p:nvSpPr>
          <p:spPr>
            <a:xfrm>
              <a:off x="484777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480890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</a:p>
          </p:txBody>
        </p:sp>
        <p:sp>
          <p:nvSpPr>
            <p:cNvPr id="83" name="순서도: 대체 처리 82"/>
            <p:cNvSpPr/>
            <p:nvPr/>
          </p:nvSpPr>
          <p:spPr>
            <a:xfrm>
              <a:off x="436622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432736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86" name="순서도: 대체 처리 85"/>
            <p:cNvSpPr/>
            <p:nvPr/>
          </p:nvSpPr>
          <p:spPr>
            <a:xfrm>
              <a:off x="388993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385107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</a:p>
          </p:txBody>
        </p:sp>
        <p:sp>
          <p:nvSpPr>
            <p:cNvPr id="91" name="순서도: 대체 처리 90"/>
            <p:cNvSpPr/>
            <p:nvPr/>
          </p:nvSpPr>
          <p:spPr>
            <a:xfrm>
              <a:off x="340761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>
              <a:spLocks noChangeArrowheads="1"/>
            </p:cNvSpPr>
            <p:nvPr/>
          </p:nvSpPr>
          <p:spPr bwMode="auto">
            <a:xfrm>
              <a:off x="336874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</a:p>
          </p:txBody>
        </p:sp>
        <p:sp>
          <p:nvSpPr>
            <p:cNvPr id="94" name="순서도: 대체 처리 93"/>
            <p:cNvSpPr/>
            <p:nvPr/>
          </p:nvSpPr>
          <p:spPr>
            <a:xfrm>
              <a:off x="197348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193462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96" name="순서도: 대체 처리 95"/>
            <p:cNvSpPr/>
            <p:nvPr/>
          </p:nvSpPr>
          <p:spPr>
            <a:xfrm>
              <a:off x="1499400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/>
            <p:cNvSpPr txBox="1">
              <a:spLocks noChangeArrowheads="1"/>
            </p:cNvSpPr>
            <p:nvPr/>
          </p:nvSpPr>
          <p:spPr bwMode="auto">
            <a:xfrm>
              <a:off x="1460532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98" name="순서도: 대체 처리 97"/>
            <p:cNvSpPr/>
            <p:nvPr/>
          </p:nvSpPr>
          <p:spPr>
            <a:xfrm>
              <a:off x="2449778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2410910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00" name="순서도: 대체 처리 99"/>
            <p:cNvSpPr/>
            <p:nvPr/>
          </p:nvSpPr>
          <p:spPr>
            <a:xfrm>
              <a:off x="2931322" y="964400"/>
              <a:ext cx="451696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2892454" y="908720"/>
              <a:ext cx="665398" cy="293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문</a:t>
              </a:r>
              <a:r>
                <a:rPr lang="ko-KR" altLang="en-US" sz="1000" b="1" dirty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제</a:t>
              </a:r>
              <a:r>
                <a:rPr lang="ko-KR" altLang="en-US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b="1" dirty="0" smtClean="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칭찬하기 클릭 시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칭찬하기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나타나는 텍스트는 아래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랜덤으로 반영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노력해줘서 고마워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정말 대단해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</a:p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네가 참 자랑스러워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!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just"/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232" y="882833"/>
            <a:ext cx="6928036" cy="4734173"/>
            <a:chOff x="56232" y="882833"/>
            <a:chExt cx="6928036" cy="4734173"/>
          </a:xfrm>
        </p:grpSpPr>
        <p:grpSp>
          <p:nvGrpSpPr>
            <p:cNvPr id="55" name="그룹 54"/>
            <p:cNvGrpSpPr/>
            <p:nvPr/>
          </p:nvGrpSpPr>
          <p:grpSpPr>
            <a:xfrm>
              <a:off x="56232" y="882833"/>
              <a:ext cx="6928036" cy="4734173"/>
              <a:chOff x="56232" y="882833"/>
              <a:chExt cx="6928036" cy="473417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56232" y="882833"/>
                <a:ext cx="6928036" cy="473417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085" y="1880828"/>
                <a:ext cx="4506059" cy="2640726"/>
              </a:xfrm>
              <a:prstGeom prst="rect">
                <a:avLst/>
              </a:prstGeom>
            </p:spPr>
          </p:pic>
        </p:grpSp>
        <p:sp>
          <p:nvSpPr>
            <p:cNvPr id="56" name="직사각형 55"/>
            <p:cNvSpPr/>
            <p:nvPr/>
          </p:nvSpPr>
          <p:spPr>
            <a:xfrm>
              <a:off x="2125930" y="2636912"/>
              <a:ext cx="1618196" cy="94781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2931322" y="2351530"/>
              <a:ext cx="296538" cy="292104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ko-KR" sz="11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#1</a:t>
              </a:r>
              <a:endPara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75276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>
          <a:xfrm>
            <a:off x="6984268" y="980728"/>
            <a:ext cx="2159732" cy="9604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 b="1">
                <a:latin typeface="맑은 고딕"/>
                <a:ea typeface="맑은 고딕"/>
              </a:rPr>
              <a:t>&lt; </a:t>
            </a:r>
            <a:r>
              <a:rPr lang="ko-KR" altLang="en-US" sz="1000" b="1">
                <a:latin typeface="맑은 고딕"/>
                <a:ea typeface="맑은 고딕"/>
              </a:rPr>
              <a:t>확대 버튼 클릭 시 나타나는 화면</a:t>
            </a:r>
            <a:r>
              <a:rPr lang="en-US" altLang="ko-KR" sz="1000" b="1">
                <a:latin typeface="맑은 고딕"/>
                <a:ea typeface="맑은 고딕"/>
              </a:rPr>
              <a:t>&gt;</a:t>
            </a: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 b="1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593564" y="703281"/>
            <a:ext cx="361949" cy="357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845" y="717184"/>
            <a:ext cx="6901194" cy="508807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직사각형 16"/>
          <p:cNvSpPr/>
          <p:nvPr/>
        </p:nvSpPr>
        <p:spPr>
          <a:xfrm>
            <a:off x="240568" y="1552686"/>
            <a:ext cx="3420380" cy="2632398"/>
          </a:xfrm>
          <a:prstGeom prst="rect">
            <a:avLst/>
          </a:prstGeom>
          <a:solidFill>
            <a:srgbClr val="ffdd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나는 나눔 장터에서 책을 팔기로 했어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내 책장에 있는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 중 아끼는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5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권만 빼고 팔려고 해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동생도 자기 책 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권을 팔고 싶다고 들고 오네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900">
                <a:solidFill>
                  <a:schemeClr val="tx1"/>
                </a:solidFill>
                <a:latin typeface="맑은 고딕"/>
                <a:ea typeface="맑은 고딕"/>
              </a:rPr>
              <a:t>나눔 장터에서 팔 책은 몇 권일까</a:t>
            </a:r>
            <a:r>
              <a:rPr lang="en-US" altLang="ko-KR" sz="190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lang="ko-KR" altLang="en-US" sz="19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075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구하려는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나눔 장터에서 팔 책의 수입니다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679910" y="2715681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TextBox 29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2328" y="1618204"/>
            <a:ext cx="3685853" cy="39708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" name="직사각형 39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5413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28" name="Group 1072"/>
          <p:cNvGraphicFramePr>
            <a:graphicFrameLocks noGrp="1"/>
          </p:cNvGraphicFramePr>
          <p:nvPr/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Grid>
                <a:gridCol w="858104"/>
                <a:gridCol w="5830760"/>
              </a:tblGrid>
              <a:tr h="282949">
                <a:tc>
                  <a:txBody>
                    <a:bodyPr vert="horz" lIns="72000" tIns="0" rIns="0" bIns="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72000" tIns="0" rIns="0" bIns="0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SA51101.psd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초등수학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박만구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 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컷 삽화 모음 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5-1\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수학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\5-1-1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단원</a:t>
                      </a:r>
                      <a:r>
                        <a:rPr kumimoji="0" lang="en-US" altLang="ko-KR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\</a:t>
                      </a:r>
                      <a:r>
                        <a:rPr kumimoji="0" lang="ko-KR" altLang="en-US" sz="10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삽화</a:t>
                      </a:r>
                      <a:endParaRPr kumimoji="0" lang="en-US" altLang="ko-KR" sz="10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33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_102_1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>
          <a:xfrm>
            <a:off x="6984268" y="980728"/>
            <a:ext cx="2159732" cy="8461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algn="just"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1007440"/>
            <a:ext cx="6621453" cy="371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다음 그림의 상황에 대하여 이야기해 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43"/>
          <p:cNvSpPr txBox="1"/>
          <p:nvPr/>
        </p:nvSpPr>
        <p:spPr>
          <a:xfrm>
            <a:off x="3852000" y="1698672"/>
            <a:ext cx="3097334" cy="3847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알고 있는 것은 무엇인가요</a:t>
            </a:r>
            <a:r>
              <a:rPr lang="en-US" altLang="ko-KR" sz="1900" b="0" spc="-150">
                <a:latin typeface="맑은 고딕"/>
                <a:ea typeface="맑은 고딕"/>
              </a:rPr>
              <a:t>?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79912" y="1800000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16115" y="2204864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처음에 모은 책의 수는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권입니다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749202" y="2565653"/>
            <a:ext cx="360000" cy="3550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388181" y="5247129"/>
            <a:ext cx="360000" cy="360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54" name="그룹 53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4" name="TextBox 63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2" name="TextBox 61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0" name="직사각형 29"/>
          <p:cNvSpPr/>
          <p:nvPr/>
        </p:nvSpPr>
        <p:spPr>
          <a:xfrm>
            <a:off x="3916115" y="2996952"/>
            <a:ext cx="2974460" cy="4273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아끼는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5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뺐습니다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769334" y="3069343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3916115" y="3603628"/>
            <a:ext cx="2974460" cy="6883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동생이 가져온 책 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3</a:t>
            </a:r>
            <a:r>
              <a:rPr kumimoji="1" lang="ko-KR" altLang="en-US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권을 더 팔려고 합니다</a:t>
            </a:r>
            <a:r>
              <a:rPr kumimoji="1" lang="en-US" altLang="ko-KR" sz="1900" b="1" i="0" u="none" strike="noStrike" cap="none" spc="-150" normalizeH="0" baseline="0">
                <a:solidFill>
                  <a:srgbClr val="00a0ff"/>
                </a:solidFill>
                <a:effectLst/>
                <a:latin typeface="맑은 고딕"/>
                <a:ea typeface="맑은 고딕"/>
              </a:rPr>
              <a:t>.</a:t>
            </a: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749202" y="3964417"/>
            <a:ext cx="360000" cy="355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312" y="1592796"/>
            <a:ext cx="35430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내 책 </a:t>
            </a:r>
            <a:r>
              <a:rPr lang="en-US" altLang="ko-KR" sz="1900">
                <a:latin typeface="맑은 고딕"/>
                <a:ea typeface="맑은 고딕"/>
              </a:rPr>
              <a:t>33</a:t>
            </a:r>
            <a:r>
              <a:rPr lang="ko-KR" altLang="en-US" sz="1900">
                <a:latin typeface="맑은 고딕"/>
                <a:ea typeface="맑은 고딕"/>
              </a:rPr>
              <a:t>권 중 </a:t>
            </a:r>
            <a:r>
              <a:rPr lang="en-US" altLang="ko-KR" sz="1900">
                <a:latin typeface="맑은 고딕"/>
                <a:ea typeface="맑은 고딕"/>
              </a:rPr>
              <a:t>5</a:t>
            </a:r>
            <a:r>
              <a:rPr lang="ko-KR" altLang="en-US" sz="1900">
                <a:latin typeface="맑은 고딕"/>
                <a:ea typeface="맑은 고딕"/>
              </a:rPr>
              <a:t>권만 빼고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312" y="1952836"/>
            <a:ext cx="3543072" cy="3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동생 책 </a:t>
            </a:r>
            <a:r>
              <a:rPr lang="en-US" altLang="ko-KR" sz="1900">
                <a:latin typeface="맑은 고딕"/>
                <a:ea typeface="맑은 고딕"/>
              </a:rPr>
              <a:t>3</a:t>
            </a:r>
            <a:r>
              <a:rPr lang="ko-KR" altLang="en-US" sz="1900">
                <a:latin typeface="맑은 고딕"/>
                <a:ea typeface="맑은 고딕"/>
              </a:rPr>
              <a:t>권 팔기</a:t>
            </a:r>
            <a:endParaRPr lang="ko-KR" altLang="en-US" sz="1900">
              <a:latin typeface="맑은 고딕"/>
              <a:ea typeface="맑은 고딕"/>
            </a:endParaRPr>
          </a:p>
        </p:txBody>
      </p:sp>
      <p:sp>
        <p:nvSpPr>
          <p:cNvPr id="5123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2519" y="1952836"/>
            <a:ext cx="6043717" cy="950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괄호가 없는 덧셈과 뺄셈의 혼합 계산</a:t>
            </a:r>
            <a:r>
              <a:rPr lang="en-US" altLang="ko-KR" sz="1900">
                <a:latin typeface="맑은 고딕"/>
                <a:ea typeface="맑은 고딕"/>
              </a:rPr>
              <a:t>, </a:t>
            </a:r>
            <a:r>
              <a:rPr lang="ko-KR" altLang="en-US" sz="1900">
                <a:latin typeface="맑은 고딕"/>
                <a:ea typeface="맑은 고딕"/>
              </a:rPr>
              <a:t>괄호가 없는 곱셈과 나눗셈의 혼합 계산의 계산 순서를 설명할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8371" y="1092168"/>
            <a:ext cx="2125629" cy="1306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buAutoNum type="arabicPeriod"/>
              <a:defRPr/>
            </a:pPr>
            <a:r>
              <a:rPr lang="en-US" altLang="ko-KR" sz="1000">
                <a:latin typeface="맑은 고딕"/>
                <a:ea typeface="맑은 고딕"/>
              </a:rPr>
              <a:t>[</a:t>
            </a:r>
            <a:r>
              <a:rPr lang="ko-KR" altLang="en-US" sz="1000">
                <a:latin typeface="맑은 고딕"/>
                <a:ea typeface="맑은 고딕"/>
              </a:rPr>
              <a:t>이번 시간에 배울 내용</a:t>
            </a:r>
            <a:r>
              <a:rPr lang="en-US" altLang="ko-KR" sz="1000">
                <a:latin typeface="맑은 고딕"/>
                <a:ea typeface="맑은 고딕"/>
              </a:rPr>
              <a:t>]</a:t>
            </a: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b="1">
                <a:solidFill>
                  <a:schemeClr val="bg1"/>
                </a:solidFill>
                <a:latin typeface="맑은 고딕"/>
                <a:ea typeface="맑은 고딕"/>
              </a:rPr>
              <a:t>1</a:t>
            </a:r>
            <a:endParaRPr lang="ko-KR" altLang="en-US" sz="9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87724" y="1304764"/>
            <a:ext cx="2976607" cy="2935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chemeClr val="bg1"/>
                </a:solidFill>
                <a:latin typeface="맑은 고딕"/>
                <a:ea typeface="맑은 고딕"/>
              </a:rPr>
              <a:t>이번 시간에는 무엇을 배울까요</a:t>
            </a:r>
            <a:r>
              <a:rPr lang="en-US" altLang="ko-KR" sz="1400" b="1">
                <a:solidFill>
                  <a:schemeClr val="bg1"/>
                </a:solidFill>
                <a:latin typeface="맑은 고딕"/>
                <a:ea typeface="맑은 고딕"/>
              </a:rPr>
              <a:t>?</a:t>
            </a:r>
            <a:endParaRPr lang="ko-KR" altLang="en-US" sz="1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_103_1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2215" y="2111454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타원 17"/>
          <p:cNvSpPr/>
          <p:nvPr/>
        </p:nvSpPr>
        <p:spPr>
          <a:xfrm>
            <a:off x="1939455" y="1092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519" y="2939725"/>
            <a:ext cx="6043717" cy="37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>
                <a:latin typeface="맑은 고딕"/>
                <a:ea typeface="맑은 고딕"/>
              </a:rPr>
              <a:t>혼합 계산을 계산 순서에 맞게 계산할 수 있습니다</a:t>
            </a:r>
            <a:r>
              <a:rPr lang="en-US" altLang="ko-KR" sz="1900">
                <a:latin typeface="맑은 고딕"/>
                <a:ea typeface="맑은 고딕"/>
              </a:rPr>
              <a:t>.</a:t>
            </a:r>
            <a:endParaRPr lang="en-US" altLang="ko-KR" sz="1900">
              <a:latin typeface="맑은 고딕"/>
              <a:ea typeface="맑은 고딕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02215" y="3098343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312" y="894491"/>
            <a:ext cx="6918956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9042" y="1007440"/>
            <a:ext cx="6621453" cy="37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 u="sng" spc="-150">
                <a:solidFill>
                  <a:srgbClr val="e46c0a"/>
                </a:solidFill>
                <a:latin typeface="맑은 고딕"/>
                <a:ea typeface="맑은 고딕"/>
              </a:rPr>
              <a:t>나눔 장터</a:t>
            </a:r>
            <a:r>
              <a:rPr lang="ko-KR" altLang="en-US" sz="1900" b="0" spc="-150">
                <a:latin typeface="맑은 고딕"/>
                <a:ea typeface="맑은 고딕"/>
              </a:rPr>
              <a:t>에서 팔 책은 몇 권인지 알아봅시다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>
          <a:xfrm>
            <a:off x="6984268" y="980728"/>
            <a:ext cx="2159732" cy="9985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228600" indent="-228600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marL="176213" indent="-176213" algn="just"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43" name="직사각형 21"/>
          <p:cNvSpPr>
            <a:spLocks noChangeArrowheads="1"/>
          </p:cNvSpPr>
          <p:nvPr/>
        </p:nvSpPr>
        <p:spPr>
          <a:xfrm>
            <a:off x="6984268" y="980728"/>
            <a:ext cx="2159732" cy="278926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1. </a:t>
            </a:r>
            <a:r>
              <a:rPr lang="ko-KR" altLang="en-US" sz="1000">
                <a:latin typeface="맑은 고딕"/>
                <a:ea typeface="맑은 고딕"/>
              </a:rPr>
              <a:t>나눔 장터 클릭하면 단어 설명하는 미니 팝업 뜸</a:t>
            </a:r>
            <a:r>
              <a:rPr lang="en-US" altLang="ko-KR" sz="1000">
                <a:latin typeface="맑은 고딕"/>
                <a:ea typeface="맑은 고딕"/>
              </a:rPr>
              <a:t>. (</a:t>
            </a:r>
            <a:r>
              <a:rPr lang="ko-KR" altLang="en-US" sz="1000">
                <a:latin typeface="맑은 고딕"/>
                <a:ea typeface="맑은 고딕"/>
              </a:rPr>
              <a:t>다음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2. </a:t>
            </a:r>
            <a:r>
              <a:rPr lang="ko-KR" altLang="en-US" sz="1000">
                <a:latin typeface="맑은 고딕"/>
                <a:ea typeface="맑은 고딕"/>
              </a:rPr>
              <a:t>그림 보기 버튼</a:t>
            </a:r>
            <a:r>
              <a:rPr lang="en-US" altLang="ko-KR" sz="1000">
                <a:latin typeface="맑은 고딕"/>
                <a:ea typeface="맑은 고딕"/>
              </a:rPr>
              <a:t>(5</a:t>
            </a:r>
            <a:r>
              <a:rPr lang="ko-KR" altLang="en-US" sz="1000">
                <a:latin typeface="맑은 고딕"/>
                <a:ea typeface="맑은 고딕"/>
              </a:rPr>
              <a:t>번 슬라이드</a:t>
            </a:r>
            <a:r>
              <a:rPr lang="en-US" altLang="ko-KR" sz="1000">
                <a:latin typeface="맑은 고딕"/>
                <a:ea typeface="맑은 고딕"/>
              </a:rPr>
              <a:t>)</a:t>
            </a: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3. </a:t>
            </a:r>
            <a:r>
              <a:rPr lang="ko-KR" altLang="en-US" sz="1000">
                <a:latin typeface="맑은 고딕"/>
                <a:ea typeface="맑은 고딕"/>
              </a:rPr>
              <a:t>탭 이벤트</a:t>
            </a:r>
            <a:endParaRPr lang="ko-KR" altLang="en-US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ko-KR" sz="1000">
                <a:latin typeface="맑은 고딕"/>
                <a:ea typeface="맑은 고딕"/>
              </a:rPr>
              <a:t>4. </a:t>
            </a:r>
            <a:r>
              <a:rPr lang="ko-KR" altLang="en-US" sz="1000">
                <a:latin typeface="맑은 고딕"/>
                <a:ea typeface="맑은 고딕"/>
              </a:rPr>
              <a:t>답 칸 클릭하면 답 나타남</a:t>
            </a:r>
            <a:r>
              <a:rPr lang="en-US" altLang="ko-KR" sz="1000">
                <a:latin typeface="맑은 고딕"/>
                <a:ea typeface="맑은 고딕"/>
              </a:rPr>
              <a:t>. </a:t>
            </a:r>
            <a:r>
              <a:rPr lang="ko-KR" altLang="en-US" sz="1000">
                <a:latin typeface="맑은 고딕"/>
                <a:ea typeface="맑은 고딕"/>
              </a:rPr>
              <a:t>정답 확인 버튼은</a:t>
            </a:r>
            <a:r>
              <a:rPr lang="en-US" altLang="ko-KR" sz="1000">
                <a:latin typeface="맑은 고딕"/>
                <a:ea typeface="맑은 고딕"/>
              </a:rPr>
              <a:t> </a:t>
            </a:r>
            <a:r>
              <a:rPr lang="ko-KR" altLang="en-US" sz="1000">
                <a:latin typeface="맑은 고딕"/>
                <a:ea typeface="맑은 고딕"/>
              </a:rPr>
              <a:t>정답 가리기로 토글 됨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en-US" altLang="ko-KR" sz="1000">
              <a:latin typeface="맑은 고딕"/>
              <a:ea typeface="맑은 고딕"/>
            </a:endParaRPr>
          </a:p>
          <a:p>
            <a:pPr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  <a:defRPr/>
            </a:pPr>
            <a:endParaRPr lang="en-US" altLang="ko-KR" sz="1000">
              <a:latin typeface="맑은 고딕"/>
              <a:ea typeface="맑은 고딕"/>
            </a:endParaRPr>
          </a:p>
          <a:p>
            <a:pPr eaLnBrk="1" hangingPunct="1">
              <a:spcBef>
                <a:spcPts val="300"/>
              </a:spcBef>
              <a:defRPr/>
            </a:pPr>
            <a:endParaRPr lang="en-US" altLang="ko-KR" sz="1000">
              <a:latin typeface="맑은 고딕"/>
              <a:ea typeface="맑은 고딕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Grid>
                <a:gridCol w="2016125"/>
              </a:tblGrid>
              <a:tr h="189064">
                <a:tc>
                  <a:txBody>
                    <a:bodyPr vert="horz" lIns="53929" tIns="25167" rIns="53929" bIns="25167" anchor="ctr" anchorCtr="0"/>
                    <a:p>
                      <a:pPr marL="0" marR="0" lvl="0" indent="0" algn="l" defTabSz="850900" rtl="0" eaLnBrk="1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0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7" name="TextBox 43"/>
          <p:cNvSpPr txBox="1"/>
          <p:nvPr/>
        </p:nvSpPr>
        <p:spPr>
          <a:xfrm>
            <a:off x="389043" y="1700808"/>
            <a:ext cx="6519789" cy="3737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b="0" spc="-150">
                <a:latin typeface="맑은 고딕"/>
                <a:ea typeface="맑은 고딕"/>
              </a:rPr>
              <a:t>어떻게 구할 수 있을지 이야기해 보세요</a:t>
            </a:r>
            <a:r>
              <a:rPr lang="en-US" altLang="ko-KR" sz="1900" b="0" spc="-150">
                <a:latin typeface="맑은 고딕"/>
                <a:ea typeface="맑은 고딕"/>
              </a:rPr>
              <a:t>.</a:t>
            </a:r>
            <a:endParaRPr lang="en-US" altLang="ko-KR" sz="1900" b="0" spc="-150">
              <a:latin typeface="맑은 고딕"/>
              <a:ea typeface="맑은 고딕"/>
            </a:endParaRP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>
          <a:xfrm>
            <a:off x="7751762" y="115888"/>
            <a:ext cx="1392237" cy="387032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>
                <a:latin typeface="맑은 고딕"/>
                <a:ea typeface="맑은 고딕"/>
              </a:rPr>
              <a:t>suh_p_0501_01_0002</a:t>
            </a:r>
            <a:r>
              <a:rPr lang="en-US" altLang="ko-KR" sz="1000">
                <a:latin typeface="맑은 고딕"/>
                <a:ea typeface="맑은 고딕"/>
              </a:rPr>
              <a:t>_201_1</a:t>
            </a:r>
            <a:endParaRPr lang="ko-KR" altLang="en-US" sz="1000">
              <a:latin typeface="맑은 고딕"/>
              <a:ea typeface="맑은 고딕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1520" y="1840658"/>
            <a:ext cx="114300" cy="1238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2745" y="1058756"/>
            <a:ext cx="2476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타원 33"/>
          <p:cNvSpPr/>
          <p:nvPr/>
        </p:nvSpPr>
        <p:spPr>
          <a:xfrm>
            <a:off x="4995542" y="13407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#3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395" y="2187948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39552" y="2360488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4" name="타원 63"/>
          <p:cNvSpPr/>
          <p:nvPr/>
        </p:nvSpPr>
        <p:spPr>
          <a:xfrm>
            <a:off x="29212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#1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95024" y="2024844"/>
            <a:ext cx="360000" cy="355000"/>
          </a:xfrm>
          <a:prstGeom prst="rect">
            <a:avLst/>
          </a:prstGeom>
        </p:spPr>
      </p:pic>
      <p:sp>
        <p:nvSpPr>
          <p:cNvPr id="68" name="타원 67"/>
          <p:cNvSpPr/>
          <p:nvPr/>
        </p:nvSpPr>
        <p:spPr>
          <a:xfrm>
            <a:off x="6835999" y="52969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#4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 rot="0">
            <a:off x="5256076" y="1296183"/>
            <a:ext cx="1728228" cy="313547"/>
            <a:chOff x="623133" y="5445224"/>
            <a:chExt cx="1728228" cy="313547"/>
          </a:xfrm>
        </p:grpSpPr>
        <p:grpSp>
          <p:nvGrpSpPr>
            <p:cNvPr id="38" name="그룹 37"/>
            <p:cNvGrpSpPr/>
            <p:nvPr/>
          </p:nvGrpSpPr>
          <p:grpSpPr>
            <a:xfrm rot="0">
              <a:off x="623133" y="5445224"/>
              <a:ext cx="620721" cy="313547"/>
              <a:chOff x="2349675" y="4210757"/>
              <a:chExt cx="620721" cy="313547"/>
            </a:xfrm>
          </p:grpSpPr>
          <p:sp>
            <p:nvSpPr>
              <p:cNvPr id="69" name="직사각형 68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70" name="TextBox 69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1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 rot="0">
              <a:off x="1180727" y="5445224"/>
              <a:ext cx="620721" cy="313547"/>
              <a:chOff x="2349675" y="4210757"/>
              <a:chExt cx="620721" cy="313547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66" name="TextBox 65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2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 rot="0">
              <a:off x="1730640" y="5445224"/>
              <a:ext cx="620721" cy="313547"/>
              <a:chOff x="2349675" y="4210757"/>
              <a:chExt cx="620721" cy="313547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2394020" y="4268713"/>
                <a:ext cx="521274" cy="25559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b="1"/>
              </a:p>
            </p:txBody>
          </p:sp>
          <p:sp>
            <p:nvSpPr>
              <p:cNvPr id="49" name="TextBox 48"/>
              <p:cNvSpPr txBox="1">
                <a:spLocks noChangeArrowheads="1"/>
              </p:cNvSpPr>
              <p:nvPr/>
            </p:nvSpPr>
            <p:spPr>
              <a:xfrm>
                <a:off x="2349675" y="4210757"/>
                <a:ext cx="620721" cy="33068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defRPr/>
                </a:pPr>
                <a:r>
                  <a:rPr lang="ko-KR" altLang="en-US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물음 </a:t>
                </a:r>
                <a:r>
                  <a:rPr lang="en-US" altLang="ko-KR" sz="1100" b="1">
                    <a:solidFill>
                      <a:schemeClr val="bg1"/>
                    </a:solidFill>
                    <a:latin typeface="맑은 고딕"/>
                    <a:ea typeface="맑은 고딕"/>
                  </a:rPr>
                  <a:t>3</a:t>
                </a:r>
                <a:endParaRPr lang="en-US" altLang="ko-KR" sz="1100" b="1"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911932" y="2291267"/>
            <a:ext cx="560428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수에서 아끼는 책의 수를 빼고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동생이 가져온 책의 수를 더하면 됩니다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pic>
        <p:nvPicPr>
          <p:cNvPr id="73" name="Picture 11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95542" y="1017914"/>
            <a:ext cx="952198" cy="3075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4" name="타원 73"/>
          <p:cNvSpPr/>
          <p:nvPr/>
        </p:nvSpPr>
        <p:spPr>
          <a:xfrm>
            <a:off x="5947740" y="10179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/>
                <a:ea typeface="맑은 고딕"/>
              </a:rPr>
              <a:t>#2</a:t>
            </a:r>
            <a:endParaRPr lang="ko-KR" altLang="en-US" sz="11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0395" y="3239155"/>
            <a:ext cx="6183872" cy="8529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/>
                <a:ea typeface="굴림"/>
                <a:cs typeface="+mn-cs"/>
              </a:defRPr>
            </a:lvl9pPr>
          </a:lstStyle>
          <a:p>
            <a:pPr marL="0" marR="0" indent="0" algn="just" defTabSz="914400" rtl="0" eaLnBrk="1" latin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1900" b="1" i="0" u="none" strike="noStrike" cap="none" spc="-150" normalizeH="0" baseline="0">
              <a:solidFill>
                <a:srgbClr val="00a0ff"/>
              </a:solidFill>
              <a:effectLst/>
              <a:latin typeface="맑은 고딕"/>
              <a:ea typeface="맑은 고딕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39552" y="3411695"/>
            <a:ext cx="360040" cy="29055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395024" y="3076051"/>
            <a:ext cx="360000" cy="3550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11932" y="3342474"/>
            <a:ext cx="5604284" cy="665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900" b="1">
                <a:solidFill>
                  <a:srgbClr val="0096e0"/>
                </a:solidFill>
                <a:latin typeface="맑은 고딕"/>
                <a:ea typeface="맑은 고딕"/>
              </a:rPr>
              <a:t>처음에 모은 책의 수와 동생이 가져와 추가한 책의 수의 합에서 아끼는 책의 수를 뺍니다</a:t>
            </a:r>
            <a:r>
              <a:rPr lang="en-US" altLang="ko-KR" sz="1900" b="1">
                <a:solidFill>
                  <a:srgbClr val="0096e0"/>
                </a:solidFill>
                <a:latin typeface="맑은 고딕"/>
                <a:ea typeface="맑은 고딕"/>
              </a:rPr>
              <a:t>.</a:t>
            </a:r>
            <a:endParaRPr lang="ko-KR" altLang="en-US" sz="1900" b="1">
              <a:solidFill>
                <a:srgbClr val="0096e0"/>
              </a:solidFill>
              <a:latin typeface="맑은 고딕"/>
              <a:ea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380312" y="4401108"/>
            <a:ext cx="1368152" cy="1368152"/>
          </a:xfrm>
          <a:prstGeom prst="ellipse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/>
              <a:t>완료</a:t>
            </a:r>
            <a:endParaRPr lang="ko-KR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38100" cap="flat" cmpd="sng" algn="ctr">
          <a:solidFill>
            <a:schemeClr val="tx1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sigongtech</ep:Company>
  <ep:Words>4248</ep:Words>
  <ep:PresentationFormat>화면 슬라이드 쇼(4:3)</ep:PresentationFormat>
  <ep:Paragraphs>1165</ep:Paragraphs>
  <ep:Slides>49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ep:HeadingPairs>
  <ep:TitlesOfParts>
    <vt:vector size="50" baseType="lpstr">
      <vt:lpstr>3_기본 디자인</vt:lpstr>
      <vt:lpstr>PowerPoint 프레젠테이션</vt:lpstr>
      <vt:lpstr>PowerPoint 프레젠테이션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2008-07-15T12:19:11.000</dcterms:created>
  <dc:creator>김현주</dc:creator>
  <cp:lastModifiedBy>user</cp:lastModifiedBy>
  <dcterms:modified xsi:type="dcterms:W3CDTF">2022-07-17T05:53:57.555</dcterms:modified>
  <cp:revision>7529</cp:revision>
  <dc:title>슬라이드 1</dc:title>
  <cp:version>1000.0000.01</cp:version>
</cp:coreProperties>
</file>