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2" r:id="rId1"/>
    <p:sldMasterId id="2147483683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>
        <p:scale>
          <a:sx n="90" d="100"/>
          <a:sy n="90" d="100"/>
        </p:scale>
        <p:origin x="1430" y="72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8.png"  /><Relationship Id="rId11" Type="http://schemas.openxmlformats.org/officeDocument/2006/relationships/image" Target="../media/image8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14" Type="http://schemas.openxmlformats.org/officeDocument/2006/relationships/image" Target="../media/image11.jpe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9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11.jpe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Relationship Id="rId8" Type="http://schemas.openxmlformats.org/officeDocument/2006/relationships/image" Target="../media/image6.png"  /><Relationship Id="rId9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10.png"  /><Relationship Id="rId13" Type="http://schemas.openxmlformats.org/officeDocument/2006/relationships/image" Target="../media/image9.png"  /><Relationship Id="rId14" Type="http://schemas.openxmlformats.org/officeDocument/2006/relationships/image" Target="../media/image8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11.jpeg"  /><Relationship Id="rId9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0.png"  /><Relationship Id="rId11" Type="http://schemas.openxmlformats.org/officeDocument/2006/relationships/image" Target="../media/image9.png"  /><Relationship Id="rId12" Type="http://schemas.openxmlformats.org/officeDocument/2006/relationships/image" Target="../media/image8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11.jpe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1.jpeg"  /><Relationship Id="rId11" Type="http://schemas.openxmlformats.org/officeDocument/2006/relationships/image" Target="../media/image11.jpeg"  /><Relationship Id="rId12" Type="http://schemas.openxmlformats.org/officeDocument/2006/relationships/image" Target="../media/image5.png"  /><Relationship Id="rId13" Type="http://schemas.openxmlformats.org/officeDocument/2006/relationships/image" Target="../media/image15.png"  /><Relationship Id="rId14" Type="http://schemas.openxmlformats.org/officeDocument/2006/relationships/image" Target="../media/image16.png"  /><Relationship Id="rId2" Type="http://schemas.openxmlformats.org/officeDocument/2006/relationships/image" Target="../media/image2.png"  /><Relationship Id="rId3" Type="http://schemas.openxmlformats.org/officeDocument/2006/relationships/image" Target="../media/image12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13.jpeg"  /><Relationship Id="rId9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4.png"  /><Relationship Id="rId11" Type="http://schemas.openxmlformats.org/officeDocument/2006/relationships/image" Target="../media/image5.png"  /><Relationship Id="rId2" Type="http://schemas.openxmlformats.org/officeDocument/2006/relationships/image" Target="../media/image17.jpeg"  /><Relationship Id="rId3" Type="http://schemas.openxmlformats.org/officeDocument/2006/relationships/image" Target="../media/image2.png"  /><Relationship Id="rId4" Type="http://schemas.openxmlformats.org/officeDocument/2006/relationships/image" Target="../media/image12.jpeg"  /><Relationship Id="rId5" Type="http://schemas.openxmlformats.org/officeDocument/2006/relationships/image" Target="../media/image18.jpeg"  /><Relationship Id="rId6" Type="http://schemas.openxmlformats.org/officeDocument/2006/relationships/image" Target="../media/image19.png"  /><Relationship Id="rId7" Type="http://schemas.openxmlformats.org/officeDocument/2006/relationships/image" Target="../media/image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9.png"  /><Relationship Id="rId11" Type="http://schemas.openxmlformats.org/officeDocument/2006/relationships/image" Target="../media/image24.png"  /><Relationship Id="rId2" Type="http://schemas.openxmlformats.org/officeDocument/2006/relationships/image" Target="../media/image2.png"  /><Relationship Id="rId3" Type="http://schemas.openxmlformats.org/officeDocument/2006/relationships/image" Target="../media/image12.jpeg"  /><Relationship Id="rId4" Type="http://schemas.openxmlformats.org/officeDocument/2006/relationships/image" Target="../media/image18.jpeg"  /><Relationship Id="rId5" Type="http://schemas.openxmlformats.org/officeDocument/2006/relationships/image" Target="../media/image22.jpe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23.png"  /><Relationship Id="rId9" Type="http://schemas.openxmlformats.org/officeDocument/2006/relationships/image" Target="../media/image2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6709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124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두 수를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3376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>
                <a:solidFill>
                  <a:prstClr val="black"/>
                </a:solidFill>
                <a:latin typeface="맑은 고딕"/>
                <a:ea typeface="맑은 고딕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(4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&gt;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가리기로 토글됨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한 모둠에 피자를 한 판씩 나누어 주었습니다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한 모둠이 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명씩이고 피자 한 판은 </a:t>
            </a:r>
            <a:r>
              <a:rPr lang="en-US" altLang="ko-KR" sz="1900">
                <a:latin typeface="맑은 고딕"/>
                <a:ea typeface="맑은 고딕"/>
              </a:rPr>
              <a:t>8</a:t>
            </a:r>
            <a:r>
              <a:rPr lang="ko-KR" altLang="en-US" sz="1900">
                <a:latin typeface="맑은 고딕"/>
                <a:ea typeface="맑은 고딕"/>
              </a:rPr>
              <a:t>조각 입니다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물음에 답하세요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두 수를 비교해 볼까요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0">
            <a:off x="6037545" y="1215410"/>
            <a:ext cx="796077" cy="261610"/>
            <a:chOff x="6037545" y="1215410"/>
            <a:chExt cx="796077" cy="26161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6039732" y="1221249"/>
              <a:ext cx="242100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6314534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591522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37545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4534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89336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677980" y="3032956"/>
          <a:ext cx="6090264" cy="144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132"/>
                <a:gridCol w="3045132"/>
              </a:tblGrid>
              <a:tr h="33897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뺄셈으로 비교하기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나눗셈으로 비교하기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</a:tr>
              <a:tr h="1106917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6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05856" y="3413375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83664" y="3485521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TextBox 43"/>
          <p:cNvSpPr txBox="1"/>
          <p:nvPr/>
        </p:nvSpPr>
        <p:spPr>
          <a:xfrm>
            <a:off x="3690036" y="3376337"/>
            <a:ext cx="3062201" cy="9080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8÷4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2,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피자 조각 수는 </a:t>
            </a:r>
            <a:b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</a:b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모둠원 수의 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2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배입니다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158595" y="3413375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868355" y="3462866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타원 59"/>
          <p:cNvSpPr/>
          <p:nvPr/>
        </p:nvSpPr>
        <p:spPr>
          <a:xfrm>
            <a:off x="590362" y="3619515"/>
            <a:ext cx="296538" cy="30089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79827" y="3681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655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79" name="그룹 78"/>
          <p:cNvGrpSpPr/>
          <p:nvPr/>
        </p:nvGrpSpPr>
        <p:grpSpPr>
          <a:xfrm rot="0">
            <a:off x="2598284" y="5311478"/>
            <a:ext cx="1866726" cy="186156"/>
            <a:chOff x="-4343083" y="1464262"/>
            <a:chExt cx="4298143" cy="428625"/>
          </a:xfrm>
        </p:grpSpPr>
        <p:pic>
          <p:nvPicPr>
            <p:cNvPr id="80" name="Picture 15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-4343083" y="1464262"/>
              <a:ext cx="438150" cy="428625"/>
            </a:xfrm>
            <a:prstGeom prst="rect">
              <a:avLst/>
            </a:prstGeom>
          </p:spPr>
        </p:pic>
        <p:pic>
          <p:nvPicPr>
            <p:cNvPr id="82" name="Picture 16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-473565" y="1464262"/>
              <a:ext cx="428625" cy="428625"/>
            </a:xfrm>
            <a:prstGeom prst="rect">
              <a:avLst/>
            </a:prstGeom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-2177362" y="1530937"/>
              <a:ext cx="800100" cy="304800"/>
            </a:xfrm>
            <a:prstGeom prst="rect">
              <a:avLst/>
            </a:prstGeom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-1339844" y="1530937"/>
              <a:ext cx="800100" cy="304800"/>
            </a:xfrm>
            <a:prstGeom prst="rect">
              <a:avLst/>
            </a:prstGeom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-3833149" y="1530937"/>
              <a:ext cx="800100" cy="302477"/>
            </a:xfrm>
            <a:prstGeom prst="rect">
              <a:avLst/>
            </a:prstGeom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-2997869" y="1537606"/>
              <a:ext cx="781050" cy="297543"/>
            </a:xfrm>
            <a:prstGeom prst="rect">
              <a:avLst/>
            </a:prstGeom>
          </p:spPr>
        </p:pic>
      </p:grpSp>
      <p:sp>
        <p:nvSpPr>
          <p:cNvPr id="87" name="타원 86"/>
          <p:cNvSpPr/>
          <p:nvPr/>
        </p:nvSpPr>
        <p:spPr>
          <a:xfrm>
            <a:off x="22803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33057" y="2547702"/>
            <a:ext cx="178503" cy="210959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578705" y="2453398"/>
            <a:ext cx="4821388" cy="37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모둠원 수와 피자 조각 수를 비교해 보세요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83903" y="3420115"/>
            <a:ext cx="3062200" cy="902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8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4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4,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피자 조각 수가 모둠원 </a:t>
            </a:r>
            <a:r>
              <a:rPr lang="ko-KR" altLang="en-US" sz="1800" b="1" spc="-100">
                <a:solidFill>
                  <a:srgbClr val="00a0ff"/>
                </a:solidFill>
                <a:latin typeface="맑은 고딕"/>
                <a:ea typeface="맑은 고딕"/>
              </a:rPr>
              <a:t>수보다 </a:t>
            </a:r>
            <a:r>
              <a:rPr lang="en-US" altLang="ko-KR" sz="1800" b="1" spc="-100">
                <a:solidFill>
                  <a:srgbClr val="00a0ff"/>
                </a:solidFill>
                <a:latin typeface="맑은 고딕"/>
                <a:ea typeface="맑은 고딕"/>
              </a:rPr>
              <a:t>4</a:t>
            </a:r>
            <a:r>
              <a:rPr lang="ko-KR" altLang="en-US" sz="1800" b="1" spc="-100">
                <a:solidFill>
                  <a:srgbClr val="00a0ff"/>
                </a:solidFill>
                <a:latin typeface="맑은 고딕"/>
                <a:ea typeface="맑은 고딕"/>
              </a:rPr>
              <a:t>만큼 더 큽니다</a:t>
            </a:r>
            <a:r>
              <a:rPr lang="en-US" altLang="ko-KR" sz="1800" b="1" spc="-100">
                <a:solidFill>
                  <a:srgbClr val="00a0ff"/>
                </a:solidFill>
                <a:latin typeface="맑은 고딕"/>
                <a:ea typeface="맑은 고딕"/>
              </a:rPr>
              <a:t>. </a:t>
            </a:r>
            <a:endParaRPr lang="en-US" altLang="ko-KR" sz="1800" b="1" spc="-10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104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>
                <a:solidFill>
                  <a:prstClr val="black"/>
                </a:solidFill>
                <a:latin typeface="맑은 고딕"/>
                <a:ea typeface="맑은 고딕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(4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&gt;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가리기로 토글됨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한 모둠에 피자를 한 판씩 나누어 주었습니다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한 모둠이 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명씩이고 피자 한 판은 </a:t>
            </a:r>
            <a:r>
              <a:rPr lang="en-US" altLang="ko-KR" sz="1900">
                <a:latin typeface="맑은 고딕"/>
                <a:ea typeface="맑은 고딕"/>
              </a:rPr>
              <a:t>8</a:t>
            </a:r>
            <a:r>
              <a:rPr lang="ko-KR" altLang="en-US" sz="1900">
                <a:latin typeface="맑은 고딕"/>
                <a:ea typeface="맑은 고딕"/>
              </a:rPr>
              <a:t>조각 입니다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물음에 답하세요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두 수를 비교해 볼까요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0">
            <a:off x="6037545" y="1215410"/>
            <a:ext cx="796077" cy="261610"/>
            <a:chOff x="6037545" y="1215410"/>
            <a:chExt cx="796077" cy="26161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6039732" y="1221249"/>
              <a:ext cx="242100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6314534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591522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37545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4534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89336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56655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2803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97351" y="3407485"/>
          <a:ext cx="6096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436"/>
                <a:gridCol w="912113"/>
                <a:gridCol w="912113"/>
                <a:gridCol w="912113"/>
                <a:gridCol w="912113"/>
                <a:gridCol w="912113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모둠 수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모둠원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피자 조각 수</a:t>
                      </a:r>
                      <a:r>
                        <a:rPr kumimoji="0" lang="en-US" altLang="ko-KR" sz="16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 spc="-15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3057" y="2547702"/>
            <a:ext cx="178503" cy="210959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578705" y="2453398"/>
            <a:ext cx="609600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모둠 수에 따른 모둠원 수와 피자 조각 수를 구해 표를 완성해 보세요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30028" y="4067372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415720" y="4067372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362079" y="4067372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91" name="그룹 90"/>
          <p:cNvGrpSpPr/>
          <p:nvPr/>
        </p:nvGrpSpPr>
        <p:grpSpPr>
          <a:xfrm rot="0">
            <a:off x="2598284" y="5311478"/>
            <a:ext cx="1866726" cy="186156"/>
            <a:chOff x="-4343083" y="2064702"/>
            <a:chExt cx="4298143" cy="428625"/>
          </a:xfrm>
        </p:grpSpPr>
        <p:pic>
          <p:nvPicPr>
            <p:cNvPr id="92" name="Picture 15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-4343083" y="2064702"/>
              <a:ext cx="438150" cy="428625"/>
            </a:xfrm>
            <a:prstGeom prst="rect">
              <a:avLst/>
            </a:prstGeom>
          </p:spPr>
        </p:pic>
        <p:pic>
          <p:nvPicPr>
            <p:cNvPr id="93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-3833149" y="2131377"/>
              <a:ext cx="800100" cy="304800"/>
            </a:xfrm>
            <a:prstGeom prst="rect">
              <a:avLst/>
            </a:prstGeom>
          </p:spPr>
        </p:pic>
        <p:pic>
          <p:nvPicPr>
            <p:cNvPr id="94" name="Picture 12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-2997869" y="2138046"/>
              <a:ext cx="781050" cy="295275"/>
            </a:xfrm>
            <a:prstGeom prst="rect">
              <a:avLst/>
            </a:prstGeom>
          </p:spPr>
        </p:pic>
        <p:pic>
          <p:nvPicPr>
            <p:cNvPr id="95" name="Picture 16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-473565" y="2064702"/>
              <a:ext cx="428625" cy="428625"/>
            </a:xfrm>
            <a:prstGeom prst="rect">
              <a:avLst/>
            </a:prstGeom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-2177362" y="2131377"/>
              <a:ext cx="800100" cy="304800"/>
            </a:xfrm>
            <a:prstGeom prst="rect">
              <a:avLst/>
            </a:prstGeom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-1339844" y="2131377"/>
              <a:ext cx="800100" cy="304800"/>
            </a:xfrm>
            <a:prstGeom prst="rect">
              <a:avLst/>
            </a:prstGeom>
          </p:spPr>
        </p:pic>
      </p:grpSp>
      <p:sp>
        <p:nvSpPr>
          <p:cNvPr id="54" name="TextBox 43"/>
          <p:cNvSpPr txBox="1"/>
          <p:nvPr/>
        </p:nvSpPr>
        <p:spPr>
          <a:xfrm>
            <a:off x="4010343" y="4057849"/>
            <a:ext cx="633664" cy="4931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24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896036" y="4057848"/>
            <a:ext cx="633664" cy="4931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32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5842395" y="4057848"/>
            <a:ext cx="633664" cy="4931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40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99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>
                <a:solidFill>
                  <a:prstClr val="black"/>
                </a:solidFill>
                <a:latin typeface="맑은 고딕"/>
                <a:ea typeface="맑은 고딕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(4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&gt;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가리기로 토글됨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한 모둠에 피자를 한 판씩 나누어 주었습니다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한 모둠이 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명씩이고 피자 한 판은 </a:t>
            </a:r>
            <a:r>
              <a:rPr lang="en-US" altLang="ko-KR" sz="1900">
                <a:latin typeface="맑은 고딕"/>
                <a:ea typeface="맑은 고딕"/>
              </a:rPr>
              <a:t>8</a:t>
            </a:r>
            <a:r>
              <a:rPr lang="ko-KR" altLang="en-US" sz="1900">
                <a:latin typeface="맑은 고딕"/>
                <a:ea typeface="맑은 고딕"/>
              </a:rPr>
              <a:t>조각 입니다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물음에 답하세요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두 수를 비교해 볼까요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0">
            <a:off x="6037545" y="1215410"/>
            <a:ext cx="796077" cy="261610"/>
            <a:chOff x="6037545" y="1215410"/>
            <a:chExt cx="796077" cy="26161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6039732" y="1221249"/>
              <a:ext cx="242100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6314534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591522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37545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4534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89336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539552" y="3087614"/>
          <a:ext cx="6228692" cy="159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46"/>
                <a:gridCol w="3114346"/>
              </a:tblGrid>
              <a:tr h="32469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뺄셈으로 비교하기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나눗셈으로 비교하기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</a:tr>
              <a:tr h="1259894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sp>
        <p:nvSpPr>
          <p:cNvPr id="57" name="TextBox 43"/>
          <p:cNvSpPr txBox="1"/>
          <p:nvPr/>
        </p:nvSpPr>
        <p:spPr>
          <a:xfrm>
            <a:off x="1083015" y="3466905"/>
            <a:ext cx="2540835" cy="11793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모둠 수에 따라 피자 조각 수는 모둠원 수보다 각각 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4, 8, 12, 16, 20 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더 많습니다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48025" y="4350334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8955" y="3530528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TextBox 43"/>
          <p:cNvSpPr txBox="1"/>
          <p:nvPr/>
        </p:nvSpPr>
        <p:spPr>
          <a:xfrm>
            <a:off x="4030872" y="3454755"/>
            <a:ext cx="266999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피자 조각 수는 항상 모둠원 수의 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2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배입니다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186261" y="4370056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780358" y="3537012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타원 59"/>
          <p:cNvSpPr/>
          <p:nvPr/>
        </p:nvSpPr>
        <p:spPr>
          <a:xfrm>
            <a:off x="664515" y="3171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868355" y="31812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655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2803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56095" y="2547702"/>
            <a:ext cx="178503" cy="210959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401742" y="2453398"/>
            <a:ext cx="6549579" cy="37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모둠 수에 따른 모둠원 수와 피자 조각 수를 비교해 보세요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598284" y="5311478"/>
            <a:ext cx="1866726" cy="186156"/>
            <a:chOff x="-4343083" y="2648549"/>
            <a:chExt cx="4298143" cy="428625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-4343083" y="2648549"/>
              <a:ext cx="438150" cy="428625"/>
            </a:xfrm>
            <a:prstGeom prst="rect">
              <a:avLst/>
            </a:prstGeom>
          </p:spPr>
        </p:pic>
        <p:pic>
          <p:nvPicPr>
            <p:cNvPr id="59" name="Picture 16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-473565" y="2648549"/>
              <a:ext cx="428625" cy="428625"/>
            </a:xfrm>
            <a:prstGeom prst="rect">
              <a:avLst/>
            </a:prstGeom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-1339844" y="2715224"/>
              <a:ext cx="800100" cy="304800"/>
            </a:xfrm>
            <a:prstGeom prst="rect">
              <a:avLst/>
            </a:prstGeom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-2997869" y="2721893"/>
              <a:ext cx="781050" cy="297543"/>
            </a:xfrm>
            <a:prstGeom prst="rect">
              <a:avLst/>
            </a:prstGeom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-2177362" y="2715224"/>
              <a:ext cx="800100" cy="302477"/>
            </a:xfrm>
            <a:prstGeom prst="rect">
              <a:avLst/>
            </a:prstGeom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-3833149" y="2715224"/>
              <a:ext cx="800100" cy="304800"/>
            </a:xfrm>
            <a:prstGeom prst="rect">
              <a:avLst/>
            </a:prstGeom>
          </p:spPr>
        </p:pic>
      </p:grpSp>
      <p:sp>
        <p:nvSpPr>
          <p:cNvPr id="104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>
                <a:solidFill>
                  <a:prstClr val="black"/>
                </a:solidFill>
                <a:latin typeface="맑은 고딕"/>
                <a:ea typeface="맑은 고딕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(4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&gt;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정답 가리기로 토글됨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한 모둠에 피자를 한 판씩 나누어 주었습니다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한 모둠이 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명씩이고 피자 한 판은 </a:t>
            </a:r>
            <a:r>
              <a:rPr lang="en-US" altLang="ko-KR" sz="1900">
                <a:latin typeface="맑은 고딕"/>
                <a:ea typeface="맑은 고딕"/>
              </a:rPr>
              <a:t>8</a:t>
            </a:r>
            <a:r>
              <a:rPr lang="ko-KR" altLang="en-US" sz="1900">
                <a:latin typeface="맑은 고딕"/>
                <a:ea typeface="맑은 고딕"/>
              </a:rPr>
              <a:t>조각 입니다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r>
              <a:rPr lang="ko-KR" altLang="en-US" sz="1900">
                <a:latin typeface="맑은 고딕"/>
                <a:ea typeface="맑은 고딕"/>
              </a:rPr>
              <a:t>물음에 답하세요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두 수를 비교해 볼까요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0">
            <a:off x="6037545" y="1215410"/>
            <a:ext cx="796077" cy="261610"/>
            <a:chOff x="6037545" y="1215410"/>
            <a:chExt cx="796077" cy="26161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6039732" y="1221249"/>
              <a:ext cx="242100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6314534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591522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37545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4534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89336" y="1215410"/>
              <a:ext cx="2421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 rot="0">
            <a:off x="771097" y="3253332"/>
            <a:ext cx="5550097" cy="1200330"/>
            <a:chOff x="1452623" y="2687021"/>
            <a:chExt cx="754742" cy="577097"/>
          </a:xfrm>
        </p:grpSpPr>
        <p:sp>
          <p:nvSpPr>
            <p:cNvPr id="56" name="TextBox 55"/>
            <p:cNvSpPr txBox="1"/>
            <p:nvPr/>
          </p:nvSpPr>
          <p:spPr>
            <a:xfrm>
              <a:off x="1452623" y="2695535"/>
              <a:ext cx="754742" cy="544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pPr algn="ctr">
                <a:defRPr/>
              </a:pPr>
              <a:endParaRPr lang="en-US" altLang="ko-KR" sz="1800" b="1">
                <a:solidFill>
                  <a:srgbClr val="0070c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7" name="TextBox 43"/>
            <p:cNvSpPr txBox="1"/>
            <p:nvPr/>
          </p:nvSpPr>
          <p:spPr>
            <a:xfrm>
              <a:off x="1506102" y="2687021"/>
              <a:ext cx="701263" cy="568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뺄셈으로 비교한 경우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모둠 수에 따라 모둠원 수와 피자 조각 수의 관계가 변하지만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나눗셈으로 비교한 경우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모둠 수에 따른 모둠원 수와 피자 조각 수의 관계가 변하지 않습니다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.</a:t>
              </a:r>
              <a:endParaRPr lang="en-US" altLang="ko-KR" sz="1800" b="1">
                <a:solidFill>
                  <a:srgbClr val="00a0ff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72725" y="4136761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80177" y="3325593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타원 59"/>
          <p:cNvSpPr/>
          <p:nvPr/>
        </p:nvSpPr>
        <p:spPr>
          <a:xfrm>
            <a:off x="551038" y="3226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655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2803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6095" y="2547702"/>
            <a:ext cx="178503" cy="210959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401742" y="2453398"/>
            <a:ext cx="65495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뺄셈으로 비교한 경우와 나눗셈으로 비교한 경우는 어떤 차이가 있는지 설명해 보세요</a:t>
            </a:r>
            <a:r>
              <a:rPr lang="en-US" altLang="ko-KR" sz="1900">
                <a:latin typeface="맑은 고딕"/>
                <a:ea typeface="맑은 고딕"/>
              </a:rPr>
              <a:t>. </a:t>
            </a:r>
            <a:endParaRPr lang="ko-KR" altLang="en-US" sz="1900">
              <a:latin typeface="맑은 고딕"/>
              <a:ea typeface="맑은 고딕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598284" y="5311478"/>
            <a:ext cx="1866726" cy="186156"/>
            <a:chOff x="-4343083" y="3236513"/>
            <a:chExt cx="4298143" cy="428625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-4343083" y="3236513"/>
              <a:ext cx="438150" cy="428625"/>
            </a:xfrm>
            <a:prstGeom prst="rect">
              <a:avLst/>
            </a:prstGeom>
          </p:spPr>
        </p:pic>
        <p:pic>
          <p:nvPicPr>
            <p:cNvPr id="59" name="Picture 16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-473565" y="3236513"/>
              <a:ext cx="428625" cy="428625"/>
            </a:xfrm>
            <a:prstGeom prst="rect">
              <a:avLst/>
            </a:prstGeom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-2177362" y="3303188"/>
              <a:ext cx="800100" cy="304800"/>
            </a:xfrm>
            <a:prstGeom prst="rect">
              <a:avLst/>
            </a:prstGeom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-2997869" y="3309857"/>
              <a:ext cx="781050" cy="297543"/>
            </a:xfrm>
            <a:prstGeom prst="rect">
              <a:avLst/>
            </a:prstGeom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-1339844" y="3303188"/>
              <a:ext cx="800100" cy="302477"/>
            </a:xfrm>
            <a:prstGeom prst="rect">
              <a:avLst/>
            </a:prstGeom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-3833149" y="3303188"/>
              <a:ext cx="800100" cy="304800"/>
            </a:xfrm>
            <a:prstGeom prst="rect">
              <a:avLst/>
            </a:prstGeom>
          </p:spPr>
        </p:pic>
      </p:grpSp>
      <p:sp>
        <p:nvSpPr>
          <p:cNvPr id="104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>
                <a:solidFill>
                  <a:prstClr val="black"/>
                </a:solidFill>
                <a:latin typeface="맑은 고딕"/>
                <a:ea typeface="맑은 고딕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(2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기존 그림 보기 약물 삭제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이너탭으로 나누기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답 칸 클릭하면 답 나타남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정답 확인 버튼은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정답 가리기로 토글 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55483" y="1546522"/>
            <a:ext cx="6508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맑은 고딕"/>
                <a:ea typeface="맑은 고딕"/>
              </a:rPr>
              <a:t>모눈종이에 직사각형 </a:t>
            </a:r>
            <a:r>
              <a:rPr lang="en-US" altLang="ko-KR" sz="1800">
                <a:latin typeface="맑은 고딕"/>
                <a:ea typeface="맑은 고딕"/>
              </a:rPr>
              <a:t>1</a:t>
            </a:r>
            <a:r>
              <a:rPr lang="ko-KR" altLang="en-US" sz="1800">
                <a:latin typeface="맑은 고딕"/>
                <a:ea typeface="맑은 고딕"/>
              </a:rPr>
              <a:t>개를 그리고 물음에 답하세요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두 수를 비교해 볼까요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33136" y="501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 rot="0">
            <a:off x="1161626" y="3638010"/>
            <a:ext cx="4871380" cy="369332"/>
            <a:chOff x="1452623" y="2687021"/>
            <a:chExt cx="754742" cy="177568"/>
          </a:xfrm>
        </p:grpSpPr>
        <p:sp>
          <p:nvSpPr>
            <p:cNvPr id="72" name="TextBox 71"/>
            <p:cNvSpPr txBox="1"/>
            <p:nvPr/>
          </p:nvSpPr>
          <p:spPr>
            <a:xfrm>
              <a:off x="1452623" y="2695535"/>
              <a:ext cx="754742" cy="169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pPr algn="ctr">
                <a:defRPr/>
              </a:pPr>
              <a:endParaRPr lang="en-US" altLang="ko-KR" sz="1800" b="1">
                <a:solidFill>
                  <a:srgbClr val="0070c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3" name="TextBox 43"/>
            <p:cNvSpPr txBox="1"/>
            <p:nvPr/>
          </p:nvSpPr>
          <p:spPr>
            <a:xfrm>
              <a:off x="1506102" y="2687021"/>
              <a:ext cx="701263" cy="177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3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－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2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1, 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가로는 세로보다 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1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칸 더 깁니다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.</a:t>
              </a:r>
              <a:endParaRPr lang="en-US" altLang="ko-KR" sz="1800" b="1">
                <a:solidFill>
                  <a:srgbClr val="00a0ff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74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6660" y="3796468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70706" y="3710266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타원 75"/>
          <p:cNvSpPr/>
          <p:nvPr/>
        </p:nvSpPr>
        <p:spPr>
          <a:xfrm>
            <a:off x="941567" y="3611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0" name="그룹 79"/>
          <p:cNvGrpSpPr/>
          <p:nvPr/>
        </p:nvGrpSpPr>
        <p:grpSpPr>
          <a:xfrm rot="0">
            <a:off x="1161626" y="4584514"/>
            <a:ext cx="4871380" cy="369332"/>
            <a:chOff x="1452623" y="2687021"/>
            <a:chExt cx="754742" cy="177568"/>
          </a:xfrm>
        </p:grpSpPr>
        <p:sp>
          <p:nvSpPr>
            <p:cNvPr id="82" name="TextBox 81"/>
            <p:cNvSpPr txBox="1"/>
            <p:nvPr/>
          </p:nvSpPr>
          <p:spPr>
            <a:xfrm>
              <a:off x="1452623" y="2695535"/>
              <a:ext cx="754742" cy="169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pPr algn="ctr">
                <a:defRPr/>
              </a:pPr>
              <a:endParaRPr lang="en-US" altLang="ko-KR" sz="1800" b="1">
                <a:solidFill>
                  <a:srgbClr val="0070c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TextBox 43"/>
            <p:cNvSpPr txBox="1"/>
            <p:nvPr/>
          </p:nvSpPr>
          <p:spPr>
            <a:xfrm>
              <a:off x="1506102" y="2687021"/>
              <a:ext cx="701263" cy="177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3÷2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1.5, 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가로는 세로의 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1.5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배입니다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.</a:t>
              </a:r>
              <a:endParaRPr lang="en-US" altLang="ko-KR" sz="1800" b="1">
                <a:solidFill>
                  <a:srgbClr val="00a0ff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4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926660" y="4742972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270706" y="4656770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6" name="타원 85"/>
          <p:cNvSpPr/>
          <p:nvPr/>
        </p:nvSpPr>
        <p:spPr>
          <a:xfrm>
            <a:off x="941567" y="4558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6037545" y="1215410"/>
            <a:ext cx="796077" cy="261610"/>
            <a:chOff x="1052964" y="2741617"/>
            <a:chExt cx="793305" cy="26161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2964" y="2741617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28987" y="2741617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02832" y="2741617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839211" y="1990480"/>
            <a:ext cx="1624777" cy="1145335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655483" y="3167657"/>
            <a:ext cx="5824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맑은 고딕"/>
                <a:ea typeface="맑은 고딕"/>
              </a:rPr>
              <a:t>직사각형의 가로와 세로를 뺄셈으로 비교해 보세요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61786" y="3239069"/>
            <a:ext cx="178503" cy="2109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655483" y="4215182"/>
            <a:ext cx="5824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맑은 고딕"/>
                <a:ea typeface="맑은 고딕"/>
              </a:rPr>
              <a:t>직사각형의 가로와 세로를 나눗셈으로 비교해 보세요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61786" y="4286594"/>
            <a:ext cx="178503" cy="210959"/>
          </a:xfrm>
          <a:prstGeom prst="rect">
            <a:avLst/>
          </a:prstGeom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374565" y="2285187"/>
            <a:ext cx="373989" cy="30041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7" name="타원 86"/>
          <p:cNvSpPr/>
          <p:nvPr/>
        </p:nvSpPr>
        <p:spPr>
          <a:xfrm>
            <a:off x="2120269" y="2104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8" name="그룹 87"/>
          <p:cNvGrpSpPr/>
          <p:nvPr/>
        </p:nvGrpSpPr>
        <p:grpSpPr>
          <a:xfrm rot="0">
            <a:off x="4680014" y="1918620"/>
            <a:ext cx="2140505" cy="338684"/>
            <a:chOff x="7544063" y="2555644"/>
            <a:chExt cx="2140505" cy="338684"/>
          </a:xfrm>
        </p:grpSpPr>
        <p:grpSp>
          <p:nvGrpSpPr>
            <p:cNvPr id="90" name="그룹 89"/>
            <p:cNvGrpSpPr/>
            <p:nvPr/>
          </p:nvGrpSpPr>
          <p:grpSpPr>
            <a:xfrm rot="0">
              <a:off x="7544063" y="2555644"/>
              <a:ext cx="2140505" cy="338684"/>
              <a:chOff x="7544063" y="2555644"/>
              <a:chExt cx="2322777" cy="338684"/>
            </a:xfrm>
          </p:grpSpPr>
          <p:grpSp>
            <p:nvGrpSpPr>
              <p:cNvPr id="92" name="그룹 91"/>
              <p:cNvGrpSpPr/>
              <p:nvPr/>
            </p:nvGrpSpPr>
            <p:grpSpPr>
              <a:xfrm rot="0">
                <a:off x="7544063" y="2555644"/>
                <a:ext cx="2322777" cy="338684"/>
                <a:chOff x="5841786" y="1775993"/>
                <a:chExt cx="2834670" cy="390525"/>
              </a:xfrm>
            </p:grpSpPr>
            <p:pic>
              <p:nvPicPr>
                <p:cNvPr id="94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13"/>
                <a:srcRect/>
                <a:stretch>
                  <a:fillRect/>
                </a:stretch>
              </p:blipFill>
              <p:spPr>
                <a:xfrm>
                  <a:off x="5841786" y="1775993"/>
                  <a:ext cx="2834670" cy="390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</p:pic>
            <p:sp>
              <p:nvSpPr>
                <p:cNvPr id="95" name="직사각형 94"/>
                <p:cNvSpPr/>
                <p:nvPr/>
              </p:nvSpPr>
              <p:spPr>
                <a:xfrm>
                  <a:off x="6156176" y="1844799"/>
                  <a:ext cx="2160239" cy="280137"/>
                </a:xfrm>
                <a:prstGeom prst="rect">
                  <a:avLst/>
                </a:prstGeom>
                <a:solidFill>
                  <a:srgbClr val="f4f4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830315" y="2601363"/>
                <a:ext cx="200594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latin typeface="맑은 고딕"/>
                    <a:ea typeface="맑은 고딕"/>
                  </a:rPr>
                  <a:t>모눈종이</a:t>
                </a:r>
                <a:r>
                  <a:rPr lang="ko-KR" altLang="en-US" sz="1200" b="1">
                    <a:solidFill>
                      <a:srgbClr val="8b969d"/>
                    </a:solidFill>
                    <a:latin typeface="맑은 고딕"/>
                    <a:ea typeface="맑은 고딕"/>
                  </a:rPr>
                  <a:t>를 </a:t>
                </a:r>
                <a:r>
                  <a:rPr lang="ko-KR" altLang="en-US" sz="1200" b="1">
                    <a:latin typeface="맑은 고딕"/>
                    <a:ea typeface="맑은 고딕"/>
                  </a:rPr>
                  <a:t>클릭</a:t>
                </a:r>
                <a:r>
                  <a:rPr lang="ko-KR" altLang="en-US" sz="1200" b="1">
                    <a:solidFill>
                      <a:srgbClr val="8b969d"/>
                    </a:solidFill>
                    <a:latin typeface="맑은 고딕"/>
                    <a:ea typeface="맑은 고딕"/>
                  </a:rPr>
                  <a:t>하세요</a:t>
                </a:r>
                <a:r>
                  <a:rPr lang="en-US" altLang="ko-KR" sz="1200" b="1">
                    <a:solidFill>
                      <a:srgbClr val="8b969d"/>
                    </a:solidFill>
                    <a:latin typeface="맑은 고딕"/>
                    <a:ea typeface="맑은 고딕"/>
                  </a:rPr>
                  <a:t>.</a:t>
                </a:r>
                <a:endParaRPr lang="en-US" altLang="ko-KR" sz="1200" b="1">
                  <a:solidFill>
                    <a:srgbClr val="8b969d"/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645971" y="2605711"/>
              <a:ext cx="232790" cy="240397"/>
            </a:xfrm>
            <a:prstGeom prst="rect">
              <a:avLst/>
            </a:prstGeom>
          </p:spPr>
        </p:pic>
      </p:grpSp>
      <p:sp>
        <p:nvSpPr>
          <p:cNvPr id="97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508987" y="2182593"/>
            <a:ext cx="850575" cy="1244151"/>
            <a:chOff x="508987" y="2376594"/>
            <a:chExt cx="850575" cy="1244151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6456" y="2376594"/>
              <a:ext cx="828093" cy="809358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508986" y="3195096"/>
              <a:ext cx="850574" cy="42564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900" b="1">
                  <a:latin typeface="맑은 고딕"/>
                  <a:ea typeface="맑은 고딕"/>
                </a:rPr>
                <a:t>준기</a:t>
              </a:r>
              <a:endParaRPr lang="ko-KR" altLang="en-US" sz="1900" b="1">
                <a:latin typeface="맑은 고딕"/>
                <a:ea typeface="맑은 고딕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>
                <a:solidFill>
                  <a:prstClr val="black"/>
                </a:solidFill>
                <a:latin typeface="맑은 고딕"/>
                <a:ea typeface="맑은 고딕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(2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기존 그림 보기 약물 삭제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이너탭으로 나누기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답 칸 클릭하면 답 나타남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정답 확인 버튼은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정답 가리기로 토글 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55483" y="1546522"/>
            <a:ext cx="6508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맑은 고딕"/>
                <a:ea typeface="맑은 고딕"/>
              </a:rPr>
              <a:t>준기와 지혜가 표를 만들어 두 수를 비교했습니다</a:t>
            </a:r>
            <a:r>
              <a:rPr lang="en-US" altLang="ko-KR" sz="1800">
                <a:latin typeface="맑은 고딕"/>
                <a:ea typeface="맑은 고딕"/>
              </a:rPr>
              <a:t>. </a:t>
            </a:r>
            <a:r>
              <a:rPr lang="ko-KR" altLang="en-US" sz="1800">
                <a:latin typeface="맑은 고딕"/>
                <a:ea typeface="맑은 고딕"/>
              </a:rPr>
              <a:t>표를 보고 </a:t>
            </a:r>
            <a:br>
              <a:rPr lang="en-US" altLang="ko-KR" sz="1800">
                <a:latin typeface="맑은 고딕"/>
                <a:ea typeface="맑은 고딕"/>
              </a:rPr>
            </a:br>
            <a:r>
              <a:rPr lang="ko-KR" altLang="en-US" sz="1800">
                <a:latin typeface="맑은 고딕"/>
                <a:ea typeface="맑은 고딕"/>
              </a:rPr>
              <a:t>두 수를 비교한 방법에 어떤 차이가 있는지 써 보세요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두 수를 비교해 볼까요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06389" y="5221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9088" y="1569341"/>
            <a:ext cx="348893" cy="32510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037545" y="1215410"/>
            <a:ext cx="796077" cy="261610"/>
            <a:chOff x="1052964" y="3027560"/>
            <a:chExt cx="793305" cy="261610"/>
          </a:xfrm>
        </p:grpSpPr>
        <p:sp>
          <p:nvSpPr>
            <p:cNvPr id="39" name="순서도: 대체 처리 38"/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52964" y="3027560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28987" y="3027560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02832" y="3027560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0" flipV="1">
            <a:off x="2879812" y="5371961"/>
            <a:ext cx="1117171" cy="179599"/>
            <a:chOff x="319554" y="1245924"/>
            <a:chExt cx="2636592" cy="423864"/>
          </a:xfrm>
        </p:grpSpPr>
        <p:pic>
          <p:nvPicPr>
            <p:cNvPr id="55" name="Picture 11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2" name="말풍선: 모서리가 둥근 사각형 61"/>
          <p:cNvSpPr/>
          <p:nvPr/>
        </p:nvSpPr>
        <p:spPr>
          <a:xfrm>
            <a:off x="1665094" y="2323500"/>
            <a:ext cx="3545202" cy="586205"/>
          </a:xfrm>
          <a:prstGeom prst="wedgeRoundRectCallout">
            <a:avLst>
              <a:gd name="adj1" fmla="val -56487"/>
              <a:gd name="adj2" fmla="val -7847"/>
              <a:gd name="adj3" fmla="val 16667"/>
            </a:avLst>
          </a:prstGeom>
          <a:solidFill>
            <a:schemeClr val="bg1"/>
          </a:solidFill>
          <a:ln>
            <a:solidFill>
              <a:srgbClr val="c9b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올해 나는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13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살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내 동생은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살이야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b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나는 동생보다 항상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살이 많아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436717" y="3008028"/>
          <a:ext cx="5394721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091"/>
                <a:gridCol w="797526"/>
                <a:gridCol w="797526"/>
                <a:gridCol w="797526"/>
                <a:gridCol w="797526"/>
                <a:gridCol w="797526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kumimoji="0" lang="ko-KR" altLang="en-US" sz="18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올해</a:t>
                      </a:r>
                      <a:endParaRPr lang="ko-KR" altLang="en-US" sz="1800" b="0" spc="-15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년 후</a:t>
                      </a:r>
                      <a:endParaRPr lang="ko-KR" altLang="en-US" sz="1800" b="0" spc="-15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년 후</a:t>
                      </a:r>
                      <a:endParaRPr lang="ko-KR" altLang="en-US" sz="1800" b="0" spc="-15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년 후</a:t>
                      </a:r>
                      <a:endParaRPr lang="ko-KR" altLang="en-US" sz="1800" b="0" spc="-15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800" b="0" spc="-15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년 후</a:t>
                      </a:r>
                      <a:endParaRPr lang="ko-KR" altLang="en-US" sz="1800" b="0" spc="-15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8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내 나이</a:t>
                      </a:r>
                      <a:r>
                        <a:rPr kumimoji="0" lang="en-US" altLang="ko-KR" sz="18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살</a:t>
                      </a:r>
                      <a:r>
                        <a:rPr kumimoji="0" lang="en-US" altLang="ko-KR" sz="18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8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8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동생 나이</a:t>
                      </a:r>
                      <a:r>
                        <a:rPr kumimoji="0" lang="en-US" altLang="ko-KR" sz="18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살</a:t>
                      </a:r>
                      <a:r>
                        <a:rPr kumimoji="0" lang="en-US" altLang="ko-KR" sz="18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800" b="0" kern="1200" spc="-15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ko-KR" altLang="en-US" sz="18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sp>
        <p:nvSpPr>
          <p:cNvPr id="89" name="타원 88"/>
          <p:cNvSpPr/>
          <p:nvPr/>
        </p:nvSpPr>
        <p:spPr>
          <a:xfrm>
            <a:off x="2568477" y="5311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495365" y="4226454"/>
            <a:ext cx="2595021" cy="357544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준기가 두 수를 비교한 방법</a:t>
            </a:r>
            <a:endParaRPr lang="ko-KR" altLang="en-US" sz="15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542427" y="4711148"/>
            <a:ext cx="5025039" cy="369332"/>
            <a:chOff x="1452623" y="2687021"/>
            <a:chExt cx="754742" cy="177568"/>
          </a:xfrm>
        </p:grpSpPr>
        <p:sp>
          <p:nvSpPr>
            <p:cNvPr id="50" name="TextBox 49"/>
            <p:cNvSpPr txBox="1"/>
            <p:nvPr/>
          </p:nvSpPr>
          <p:spPr>
            <a:xfrm>
              <a:off x="1452623" y="2695535"/>
              <a:ext cx="754742" cy="169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pPr algn="ctr">
                <a:defRPr/>
              </a:pPr>
              <a:endParaRPr lang="en-US" altLang="ko-KR" sz="1800" b="1">
                <a:solidFill>
                  <a:srgbClr val="0070c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1506102" y="2687021"/>
              <a:ext cx="701263" cy="177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두 수를 뺄셈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또는 덧셈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)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으로 비교했습니다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.</a:t>
              </a:r>
              <a:endParaRPr lang="en-US" altLang="ko-KR" sz="1800" b="1">
                <a:solidFill>
                  <a:srgbClr val="00a0ff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6" name="Picture 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670345" y="4644232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640148" y="4759366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7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>
                <a:solidFill>
                  <a:prstClr val="black"/>
                </a:solidFill>
                <a:latin typeface="맑은 고딕"/>
                <a:ea typeface="맑은 고딕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 사용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(2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기존 그림 보기 약물 삭제</a:t>
                      </a:r>
                      <a:endParaRPr lang="ko-KR" altLang="en-US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이너탭으로 나누기</a:t>
                      </a:r>
                      <a:endParaRPr lang="en-US" altLang="ko-KR" sz="1000" kern="1200">
                        <a:solidFill>
                          <a:srgbClr val="ff0000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답 칸 클릭하면 답 나타남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정답 확인 버튼은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정답 가리기로 토글 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55483" y="1546522"/>
            <a:ext cx="6508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맑은 고딕"/>
                <a:ea typeface="맑은 고딕"/>
              </a:rPr>
              <a:t>준기와 지혜가 표를 만들어 두 수를 비교했습니다</a:t>
            </a:r>
            <a:r>
              <a:rPr lang="en-US" altLang="ko-KR" sz="1800">
                <a:latin typeface="맑은 고딕"/>
                <a:ea typeface="맑은 고딕"/>
              </a:rPr>
              <a:t>. </a:t>
            </a:r>
            <a:r>
              <a:rPr lang="ko-KR" altLang="en-US" sz="1800">
                <a:latin typeface="맑은 고딕"/>
                <a:ea typeface="맑은 고딕"/>
              </a:rPr>
              <a:t>표를 보고 </a:t>
            </a:r>
            <a:br>
              <a:rPr lang="en-US" altLang="ko-KR" sz="1800">
                <a:latin typeface="맑은 고딕"/>
                <a:ea typeface="맑은 고딕"/>
              </a:rPr>
            </a:br>
            <a:r>
              <a:rPr lang="ko-KR" altLang="en-US" sz="1800">
                <a:latin typeface="맑은 고딕"/>
                <a:ea typeface="맑은 고딕"/>
              </a:rPr>
              <a:t>두 수를 비교한 방법에 어떤 차이가 있는지 써 보세요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두 수를 비교해 볼까요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33136" y="501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088" y="1569341"/>
            <a:ext cx="348893" cy="32510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037545" y="1215410"/>
            <a:ext cx="796077" cy="261610"/>
            <a:chOff x="1052964" y="3027560"/>
            <a:chExt cx="793305" cy="261610"/>
          </a:xfrm>
        </p:grpSpPr>
        <p:sp>
          <p:nvSpPr>
            <p:cNvPr id="39" name="순서도: 대체 처리 38"/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52964" y="3027560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28987" y="3027560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02832" y="3027560"/>
              <a:ext cx="2412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5783828" y="2312876"/>
            <a:ext cx="850575" cy="1242501"/>
            <a:chOff x="2547405" y="2167308"/>
            <a:chExt cx="1130268" cy="1651070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572301" y="2167308"/>
              <a:ext cx="1080477" cy="1070519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2547403" y="3252764"/>
              <a:ext cx="1130268" cy="54854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900">
                  <a:latin typeface="맑은 고딕"/>
                  <a:ea typeface="맑은 고딕"/>
                </a:rPr>
                <a:t>지혜</a:t>
              </a:r>
              <a:endParaRPr lang="ko-KR" altLang="en-US" sz="190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1580" y="3096697"/>
          <a:ext cx="486054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26470"/>
                <a:gridCol w="626470"/>
                <a:gridCol w="626470"/>
                <a:gridCol w="626470"/>
                <a:gridCol w="626470"/>
              </a:tblGrid>
              <a:tr h="17856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9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꾸민 모양 수</a:t>
                      </a:r>
                      <a:r>
                        <a:rPr kumimoji="0" lang="en-US" altLang="ko-KR" sz="19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kumimoji="0" lang="en-US" altLang="ko-KR" sz="19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900" b="0" kern="1200" spc="-15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  <a:tr h="178568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9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붙임딱지 수</a:t>
                      </a:r>
                      <a:r>
                        <a:rPr kumimoji="0" lang="en-US" altLang="ko-KR" sz="19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장</a:t>
                      </a:r>
                      <a:r>
                        <a:rPr kumimoji="0" lang="en-US" altLang="ko-KR" sz="1900" b="0" kern="1200" spc="-15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900" b="0" kern="1200" spc="-15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39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52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65</a:t>
                      </a:r>
                      <a:endParaRPr lang="ko-KR" altLang="en-US" sz="1900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sp>
        <p:nvSpPr>
          <p:cNvPr id="81" name="말풍선: 모서리가 둥근 사각형 80"/>
          <p:cNvSpPr/>
          <p:nvPr/>
        </p:nvSpPr>
        <p:spPr>
          <a:xfrm>
            <a:off x="1547665" y="2368188"/>
            <a:ext cx="3960926" cy="586205"/>
          </a:xfrm>
          <a:prstGeom prst="wedgeRoundRectCallout">
            <a:avLst>
              <a:gd name="adj1" fmla="val 55349"/>
              <a:gd name="adj2" fmla="val 7905"/>
              <a:gd name="adj3" fmla="val 16667"/>
            </a:avLst>
          </a:prstGeom>
          <a:solidFill>
            <a:schemeClr val="bg1"/>
          </a:solidFill>
          <a:ln>
            <a:solidFill>
              <a:srgbClr val="fbc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붙임딱지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13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장으로 모양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개를 꾸몄어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붙임딱지 수는 꾸민 모양 수의 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13</a:t>
            </a: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</a:rPr>
              <a:t>배야</a:t>
            </a:r>
            <a:r>
              <a:rPr lang="en-US" altLang="ko-KR" sz="16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568477" y="5311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527500" y="4161554"/>
            <a:ext cx="2591265" cy="33315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2427" y="4172110"/>
            <a:ext cx="2595021" cy="31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지혜가 두 수를 비교한 방법</a:t>
            </a:r>
            <a:endParaRPr lang="ko-KR" altLang="en-US" sz="15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536115" y="4655043"/>
            <a:ext cx="5266448" cy="394137"/>
            <a:chOff x="1452623" y="2678405"/>
            <a:chExt cx="754742" cy="336171"/>
          </a:xfrm>
          <a:solidFill>
            <a:schemeClr val="bg1">
              <a:lumMod val="95000"/>
            </a:schemeClr>
          </a:solidFill>
        </p:grpSpPr>
        <p:sp>
          <p:nvSpPr>
            <p:cNvPr id="50" name="TextBox 49"/>
            <p:cNvSpPr txBox="1"/>
            <p:nvPr/>
          </p:nvSpPr>
          <p:spPr>
            <a:xfrm>
              <a:off x="1452623" y="2678405"/>
              <a:ext cx="754742" cy="336171"/>
            </a:xfrm>
            <a:prstGeom prst="rect">
              <a:avLst/>
            </a:prstGeom>
            <a:grpFill/>
          </p:spPr>
          <p:txBody>
            <a:bodyPr wrap="none">
              <a:noAutofit/>
            </a:bodyPr>
            <a:lstStyle/>
            <a:p>
              <a:pPr algn="ctr">
                <a:defRPr/>
              </a:pPr>
              <a:endParaRPr lang="en-US" altLang="ko-KR" sz="1800" b="1">
                <a:solidFill>
                  <a:srgbClr val="0070c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1506102" y="2687019"/>
              <a:ext cx="701263" cy="3107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/>
                  <a:ea typeface="굴림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두 수를 나눗셈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또는 곱셈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)</a:t>
              </a:r>
              <a:r>
                <a:rPr lang="ko-KR" altLang="en-US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으로 비교했습니다</a:t>
              </a:r>
              <a:r>
                <a:rPr lang="en-US" altLang="ko-KR" sz="1800" b="1">
                  <a:solidFill>
                    <a:srgbClr val="00a0ff"/>
                  </a:solidFill>
                  <a:latin typeface="맑은 고딕"/>
                  <a:ea typeface="맑은 고딕"/>
                </a:rPr>
                <a:t>.</a:t>
              </a:r>
              <a:endParaRPr lang="en-US" altLang="ko-KR" sz="1800" b="1">
                <a:solidFill>
                  <a:srgbClr val="00a0ff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6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926660" y="4797598"/>
            <a:ext cx="251582" cy="2515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95651" y="4746265"/>
            <a:ext cx="251582" cy="202091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70" name="그룹 69"/>
          <p:cNvGrpSpPr/>
          <p:nvPr/>
        </p:nvGrpSpPr>
        <p:grpSpPr>
          <a:xfrm rot="0" flipV="1">
            <a:off x="2879812" y="5371961"/>
            <a:ext cx="1117171" cy="183634"/>
            <a:chOff x="290979" y="2009759"/>
            <a:chExt cx="2665167" cy="433388"/>
          </a:xfrm>
        </p:grpSpPr>
        <p:pic>
          <p:nvPicPr>
            <p:cNvPr id="72" name="Picture 15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5" name="Picture 16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97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70c0"/>
          </a:solidFill>
          <a:prstDash val="solid"/>
          <a:round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>
        <a:noFill/>
        <a:ln w="19050" cap="flat" cmpd="sng" algn="ctr">
          <a:solidFill>
            <a:srgbClr val="00b0f0"/>
          </a:solidFill>
          <a:prstDash val="solid"/>
          <a:round/>
        </a:ln>
        <a:effectLst/>
      </a:spPr>
      <a:bodyPr/>
      <a:lstStyle/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70c0"/>
          </a:solidFill>
          <a:prstDash val="solid"/>
          <a:round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>
        <a:noFill/>
        <a:ln w="19050" cap="flat" cmpd="sng" algn="ctr">
          <a:solidFill>
            <a:srgbClr val="00b0f0"/>
          </a:solidFill>
          <a:prstDash val="solid"/>
          <a:round/>
        </a:ln>
        <a:effectLst/>
      </a:spPr>
      <a:bodyPr/>
      <a:lstStyle/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998</ep:Words>
  <ep:PresentationFormat>화면 슬라이드 쇼(4:3)</ep:PresentationFormat>
  <ep:Paragraphs>279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ep:HeadingPairs>
  <ep:TitlesOfParts>
    <vt:vector size="11" baseType="lpstr">
      <vt:lpstr>3_기본 디자인</vt:lpstr>
      <vt:lpstr>5_기본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2022-03-01T10:46:39.296</dcterms:modified>
  <cp:revision>4742</cp:revision>
  <dc:title>슬라이드 1</dc:title>
  <cp:version>1000.0000.01</cp:version>
</cp:coreProperties>
</file>