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386" r:id="rId8"/>
    <p:sldId id="1097" r:id="rId9"/>
    <p:sldId id="1289" r:id="rId10"/>
    <p:sldId id="1409" r:id="rId11"/>
    <p:sldId id="1387" r:id="rId12"/>
    <p:sldId id="1410" r:id="rId13"/>
    <p:sldId id="1415" r:id="rId14"/>
    <p:sldId id="1416" r:id="rId15"/>
    <p:sldId id="1389" r:id="rId16"/>
    <p:sldId id="1391" r:id="rId17"/>
    <p:sldId id="1313" r:id="rId18"/>
    <p:sldId id="1411" r:id="rId19"/>
    <p:sldId id="1315" r:id="rId20"/>
    <p:sldId id="1316" r:id="rId21"/>
    <p:sldId id="1322" r:id="rId22"/>
    <p:sldId id="1413" r:id="rId23"/>
    <p:sldId id="1412" r:id="rId24"/>
    <p:sldId id="1417" r:id="rId25"/>
    <p:sldId id="1375" r:id="rId26"/>
    <p:sldId id="1414" r:id="rId27"/>
    <p:sldId id="1323" r:id="rId28"/>
    <p:sldId id="1403" r:id="rId29"/>
    <p:sldId id="1406" r:id="rId30"/>
    <p:sldId id="1407" r:id="rId31"/>
    <p:sldId id="1405" r:id="rId3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5CA2E7"/>
    <a:srgbClr val="FAEDDA"/>
    <a:srgbClr val="E8EEDA"/>
    <a:srgbClr val="E1EDF5"/>
    <a:srgbClr val="37BEB4"/>
    <a:srgbClr val="DD5758"/>
    <a:srgbClr val="F496C0"/>
    <a:srgbClr val="E46C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7138" autoAdjust="0"/>
  </p:normalViewPr>
  <p:slideViewPr>
    <p:cSldViewPr>
      <p:cViewPr varScale="1">
        <p:scale>
          <a:sx n="114" d="100"/>
          <a:sy n="114" d="100"/>
        </p:scale>
        <p:origin x="-1992" y="-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oublue86&amp;classa=A8-C1-31-MM-MM-04-04-03-0-0-0-0&amp;classno=MM_31_04/suh_0301_03_0003/suh_0301_03_0003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12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cdata2.tsherpa.co.kr/tsherpa/MultiMedia/Flash/2020/curri/index.html?flashxmlnum=youblue86&amp;classa=A8-C1-31-MM-MM-04-04-03-0-0-0-0&amp;classno=MM_31_04/suh_0301_03_0003/suh_0301_03_0003_401_1.html" TargetMode="External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cdata2.tsherpa.co.kr/tsherpa/MultiMedia/Flash/2020/curri/index.html?flashxmlnum=youblue86&amp;classa=A8-C1-31-MM-MM-04-04-03-0-0-0-0&amp;classno=MM_31_04/suh_0301_03_0003/suh_0301_03_0003_401_1.html" TargetMode="External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data2.tsherpa.co.kr/tsherpa/MultiMedia/Flash/2020/curri/index.html?flashxmlnum=youblue86&amp;classa=A8-C1-31-MM-MM-04-04-03-0-0-0-0&amp;classno=MM_31_04/suh_0301_03_0003/suh_0301_03_0003_401_1.html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45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cdata2.tsherpa.co.kr/tsherpa/MultiMedia/Flash/2020/curri/index.html?flashxmlnum=youblue86&amp;classa=A8-C1-31-MM-MM-04-04-03-0-0-0-0&amp;classno=MM_31_04/suh_0301_03_0003/suh_0301_03_0003_401_1.html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cdata2.tsherpa.co.kr/tsherpa/MultiMedia/Flash/2020/curri/index.html?flashxmlnum=youblue86&amp;classa=A8-C1-31-MM-MM-04-04-03-0-0-0-0&amp;classno=MM_31_04/suh_0301_03_0003/suh_0301_03_0003_401_1.html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5669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88790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707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5" y="2111533"/>
            <a:ext cx="6725589" cy="113363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화살을 몇 명에게 나누어 줄 수 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캐릭터는 좌측으로 이동하고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3):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화살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덜어 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7053784" y="281693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화살을 모두 나누어 줄 때까지 덜어 내어 볼까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49" y="4032966"/>
            <a:ext cx="1308533" cy="130853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2859374" y="4226498"/>
            <a:ext cx="3005002" cy="921467"/>
          </a:xfrm>
          <a:prstGeom prst="wedgeRoundRectCallout">
            <a:avLst>
              <a:gd name="adj1" fmla="val -56553"/>
              <a:gd name="adj2" fmla="val 9067"/>
              <a:gd name="adj3" fmla="val 16667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화살을 모두 나누어 줄 때까지 덜어 내어 볼까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51620" y="39799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469902" y="39799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994" y="2111533"/>
            <a:ext cx="413561" cy="4533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13" y="270114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319972" y="1373991"/>
            <a:ext cx="2628292" cy="258372"/>
            <a:chOff x="4321177" y="1373991"/>
            <a:chExt cx="2628292" cy="258372"/>
          </a:xfrm>
        </p:grpSpPr>
        <p:grpSp>
          <p:nvGrpSpPr>
            <p:cNvPr id="44" name="그룹 43"/>
            <p:cNvGrpSpPr/>
            <p:nvPr/>
          </p:nvGrpSpPr>
          <p:grpSpPr>
            <a:xfrm>
              <a:off x="4992518" y="1375140"/>
              <a:ext cx="1956951" cy="257223"/>
              <a:chOff x="4987756" y="1256116"/>
              <a:chExt cx="1956951" cy="257223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313966" y="1257748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319972" y="136959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527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화살을 몇 명에게 나누어 줄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075820" y="2240868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몇 번 덜어 낼 수 있는지 뺄셈으로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376841" y="2564394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223522" y="2564394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987588" y="2564394"/>
            <a:ext cx="432284" cy="3073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677240" y="2564394"/>
            <a:ext cx="432284" cy="3073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397709" y="2564394"/>
            <a:ext cx="432284" cy="3073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160738" y="2564394"/>
            <a:ext cx="432284" cy="3073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50170" y="2564394"/>
            <a:ext cx="618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5831904" y="2589594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949341" y="2564394"/>
            <a:ext cx="204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783868" y="2564394"/>
            <a:ext cx="204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537582" y="2564394"/>
            <a:ext cx="204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228347" y="2564394"/>
            <a:ext cx="204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926864" y="2564394"/>
            <a:ext cx="204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629233" y="2564394"/>
            <a:ext cx="204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5509" y="256439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7347" y="25643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52010" y="25643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644098" y="25643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11624" y="25643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80494" y="25643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07052" y="25643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543872" y="256439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15414" y="2564394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46775" y="2564394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989164" y="2564394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71664" y="2564394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91744" y="2564394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32190" y="2564394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723892" y="25643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105" y="24000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26" y="24000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397" y="2404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51" y="24149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47" y="24149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67" y="24246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4319972" y="1373991"/>
            <a:ext cx="2628292" cy="258372"/>
            <a:chOff x="4321177" y="1373991"/>
            <a:chExt cx="2628292" cy="258372"/>
          </a:xfrm>
        </p:grpSpPr>
        <p:grpSp>
          <p:nvGrpSpPr>
            <p:cNvPr id="62" name="그룹 61"/>
            <p:cNvGrpSpPr/>
            <p:nvPr/>
          </p:nvGrpSpPr>
          <p:grpSpPr>
            <a:xfrm>
              <a:off x="4992518" y="1375140"/>
              <a:ext cx="1956951" cy="257223"/>
              <a:chOff x="4987756" y="1256116"/>
              <a:chExt cx="1956951" cy="257223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6313966" y="1257748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4319972" y="136959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화살을 몇 명에게 나누어 줄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화살을 몇 명에게 나누어 줄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50417" y="2096293"/>
            <a:ext cx="34856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나누어 줄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62" y="21501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4319972" y="1373991"/>
            <a:ext cx="2628292" cy="258372"/>
            <a:chOff x="4321177" y="1373991"/>
            <a:chExt cx="2628292" cy="258372"/>
          </a:xfrm>
        </p:grpSpPr>
        <p:grpSp>
          <p:nvGrpSpPr>
            <p:cNvPr id="44" name="그룹 43"/>
            <p:cNvGrpSpPr/>
            <p:nvPr/>
          </p:nvGrpSpPr>
          <p:grpSpPr>
            <a:xfrm>
              <a:off x="4992518" y="1375140"/>
              <a:ext cx="1956951" cy="257223"/>
              <a:chOff x="4987756" y="1256116"/>
              <a:chExt cx="1956951" cy="257223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313966" y="1257748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319972" y="136959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화살을 몇 명에게 나누어 줄 수 있는지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007604" y="2374080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72200" y="2374080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580104" y="2383057"/>
            <a:ext cx="204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43"/>
          <p:cNvSpPr txBox="1"/>
          <p:nvPr/>
        </p:nvSpPr>
        <p:spPr>
          <a:xfrm>
            <a:off x="440351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방법으로 나누었는지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3548" y="2555612"/>
            <a:ext cx="6336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덜어 </a:t>
            </a:r>
            <a:r>
              <a:rPr lang="ko-KR" altLang="en-US" sz="1800" b="1" spc="-10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내었더니</a:t>
            </a:r>
            <a:r>
              <a:rPr lang="ko-KR" altLang="en-US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화살을 모두 나누어 주었습니다</a:t>
            </a:r>
            <a:r>
              <a:rPr lang="en-US" altLang="ko-KR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505" y="26081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473988" y="2060848"/>
            <a:ext cx="6336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묶으면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31" y="21283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0" y="2107643"/>
            <a:ext cx="346596" cy="2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0" y="2597833"/>
            <a:ext cx="346596" cy="2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4319972" y="1373991"/>
            <a:ext cx="2628292" cy="258372"/>
            <a:chOff x="4321177" y="1373991"/>
            <a:chExt cx="2628292" cy="258372"/>
          </a:xfrm>
        </p:grpSpPr>
        <p:grpSp>
          <p:nvGrpSpPr>
            <p:cNvPr id="44" name="그룹 43"/>
            <p:cNvGrpSpPr/>
            <p:nvPr/>
          </p:nvGrpSpPr>
          <p:grpSpPr>
            <a:xfrm>
              <a:off x="4992518" y="1375140"/>
              <a:ext cx="1956951" cy="257223"/>
              <a:chOff x="4987756" y="1256116"/>
              <a:chExt cx="1956951" cy="257223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313966" y="1257748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chemeClr val="bg1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</a:rPr>
                  <a:t>4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319972" y="136959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개씩 묶으면 몇 묶음이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가운데에서 손가락이 깜박거림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같이 바둑돌을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묶음씩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묶는 애니메이션이 재생됨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app\resource\contents\lesson03\ops\lesson03\animation\mm_31_3_03_04_01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app\resource\contents\lesson03\ops\lesson03\mm_31_3_03_04_01.html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클릭하면 답 나타나고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바둑돌이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개씩 묶여있는 선이 바로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654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animation_atlas_.png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\app\resource\contents\lesson03\ops\lesson03\animation\mm_31_3_03_04_01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묶고 몇 묶음인지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5273"/>
          <a:stretch/>
        </p:blipFill>
        <p:spPr>
          <a:xfrm>
            <a:off x="440350" y="2165387"/>
            <a:ext cx="6363897" cy="835279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84749" y="2074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670626" y="1379601"/>
            <a:ext cx="1291549" cy="256041"/>
            <a:chOff x="4987756" y="1256116"/>
            <a:chExt cx="1291549" cy="256041"/>
          </a:xfrm>
        </p:grpSpPr>
        <p:sp>
          <p:nvSpPr>
            <p:cNvPr id="46" name="직사각형 4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smtClean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13" y="270114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43"/>
          <p:cNvSpPr txBox="1"/>
          <p:nvPr/>
        </p:nvSpPr>
        <p:spPr>
          <a:xfrm>
            <a:off x="3749168" y="3440323"/>
            <a:ext cx="7148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묶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3326130" y="3440323"/>
            <a:ext cx="47879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68" y="36630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89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개씩 묶으면 몇 묶음이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440351" y="167612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나눗셈식으로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43"/>
          <p:cNvSpPr txBox="1"/>
          <p:nvPr/>
        </p:nvSpPr>
        <p:spPr>
          <a:xfrm>
            <a:off x="2998082" y="2164428"/>
            <a:ext cx="3547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3929188" y="2171350"/>
            <a:ext cx="3547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57" name="TextBox 43"/>
          <p:cNvSpPr txBox="1"/>
          <p:nvPr/>
        </p:nvSpPr>
        <p:spPr>
          <a:xfrm>
            <a:off x="2397490" y="2171350"/>
            <a:ext cx="579345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</a:p>
        </p:txBody>
      </p:sp>
      <p:sp>
        <p:nvSpPr>
          <p:cNvPr id="58" name="TextBox 43"/>
          <p:cNvSpPr txBox="1"/>
          <p:nvPr/>
        </p:nvSpPr>
        <p:spPr>
          <a:xfrm>
            <a:off x="3275856" y="2171350"/>
            <a:ext cx="579345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3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4245927" y="2171350"/>
            <a:ext cx="579345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321" y="2227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562" y="24681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90" y="24681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5670626" y="1379601"/>
            <a:ext cx="1291549" cy="256041"/>
            <a:chOff x="4987756" y="1256116"/>
            <a:chExt cx="1291549" cy="256041"/>
          </a:xfrm>
        </p:grpSpPr>
        <p:sp>
          <p:nvSpPr>
            <p:cNvPr id="46" name="직사각형 4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smtClean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개씩 묶으면 몇 묶음이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타원 79"/>
          <p:cNvSpPr/>
          <p:nvPr/>
        </p:nvSpPr>
        <p:spPr>
          <a:xfrm>
            <a:off x="92504" y="1314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09320" y="4273876"/>
            <a:ext cx="3650912" cy="8141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 묶었을 때 묶음의 수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447764" y="3644444"/>
            <a:ext cx="413407" cy="4134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42880" y="1736812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번 빼면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이것을 나눗셈식으로 나타내면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15÷3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195283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505100" y="5153120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/>
          <p:cNvSpPr txBox="1"/>
          <p:nvPr/>
        </p:nvSpPr>
        <p:spPr>
          <a:xfrm>
            <a:off x="1331640" y="3655022"/>
            <a:ext cx="4180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655676" y="3644444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84" name="TextBox 43"/>
          <p:cNvSpPr txBox="1"/>
          <p:nvPr/>
        </p:nvSpPr>
        <p:spPr>
          <a:xfrm>
            <a:off x="2154860" y="3651342"/>
            <a:ext cx="28444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85" name="TextBox 43"/>
          <p:cNvSpPr txBox="1"/>
          <p:nvPr/>
        </p:nvSpPr>
        <p:spPr>
          <a:xfrm>
            <a:off x="1907704" y="3651192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/>
          <p:cNvSpPr txBox="1"/>
          <p:nvPr/>
        </p:nvSpPr>
        <p:spPr>
          <a:xfrm>
            <a:off x="2503270" y="3673130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꺾인 연결선 86"/>
          <p:cNvCxnSpPr/>
          <p:nvPr/>
        </p:nvCxnSpPr>
        <p:spPr bwMode="auto">
          <a:xfrm rot="16200000" flipH="1">
            <a:off x="2719304" y="4009793"/>
            <a:ext cx="239689" cy="369360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타원 87"/>
          <p:cNvSpPr/>
          <p:nvPr/>
        </p:nvSpPr>
        <p:spPr>
          <a:xfrm>
            <a:off x="3034208" y="4076493"/>
            <a:ext cx="413407" cy="4134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43"/>
          <p:cNvSpPr txBox="1"/>
          <p:nvPr/>
        </p:nvSpPr>
        <p:spPr>
          <a:xfrm>
            <a:off x="3023828" y="4105179"/>
            <a:ext cx="3411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43"/>
          <p:cNvSpPr txBox="1"/>
          <p:nvPr/>
        </p:nvSpPr>
        <p:spPr>
          <a:xfrm>
            <a:off x="971600" y="2672916"/>
            <a:ext cx="466654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1594856" y="3049248"/>
            <a:ext cx="0" cy="18002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1965733" y="3049248"/>
            <a:ext cx="0" cy="18002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325773" y="3049248"/>
            <a:ext cx="0" cy="18002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2656159" y="3049248"/>
            <a:ext cx="0" cy="18002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3003499" y="3049248"/>
            <a:ext cx="0" cy="18002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/>
          <p:cNvCxnSpPr/>
          <p:nvPr/>
        </p:nvCxnSpPr>
        <p:spPr bwMode="auto">
          <a:xfrm>
            <a:off x="1585331" y="3220703"/>
            <a:ext cx="1418168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43"/>
          <p:cNvSpPr txBox="1"/>
          <p:nvPr/>
        </p:nvSpPr>
        <p:spPr>
          <a:xfrm>
            <a:off x="2051720" y="3220703"/>
            <a:ext cx="5418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26" y="376199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6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1007440"/>
            <a:ext cx="647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개를 한 봉지에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개씩 담으면 몇 봉지가 되는지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4344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 선은 안 보이다가 두 개의 답 박스 중 어느 것이든 먼저 클릭하는 것과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94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\app\resource\contents\lesson03\ops\lesson03\images\mm_31_3_03_05_01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81" y="1709956"/>
            <a:ext cx="5144218" cy="18195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1700" y="4526114"/>
            <a:ext cx="363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봉지에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개씩       봉지가 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24789" y="4031776"/>
            <a:ext cx="10630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24÷6=4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15510" y="4509120"/>
            <a:ext cx="35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타원 29"/>
          <p:cNvSpPr/>
          <p:nvPr/>
        </p:nvSpPr>
        <p:spPr>
          <a:xfrm>
            <a:off x="1141967" y="39607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61" y="401002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451267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62" y="38359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38" y="47922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899592" y="1664804"/>
            <a:ext cx="1243055" cy="1935068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231740" y="1664804"/>
            <a:ext cx="1243055" cy="1935068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563888" y="1664804"/>
            <a:ext cx="1243055" cy="1935068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96036" y="1664804"/>
            <a:ext cx="1243055" cy="1935068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070453" y="33834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cdata2.tsherpa.co.kr/tsherpa/MultiMedia/Flash/2020/curri/index.html?flashxmlnum=youblue86&amp;classa=A8-C1-31-MM-MM-04-04-03-0-0-0-0&amp;classno=MM_31_04/suh_0301_03_0003/suh_0301_03_0003_301_1.html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똑같이 나누어 주는 나눗셈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5556" y="2096852"/>
            <a:ext cx="62077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바둑돌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      번 덜어 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771800" y="2087560"/>
            <a:ext cx="3785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53" y="19433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67" y="2540341"/>
            <a:ext cx="5829697" cy="1677473"/>
          </a:xfrm>
          <a:prstGeom prst="rect">
            <a:avLst/>
          </a:prstGeom>
        </p:spPr>
      </p:pic>
      <p:pic>
        <p:nvPicPr>
          <p:cNvPr id="1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4287822"/>
            <a:ext cx="402538" cy="35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123728" y="4309537"/>
            <a:ext cx="23729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4=0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4" y="44653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35025" y="4337753"/>
            <a:ext cx="1220694" cy="293501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93582" y="4363416"/>
            <a:ext cx="1338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뺄셈으로 해결하기</a:t>
            </a:r>
          </a:p>
        </p:txBody>
      </p:sp>
      <p:pic>
        <p:nvPicPr>
          <p:cNvPr id="30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4737888"/>
            <a:ext cx="402538" cy="35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123728" y="4759603"/>
            <a:ext cx="13389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16÷4=4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96" y="47788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835025" y="4787819"/>
            <a:ext cx="1220694" cy="293501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21574" y="4818348"/>
            <a:ext cx="1338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나눗셈으로 해결하기</a:t>
            </a:r>
          </a:p>
        </p:txBody>
      </p:sp>
    </p:spTree>
    <p:extLst>
      <p:ext uri="{BB962C8B-B14F-4D97-AF65-F5344CB8AC3E}">
        <p14:creationId xmlns:p14="http://schemas.microsoft.com/office/powerpoint/2010/main" val="33928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55676" y="3008275"/>
            <a:ext cx="42795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5" name="직사각형 24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21983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나는 받을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있을까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개씩 똑같이 나누어 주는 상황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화살을 덜어 내어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바둑돌을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바둑돌을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suh_p_0301_03_0004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106470" y="49534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2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4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4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4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 선은 안 보이다가 답 칸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를 클릭할 때 마다 하나씩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나누어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나누어 줄 수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있는지 알아보시오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361670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14471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466558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20088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572174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624976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9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\app\resource\contents\lesson03\ops\lesson03\images\mm_31_3_03_06_02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5144319" y="5076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70746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59" y="2276551"/>
            <a:ext cx="6388564" cy="944675"/>
          </a:xfrm>
          <a:prstGeom prst="rect">
            <a:avLst/>
          </a:prstGeom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336169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50154" y="325277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덜어 내면 몇 번 덜어 낼 수 있는지 뺄셈으로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827584" y="3938788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5796136" y="3950635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6017917" y="3950635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1057144" y="3931780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1422269" y="3938788"/>
            <a:ext cx="44022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2114060" y="3931980"/>
            <a:ext cx="44022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2784913" y="3936535"/>
            <a:ext cx="44022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3452646" y="3931779"/>
            <a:ext cx="44022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4094000" y="3946992"/>
            <a:ext cx="44022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4783934" y="3946992"/>
            <a:ext cx="44022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5487355" y="3954635"/>
            <a:ext cx="44022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1755509" y="3931779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2439585" y="3931779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3087657" y="3943011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3735729" y="3941310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4419805" y="3938788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5139885" y="3946992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71" y="441576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/>
          <p:cNvSpPr txBox="1"/>
          <p:nvPr/>
        </p:nvSpPr>
        <p:spPr>
          <a:xfrm>
            <a:off x="1802906" y="4405273"/>
            <a:ext cx="40699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       번 덜어 낼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2555776" y="4385618"/>
            <a:ext cx="44022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2623466" y="5201527"/>
            <a:ext cx="1637116" cy="263186"/>
            <a:chOff x="319554" y="1245924"/>
            <a:chExt cx="2636592" cy="423864"/>
          </a:xfrm>
        </p:grpSpPr>
        <p:pic>
          <p:nvPicPr>
            <p:cNvPr id="80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타원 83"/>
          <p:cNvSpPr/>
          <p:nvPr/>
        </p:nvSpPr>
        <p:spPr>
          <a:xfrm>
            <a:off x="2291316" y="52086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09" y="3801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18" y="3753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27" y="37833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536" y="38136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45" y="3789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54" y="37644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663" y="37398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66" y="4641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21276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39652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67744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95836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3923928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752020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5580112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506976" y="2906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291383" y="41704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나누어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나누어 줄 수 있는지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59" y="2276551"/>
            <a:ext cx="6388564" cy="944675"/>
          </a:xfrm>
          <a:prstGeom prst="rect">
            <a:avLst/>
          </a:prstGeom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336169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50154" y="325277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덜어 내면 몇 번 덜어 낼 수 있는지 뺄셈으로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827584" y="3938788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375823" y="3929878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72211" y="3924664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31927" y="3929878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91481" y="3930216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51035" y="3936134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45946" y="3940212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440857" y="3940212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3"/>
          <p:cNvSpPr txBox="1"/>
          <p:nvPr/>
        </p:nvSpPr>
        <p:spPr>
          <a:xfrm>
            <a:off x="5796136" y="3950635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6017917" y="3950635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1057144" y="3931780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1422269" y="3938788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2114060" y="3931980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2784913" y="3936535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3452646" y="3931779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4094000" y="3946992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4783934" y="3946992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5487355" y="3954635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1714644" y="3931779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2406000" y="3931779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3055347" y="3943011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3712362" y="3941310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4393003" y="3938788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5073644" y="3946992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71" y="441576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/>
          <p:cNvSpPr txBox="1"/>
          <p:nvPr/>
        </p:nvSpPr>
        <p:spPr>
          <a:xfrm>
            <a:off x="1802906" y="4405273"/>
            <a:ext cx="40699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       번 덜어 낼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538591" y="4378302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/>
          <p:cNvSpPr txBox="1"/>
          <p:nvPr/>
        </p:nvSpPr>
        <p:spPr>
          <a:xfrm>
            <a:off x="2580440" y="4385618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88" y="44603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192745" y="3609020"/>
            <a:ext cx="6689669" cy="1360066"/>
            <a:chOff x="192745" y="3609020"/>
            <a:chExt cx="6689669" cy="1360066"/>
          </a:xfrm>
        </p:grpSpPr>
        <p:sp>
          <p:nvSpPr>
            <p:cNvPr id="87" name="직사각형 8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0151" y="4114817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빵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번 덜어 내면 남는 것이 없으므로 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 = 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361670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414471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66558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20088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72174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624976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23466" y="5201527"/>
            <a:ext cx="1637116" cy="263186"/>
            <a:chOff x="319554" y="1245924"/>
            <a:chExt cx="2636592" cy="423864"/>
          </a:xfrm>
        </p:grpSpPr>
        <p:pic>
          <p:nvPicPr>
            <p:cNvPr id="75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직각 삼각형 98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21276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439652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267744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095836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923928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752020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580112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62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4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4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4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진입 화면에서부터 파란 선이 이미 나타나있게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나누어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나누어 줄 수 있는지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909634" y="5013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59" y="2276551"/>
            <a:ext cx="6388564" cy="944675"/>
          </a:xfrm>
          <a:prstGeom prst="rect">
            <a:avLst/>
          </a:prstGeom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336169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50154" y="32527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나눗셈식으로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3002547" y="3644120"/>
            <a:ext cx="1077982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14÷2=7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176" y="3745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/>
          <p:cNvSpPr/>
          <p:nvPr/>
        </p:nvSpPr>
        <p:spPr>
          <a:xfrm>
            <a:off x="2395273" y="51089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10" y="416992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/>
          <p:cNvSpPr txBox="1"/>
          <p:nvPr/>
        </p:nvSpPr>
        <p:spPr>
          <a:xfrm>
            <a:off x="675054" y="407160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나누어 줄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/>
          <p:cNvSpPr txBox="1"/>
          <p:nvPr/>
        </p:nvSpPr>
        <p:spPr>
          <a:xfrm>
            <a:off x="3301090" y="4469579"/>
            <a:ext cx="580178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43"/>
          <p:cNvSpPr txBox="1"/>
          <p:nvPr/>
        </p:nvSpPr>
        <p:spPr>
          <a:xfrm>
            <a:off x="3786194" y="4467761"/>
            <a:ext cx="4274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14" y="46619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61670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4471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6558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20088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72174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624976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691811" y="5234967"/>
            <a:ext cx="1654859" cy="269100"/>
            <a:chOff x="290979" y="2009759"/>
            <a:chExt cx="2665167" cy="433388"/>
          </a:xfrm>
        </p:grpSpPr>
        <p:pic>
          <p:nvPicPr>
            <p:cNvPr id="56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모서리가 둥근 직사각형 60"/>
          <p:cNvSpPr/>
          <p:nvPr/>
        </p:nvSpPr>
        <p:spPr>
          <a:xfrm>
            <a:off x="1979712" y="3681028"/>
            <a:ext cx="909701" cy="322851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940596" y="3690287"/>
            <a:ext cx="1014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101491" y="4988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21276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439652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267744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095836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923928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752020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580112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342748" y="29606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27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나누어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나누어 줄 수 있는지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59" y="2276551"/>
            <a:ext cx="6388564" cy="944675"/>
          </a:xfrm>
          <a:prstGeom prst="rect">
            <a:avLst/>
          </a:prstGeom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336169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50154" y="325277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덜어 내면 몇 번 덜어 낼 수 있는지 뺄셈으로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827584" y="3938788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375823" y="3929878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72211" y="3924664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31927" y="3929878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91481" y="3930216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51035" y="3936134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45946" y="3940212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440857" y="3940212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3"/>
          <p:cNvSpPr txBox="1"/>
          <p:nvPr/>
        </p:nvSpPr>
        <p:spPr>
          <a:xfrm>
            <a:off x="5796136" y="3950635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6017917" y="3950635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1057144" y="3931780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1422269" y="3938788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2114060" y="3931980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2784913" y="3936535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3452646" y="3931779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4094000" y="3946992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4783934" y="3946992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5487355" y="3954635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1714644" y="3931779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2406000" y="3931779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3055347" y="3943011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3712362" y="3941310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4393003" y="3938788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5073644" y="3946992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71" y="441576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/>
          <p:cNvSpPr txBox="1"/>
          <p:nvPr/>
        </p:nvSpPr>
        <p:spPr>
          <a:xfrm>
            <a:off x="1802906" y="4405273"/>
            <a:ext cx="40699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       번 덜어 낼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538591" y="4378302"/>
            <a:ext cx="432048" cy="39922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/>
          <p:cNvSpPr txBox="1"/>
          <p:nvPr/>
        </p:nvSpPr>
        <p:spPr>
          <a:xfrm>
            <a:off x="2580440" y="4385618"/>
            <a:ext cx="4402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88" y="44603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192745" y="3609020"/>
            <a:ext cx="6793325" cy="1360066"/>
            <a:chOff x="192745" y="3609020"/>
            <a:chExt cx="6793325" cy="1360066"/>
          </a:xfrm>
        </p:grpSpPr>
        <p:sp>
          <p:nvSpPr>
            <p:cNvPr id="87" name="직사각형 8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3807" y="4200952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14÷2=7,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즉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명에게 나누어 줄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361670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414471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66558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20088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72174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6249760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직각 삼각형 70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2691811" y="5234967"/>
            <a:ext cx="1654859" cy="269100"/>
            <a:chOff x="290979" y="2009759"/>
            <a:chExt cx="2665167" cy="433388"/>
          </a:xfrm>
        </p:grpSpPr>
        <p:pic>
          <p:nvPicPr>
            <p:cNvPr id="76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모서리가 둥근 직사각형 78"/>
          <p:cNvSpPr/>
          <p:nvPr/>
        </p:nvSpPr>
        <p:spPr>
          <a:xfrm>
            <a:off x="621276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1439652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267744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95836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23928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752020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5580112" y="2528900"/>
            <a:ext cx="835838" cy="41402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4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파란선은 처음에는 안 보이다가 처음 클릭하는 답박스와 함께 나타나게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주면 몇 명에게 나누어 줄 수 있는지 두 가지 방법으로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406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\app\resource\contents\lesson03\ops\lesson03\images\mm_31_3_03_06_03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33" y="2282550"/>
            <a:ext cx="6379037" cy="1434482"/>
          </a:xfrm>
          <a:prstGeom prst="rect">
            <a:avLst/>
          </a:prstGeom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33" y="3803055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05" y="4288418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6" y="3805300"/>
            <a:ext cx="800219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2342040" y="3789910"/>
            <a:ext cx="2734016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6=0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2346460" y="4258478"/>
            <a:ext cx="1049946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30÷6=5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2375756" y="4689140"/>
            <a:ext cx="37872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2714858" y="4719532"/>
            <a:ext cx="10499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grpSp>
          <p:nvGrpSpPr>
            <p:cNvPr id="37" name="그룹 36"/>
            <p:cNvGrpSpPr/>
            <p:nvPr/>
          </p:nvGrpSpPr>
          <p:grpSpPr>
            <a:xfrm>
              <a:off x="3095836" y="980728"/>
              <a:ext cx="3636438" cy="252028"/>
              <a:chOff x="3095836" y="980728"/>
              <a:chExt cx="3636438" cy="252028"/>
            </a:xfrm>
          </p:grpSpPr>
          <p:sp>
            <p:nvSpPr>
              <p:cNvPr id="40" name="순서도: 대체 처리 39"/>
              <p:cNvSpPr/>
              <p:nvPr/>
            </p:nvSpPr>
            <p:spPr>
              <a:xfrm>
                <a:off x="3095836" y="980728"/>
                <a:ext cx="482514" cy="252028"/>
              </a:xfrm>
              <a:prstGeom prst="flowChartAlternateProcess">
                <a:avLst/>
              </a:prstGeom>
              <a:solidFill>
                <a:srgbClr val="AE7C6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순서도: 대체 처리 43"/>
              <p:cNvSpPr/>
              <p:nvPr/>
            </p:nvSpPr>
            <p:spPr>
              <a:xfrm>
                <a:off x="361670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순서도: 대체 처리 53"/>
              <p:cNvSpPr/>
              <p:nvPr/>
            </p:nvSpPr>
            <p:spPr>
              <a:xfrm>
                <a:off x="414471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순서도: 대체 처리 54"/>
              <p:cNvSpPr/>
              <p:nvPr/>
            </p:nvSpPr>
            <p:spPr>
              <a:xfrm>
                <a:off x="466558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순서도: 대체 처리 55"/>
              <p:cNvSpPr/>
              <p:nvPr/>
            </p:nvSpPr>
            <p:spPr>
              <a:xfrm>
                <a:off x="520088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순서도: 대체 처리 56"/>
              <p:cNvSpPr/>
              <p:nvPr/>
            </p:nvSpPr>
            <p:spPr>
              <a:xfrm>
                <a:off x="572174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순서도: 대체 처리 57"/>
              <p:cNvSpPr/>
              <p:nvPr/>
            </p:nvSpPr>
            <p:spPr>
              <a:xfrm>
                <a:off x="624976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8" name="순서도: 대체 처리 77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순서도: 대체 처리 78"/>
          <p:cNvSpPr/>
          <p:nvPr/>
        </p:nvSpPr>
        <p:spPr>
          <a:xfrm>
            <a:off x="361670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33" y="425307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403648" y="4251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35" y="468614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603" y="40625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36" y="45130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19" y="50279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모서리가 둥근 직사각형 58"/>
          <p:cNvSpPr/>
          <p:nvPr/>
        </p:nvSpPr>
        <p:spPr>
          <a:xfrm>
            <a:off x="694706" y="2384884"/>
            <a:ext cx="960969" cy="1224136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871700" y="2384884"/>
            <a:ext cx="960969" cy="1224136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023828" y="2384884"/>
            <a:ext cx="960969" cy="1224136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75956" y="2384884"/>
            <a:ext cx="960969" cy="1224136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364088" y="2384884"/>
            <a:ext cx="960969" cy="1224136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176788" y="35188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공깃돌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주면 몇 명에게 나누어 줄 수 있는지 두 가지 방법으로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33" y="2282550"/>
            <a:ext cx="6379037" cy="1434482"/>
          </a:xfrm>
          <a:prstGeom prst="rect">
            <a:avLst/>
          </a:prstGeom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57525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85" y="4288418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144" y="385146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0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</a:t>
            </a:r>
            <a:endParaRPr lang="ko-KR" altLang="en-US" sz="10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0689" y="428351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0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0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996003" y="4113076"/>
            <a:ext cx="2891921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996003" y="4545124"/>
            <a:ext cx="2891921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3"/>
          <p:cNvSpPr txBox="1"/>
          <p:nvPr/>
        </p:nvSpPr>
        <p:spPr>
          <a:xfrm>
            <a:off x="1118283" y="3789910"/>
            <a:ext cx="27340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6=0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1916990" y="4167517"/>
            <a:ext cx="10499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30÷6=5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81445" y="4212428"/>
            <a:ext cx="988886" cy="394627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43"/>
          <p:cNvSpPr txBox="1"/>
          <p:nvPr/>
        </p:nvSpPr>
        <p:spPr>
          <a:xfrm>
            <a:off x="5167915" y="4228085"/>
            <a:ext cx="10499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5796136" y="4232411"/>
            <a:ext cx="104994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40" name="직사각형 3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0151" y="3958097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공깃돌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번 덜어 낼 수 있으므로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6=0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30÷6=5,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즉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명에게 나누어 줄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1" y="455197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grpSp>
          <p:nvGrpSpPr>
            <p:cNvPr id="43" name="그룹 42"/>
            <p:cNvGrpSpPr/>
            <p:nvPr/>
          </p:nvGrpSpPr>
          <p:grpSpPr>
            <a:xfrm>
              <a:off x="3095836" y="980728"/>
              <a:ext cx="3636438" cy="252028"/>
              <a:chOff x="3095836" y="980728"/>
              <a:chExt cx="3636438" cy="252028"/>
            </a:xfrm>
          </p:grpSpPr>
          <p:sp>
            <p:nvSpPr>
              <p:cNvPr id="58" name="순서도: 대체 처리 57"/>
              <p:cNvSpPr/>
              <p:nvPr/>
            </p:nvSpPr>
            <p:spPr>
              <a:xfrm>
                <a:off x="3095836" y="980728"/>
                <a:ext cx="482514" cy="252028"/>
              </a:xfrm>
              <a:prstGeom prst="flowChartAlternateProcess">
                <a:avLst/>
              </a:prstGeom>
              <a:solidFill>
                <a:srgbClr val="AE7C6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순서도: 대체 처리 58"/>
              <p:cNvSpPr/>
              <p:nvPr/>
            </p:nvSpPr>
            <p:spPr>
              <a:xfrm>
                <a:off x="361670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순서도: 대체 처리 59"/>
              <p:cNvSpPr/>
              <p:nvPr/>
            </p:nvSpPr>
            <p:spPr>
              <a:xfrm>
                <a:off x="414471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순서도: 대체 처리 60"/>
              <p:cNvSpPr/>
              <p:nvPr/>
            </p:nvSpPr>
            <p:spPr>
              <a:xfrm>
                <a:off x="466558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520088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순서도: 대체 처리 62"/>
              <p:cNvSpPr/>
              <p:nvPr/>
            </p:nvSpPr>
            <p:spPr>
              <a:xfrm>
                <a:off x="572174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순서도: 대체 처리 63"/>
              <p:cNvSpPr/>
              <p:nvPr/>
            </p:nvSpPr>
            <p:spPr>
              <a:xfrm>
                <a:off x="624976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7" name="순서도: 대체 처리 56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순서도: 대체 처리 64"/>
          <p:cNvSpPr/>
          <p:nvPr/>
        </p:nvSpPr>
        <p:spPr>
          <a:xfrm>
            <a:off x="361670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각 삼각형 66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94706" y="2384884"/>
            <a:ext cx="960969" cy="1224136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871700" y="2384884"/>
            <a:ext cx="960969" cy="1224136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023828" y="2384884"/>
            <a:ext cx="960969" cy="1224136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175956" y="2384884"/>
            <a:ext cx="960969" cy="1224136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364088" y="2384884"/>
            <a:ext cx="960969" cy="1224136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99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딸기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그림과 같이 나누어 담았습니다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cdata2.tsherpa.co.kr/tsherpa/MultiMedia/Flash/2020/curri/index.html?flashxmlnum=youblue86&amp;classa=A8-C1-31-MM-MM-04-04-03-0-0-0-0&amp;classno=MM_31_04/suh_0301_03_0003/suh_0301_03_0003_401_1.html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97" y="164502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8988" y="2676848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721025" y="2640763"/>
            <a:ext cx="971624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87355" y="2675505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38492" y="3061773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775822" y="2711488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58" y="2304359"/>
            <a:ext cx="6174570" cy="1419908"/>
          </a:xfrm>
          <a:prstGeom prst="rect">
            <a:avLst/>
          </a:prstGeom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28" y="389448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582805" y="3899335"/>
            <a:ext cx="12020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20÷4=5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843" y="39527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2555776" y="4322046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봉지에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     봉지가 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8417" y="4329740"/>
            <a:ext cx="36416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954602" y="3862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grpSp>
          <p:nvGrpSpPr>
            <p:cNvPr id="79" name="그룹 78"/>
            <p:cNvGrpSpPr/>
            <p:nvPr/>
          </p:nvGrpSpPr>
          <p:grpSpPr>
            <a:xfrm>
              <a:off x="3095836" y="980728"/>
              <a:ext cx="3636438" cy="252028"/>
              <a:chOff x="3095836" y="980728"/>
              <a:chExt cx="3636438" cy="252028"/>
            </a:xfrm>
          </p:grpSpPr>
          <p:sp>
            <p:nvSpPr>
              <p:cNvPr id="81" name="순서도: 대체 처리 80"/>
              <p:cNvSpPr/>
              <p:nvPr/>
            </p:nvSpPr>
            <p:spPr>
              <a:xfrm>
                <a:off x="3095836" y="980728"/>
                <a:ext cx="482514" cy="252028"/>
              </a:xfrm>
              <a:prstGeom prst="flowChartAlternateProcess">
                <a:avLst/>
              </a:prstGeom>
              <a:solidFill>
                <a:srgbClr val="AE7C6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순서도: 대체 처리 81"/>
              <p:cNvSpPr/>
              <p:nvPr/>
            </p:nvSpPr>
            <p:spPr>
              <a:xfrm>
                <a:off x="361670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순서도: 대체 처리 82"/>
              <p:cNvSpPr/>
              <p:nvPr/>
            </p:nvSpPr>
            <p:spPr>
              <a:xfrm>
                <a:off x="414471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순서도: 대체 처리 83"/>
              <p:cNvSpPr/>
              <p:nvPr/>
            </p:nvSpPr>
            <p:spPr>
              <a:xfrm>
                <a:off x="466558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순서도: 대체 처리 84"/>
              <p:cNvSpPr/>
              <p:nvPr/>
            </p:nvSpPr>
            <p:spPr>
              <a:xfrm>
                <a:off x="520088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순서도: 대체 처리 85"/>
              <p:cNvSpPr/>
              <p:nvPr/>
            </p:nvSpPr>
            <p:spPr>
              <a:xfrm>
                <a:off x="572174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순서도: 대체 처리 87"/>
              <p:cNvSpPr/>
              <p:nvPr/>
            </p:nvSpPr>
            <p:spPr>
              <a:xfrm>
                <a:off x="624976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0" name="순서도: 대체 처리 79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순서도: 대체 처리 53"/>
          <p:cNvSpPr/>
          <p:nvPr/>
        </p:nvSpPr>
        <p:spPr>
          <a:xfrm>
            <a:off x="4144716" y="983047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763" y="432974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46893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공책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권씩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나누어 줄 수 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기존 개발물 활용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https://cdata2.tsherpa.co.kr/tsherpa/MultiMedia/Flash/2020/curri/index.html?flashxmlnum=youblue86&amp;classa=A8-C1-31-MM-MM-04-04-03-0-0-0-0&amp;classno=MM_31_04/suh_0301_03_0003/suh_0301_03_0003_401_1.html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3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답박스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322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 flipV="1">
            <a:off x="750070" y="1916832"/>
            <a:ext cx="4376452" cy="9902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6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224" y="2050508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034" y="2042245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연결선 27"/>
          <p:cNvCxnSpPr/>
          <p:nvPr/>
        </p:nvCxnSpPr>
        <p:spPr bwMode="auto">
          <a:xfrm>
            <a:off x="750070" y="2204864"/>
            <a:ext cx="252578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5164876" y="1926734"/>
            <a:ext cx="1459352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32" y="292665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71" y="346855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284032" y="2946719"/>
            <a:ext cx="12652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30÷6=5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1860" y="3458933"/>
            <a:ext cx="5129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89" y="29849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76" y="38282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grpSp>
          <p:nvGrpSpPr>
            <p:cNvPr id="44" name="그룹 43"/>
            <p:cNvGrpSpPr/>
            <p:nvPr/>
          </p:nvGrpSpPr>
          <p:grpSpPr>
            <a:xfrm>
              <a:off x="3095836" y="980728"/>
              <a:ext cx="3636438" cy="252028"/>
              <a:chOff x="3095836" y="980728"/>
              <a:chExt cx="3636438" cy="252028"/>
            </a:xfrm>
          </p:grpSpPr>
          <p:sp>
            <p:nvSpPr>
              <p:cNvPr id="47" name="순서도: 대체 처리 46"/>
              <p:cNvSpPr/>
              <p:nvPr/>
            </p:nvSpPr>
            <p:spPr>
              <a:xfrm>
                <a:off x="3095836" y="980728"/>
                <a:ext cx="482514" cy="252028"/>
              </a:xfrm>
              <a:prstGeom prst="flowChartAlternateProcess">
                <a:avLst/>
              </a:prstGeom>
              <a:solidFill>
                <a:srgbClr val="AE7C6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순서도: 대체 처리 47"/>
              <p:cNvSpPr/>
              <p:nvPr/>
            </p:nvSpPr>
            <p:spPr>
              <a:xfrm>
                <a:off x="361670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순서도: 대체 처리 51"/>
              <p:cNvSpPr/>
              <p:nvPr/>
            </p:nvSpPr>
            <p:spPr>
              <a:xfrm>
                <a:off x="414471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순서도: 대체 처리 52"/>
              <p:cNvSpPr/>
              <p:nvPr/>
            </p:nvSpPr>
            <p:spPr>
              <a:xfrm>
                <a:off x="466558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순서도: 대체 처리 53"/>
              <p:cNvSpPr/>
              <p:nvPr/>
            </p:nvSpPr>
            <p:spPr>
              <a:xfrm>
                <a:off x="520088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순서도: 대체 처리 54"/>
              <p:cNvSpPr/>
              <p:nvPr/>
            </p:nvSpPr>
            <p:spPr>
              <a:xfrm>
                <a:off x="572174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순서도: 대체 처리 55"/>
              <p:cNvSpPr/>
              <p:nvPr/>
            </p:nvSpPr>
            <p:spPr>
              <a:xfrm>
                <a:off x="624976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5" name="순서도: 대체 처리 44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7" name="순서도: 대체 처리 76"/>
          <p:cNvSpPr/>
          <p:nvPr/>
        </p:nvSpPr>
        <p:spPr>
          <a:xfrm>
            <a:off x="4665584" y="979149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575274" y="28389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47634" y="344354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/>
          </a:p>
        </p:txBody>
      </p:sp>
      <p:sp>
        <p:nvSpPr>
          <p:cNvPr id="57" name="타원 56"/>
          <p:cNvSpPr/>
          <p:nvPr/>
        </p:nvSpPr>
        <p:spPr>
          <a:xfrm>
            <a:off x="3996447" y="3667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개발물 활용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https://cdata2.tsherpa.co.kr/tsherpa/MultiMedia/Flash/2020/curri/index.html?flashxmlnum=youblue86&amp;classa=A8-C1-31-MM-MM-04-04-03-0-0-0-0&amp;classno=MM_31_04/suh_0301_03_0003/suh_0301_03_0003_401_1.html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뺄셈으로 해결하기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나눗셈으로 해결하기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답박스 밖으로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빼기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 선은 처음에는 안 보이다가 제일 먼저 클릭하는 답 박스와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명에게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명에게 나누어 줄 수 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11" y="2319582"/>
            <a:ext cx="6153869" cy="1329823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6" y="413935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5" y="468125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005946" y="4159417"/>
            <a:ext cx="12652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24÷8=3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3698" y="4671631"/>
            <a:ext cx="4662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03" y="41976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69" y="49871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948" y="367660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006548" y="3696664"/>
            <a:ext cx="22072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8=0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4" y="37404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1880511" y="3781486"/>
            <a:ext cx="1220694" cy="293501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39068" y="3807149"/>
            <a:ext cx="1338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뺄셈으로 해결하기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880511" y="4231552"/>
            <a:ext cx="1220694" cy="293501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867060" y="4262081"/>
            <a:ext cx="1338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나눗셈으로 해결하기</a:t>
            </a:r>
          </a:p>
        </p:txBody>
      </p:sp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14" y="373216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25" y="418946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grpSp>
          <p:nvGrpSpPr>
            <p:cNvPr id="61" name="그룹 60"/>
            <p:cNvGrpSpPr/>
            <p:nvPr/>
          </p:nvGrpSpPr>
          <p:grpSpPr>
            <a:xfrm>
              <a:off x="3095836" y="980728"/>
              <a:ext cx="3636438" cy="252028"/>
              <a:chOff x="3095836" y="980728"/>
              <a:chExt cx="3636438" cy="252028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3095836" y="980728"/>
                <a:ext cx="482514" cy="252028"/>
              </a:xfrm>
              <a:prstGeom prst="flowChartAlternateProcess">
                <a:avLst/>
              </a:prstGeom>
              <a:solidFill>
                <a:srgbClr val="AE7C6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순서도: 대체 처리 63"/>
              <p:cNvSpPr/>
              <p:nvPr/>
            </p:nvSpPr>
            <p:spPr>
              <a:xfrm>
                <a:off x="361670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순서도: 대체 처리 64"/>
              <p:cNvSpPr/>
              <p:nvPr/>
            </p:nvSpPr>
            <p:spPr>
              <a:xfrm>
                <a:off x="414471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순서도: 대체 처리 65"/>
              <p:cNvSpPr/>
              <p:nvPr/>
            </p:nvSpPr>
            <p:spPr>
              <a:xfrm>
                <a:off x="466558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순서도: 대체 처리 67"/>
              <p:cNvSpPr/>
              <p:nvPr/>
            </p:nvSpPr>
            <p:spPr>
              <a:xfrm>
                <a:off x="520088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순서도: 대체 처리 68"/>
              <p:cNvSpPr/>
              <p:nvPr/>
            </p:nvSpPr>
            <p:spPr>
              <a:xfrm>
                <a:off x="572174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순서도: 대체 처리 69"/>
              <p:cNvSpPr/>
              <p:nvPr/>
            </p:nvSpPr>
            <p:spPr>
              <a:xfrm>
                <a:off x="624976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2" name="순서도: 대체 처리 61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순서도: 대체 처리 70"/>
          <p:cNvSpPr/>
          <p:nvPr/>
        </p:nvSpPr>
        <p:spPr>
          <a:xfrm>
            <a:off x="520088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701975" y="36311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362783" y="3593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51423" y="4650738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/>
          </a:p>
        </p:txBody>
      </p:sp>
      <p:sp>
        <p:nvSpPr>
          <p:cNvPr id="48" name="타원 47"/>
          <p:cNvSpPr/>
          <p:nvPr/>
        </p:nvSpPr>
        <p:spPr>
          <a:xfrm>
            <a:off x="3849969" y="4969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863600" y="2489365"/>
            <a:ext cx="5350156" cy="30926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63588" y="2852936"/>
            <a:ext cx="5350156" cy="30926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863588" y="3212976"/>
            <a:ext cx="5350156" cy="30926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140299" y="29053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3" y="884203"/>
            <a:ext cx="6925415" cy="472908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91559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받을 수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있을까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25879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mm_31_3_03_02_01_ani.mp4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기존 개발물 활용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https://cdata2.tsherpa.co.kr/tsherpa/MultiMedia/Flash/2020/curri/index.html?flashxmlnum=youblue86&amp;classa=A8-C1-31-MM-MM-04-04-03-0-0-0-0&amp;classno=MM_31_04/suh_0301_03_0003/suh_0301_03_0003_401_1.html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답박스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39950" y="4364767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21÷7=3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7" y="435385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17" y="490541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246" y="44406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951820" y="4905413"/>
            <a:ext cx="428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419" y="49612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4297" y="2042427"/>
            <a:ext cx="3739589" cy="2245423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grpSp>
          <p:nvGrpSpPr>
            <p:cNvPr id="47" name="그룹 46"/>
            <p:cNvGrpSpPr/>
            <p:nvPr/>
          </p:nvGrpSpPr>
          <p:grpSpPr>
            <a:xfrm>
              <a:off x="3095836" y="980728"/>
              <a:ext cx="3636438" cy="252028"/>
              <a:chOff x="3095836" y="980728"/>
              <a:chExt cx="3636438" cy="252028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3095836" y="980728"/>
                <a:ext cx="482514" cy="252028"/>
              </a:xfrm>
              <a:prstGeom prst="flowChartAlternateProcess">
                <a:avLst/>
              </a:prstGeom>
              <a:solidFill>
                <a:srgbClr val="AE7C6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순서도: 대체 처리 60"/>
              <p:cNvSpPr/>
              <p:nvPr/>
            </p:nvSpPr>
            <p:spPr>
              <a:xfrm>
                <a:off x="361670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414471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순서도: 대체 처리 62"/>
              <p:cNvSpPr/>
              <p:nvPr/>
            </p:nvSpPr>
            <p:spPr>
              <a:xfrm>
                <a:off x="466558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순서도: 대체 처리 63"/>
              <p:cNvSpPr/>
              <p:nvPr/>
            </p:nvSpPr>
            <p:spPr>
              <a:xfrm>
                <a:off x="520088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순서도: 대체 처리 64"/>
              <p:cNvSpPr/>
              <p:nvPr/>
            </p:nvSpPr>
            <p:spPr>
              <a:xfrm>
                <a:off x="572174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순서도: 대체 처리 66"/>
              <p:cNvSpPr/>
              <p:nvPr/>
            </p:nvSpPr>
            <p:spPr>
              <a:xfrm>
                <a:off x="624976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8" name="순서도: 대체 처리 47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순서도: 대체 처리 34"/>
          <p:cNvSpPr/>
          <p:nvPr/>
        </p:nvSpPr>
        <p:spPr>
          <a:xfrm>
            <a:off x="5720950" y="974440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37093" y="4909298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sp>
        <p:nvSpPr>
          <p:cNvPr id="34" name="타원 33"/>
          <p:cNvSpPr/>
          <p:nvPr/>
        </p:nvSpPr>
        <p:spPr>
          <a:xfrm>
            <a:off x="3611616" y="51518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담으려고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상자는 몇 개 필요한지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기존 개발물 활용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https://cdata2.tsherpa.co.kr/tsherpa/MultiMedia/Flash/2020/curri/index.html?flashxmlnum=youblue86&amp;classa=A8-C1-31-MM-MM-04-04-03-0-0-0-0&amp;classno=MM_31_04/suh_0301_03_0003/suh_0301_03_0003_401_1.html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답박스 밖으로 빼기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750070" y="1926734"/>
            <a:ext cx="4830042" cy="15939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5692888" y="1942673"/>
            <a:ext cx="1028779" cy="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3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2033107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05" y="2024844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5" name="직선 연결선 64"/>
          <p:cNvCxnSpPr/>
          <p:nvPr/>
        </p:nvCxnSpPr>
        <p:spPr bwMode="auto">
          <a:xfrm>
            <a:off x="766567" y="2240868"/>
            <a:ext cx="2149249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32" y="447311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71" y="501501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3284032" y="4493180"/>
            <a:ext cx="12652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50÷10=5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89" y="45314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784" y="2333895"/>
            <a:ext cx="5668166" cy="2067213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095836" y="980728"/>
            <a:ext cx="3636438" cy="252028"/>
            <a:chOff x="3095836" y="980728"/>
            <a:chExt cx="3636438" cy="252028"/>
          </a:xfrm>
        </p:grpSpPr>
        <p:grpSp>
          <p:nvGrpSpPr>
            <p:cNvPr id="43" name="그룹 42"/>
            <p:cNvGrpSpPr/>
            <p:nvPr/>
          </p:nvGrpSpPr>
          <p:grpSpPr>
            <a:xfrm>
              <a:off x="3095836" y="980728"/>
              <a:ext cx="3636438" cy="252028"/>
              <a:chOff x="3095836" y="980728"/>
              <a:chExt cx="3636438" cy="252028"/>
            </a:xfrm>
          </p:grpSpPr>
          <p:sp>
            <p:nvSpPr>
              <p:cNvPr id="45" name="순서도: 대체 처리 44"/>
              <p:cNvSpPr/>
              <p:nvPr/>
            </p:nvSpPr>
            <p:spPr>
              <a:xfrm>
                <a:off x="3095836" y="980728"/>
                <a:ext cx="482514" cy="252028"/>
              </a:xfrm>
              <a:prstGeom prst="flowChartAlternateProcess">
                <a:avLst/>
              </a:prstGeom>
              <a:solidFill>
                <a:srgbClr val="AE7C6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순서도: 대체 처리 45"/>
              <p:cNvSpPr/>
              <p:nvPr/>
            </p:nvSpPr>
            <p:spPr>
              <a:xfrm>
                <a:off x="361670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순서도: 대체 처리 47"/>
              <p:cNvSpPr/>
              <p:nvPr/>
            </p:nvSpPr>
            <p:spPr>
              <a:xfrm>
                <a:off x="4144716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순서도: 대체 처리 59"/>
              <p:cNvSpPr/>
              <p:nvPr/>
            </p:nvSpPr>
            <p:spPr>
              <a:xfrm>
                <a:off x="4665584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20088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순서도: 대체 처리 72"/>
              <p:cNvSpPr/>
              <p:nvPr/>
            </p:nvSpPr>
            <p:spPr>
              <a:xfrm>
                <a:off x="5721748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순서도: 대체 처리 73"/>
              <p:cNvSpPr/>
              <p:nvPr/>
            </p:nvSpPr>
            <p:spPr>
              <a:xfrm>
                <a:off x="6249760" y="980728"/>
                <a:ext cx="482514" cy="252028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000" b="1" dirty="0" smtClean="0">
                    <a:solidFill>
                      <a:srgbClr val="AE7C65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endPara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4" name="순서도: 대체 처리 43"/>
            <p:cNvSpPr/>
            <p:nvPr/>
          </p:nvSpPr>
          <p:spPr>
            <a:xfrm>
              <a:off x="309583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순서도: 대체 처리 40"/>
          <p:cNvSpPr/>
          <p:nvPr/>
        </p:nvSpPr>
        <p:spPr>
          <a:xfrm>
            <a:off x="6251983" y="983954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90353" y="5013176"/>
            <a:ext cx="428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39622" y="5017061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76" y="52803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3157018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5" r="6135"/>
          <a:stretch/>
        </p:blipFill>
        <p:spPr bwMode="auto">
          <a:xfrm>
            <a:off x="192745" y="1586848"/>
            <a:ext cx="325947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아래의 교과서 그림과 같아지도록 그림 좌우 반전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남아 있는 화살은 모두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57046" y="2303584"/>
            <a:ext cx="13835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072" y="2509530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99286" y="1256201"/>
            <a:ext cx="1962889" cy="258870"/>
            <a:chOff x="4316416" y="1253287"/>
            <a:chExt cx="1962889" cy="258870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711831" y="12047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11" y="3341574"/>
            <a:ext cx="2427056" cy="172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타원 32"/>
          <p:cNvSpPr/>
          <p:nvPr/>
        </p:nvSpPr>
        <p:spPr>
          <a:xfrm>
            <a:off x="292126" y="1718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5626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SA31303.psd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124744"/>
            <a:ext cx="689977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교과서 그림과 같아지도록 좌우 반전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460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SA31303.psd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11" y="2387659"/>
            <a:ext cx="2427056" cy="172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/>
          <p:cNvSpPr/>
          <p:nvPr/>
        </p:nvSpPr>
        <p:spPr>
          <a:xfrm>
            <a:off x="3221346" y="2708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5" r="6135"/>
          <a:stretch/>
        </p:blipFill>
        <p:spPr bwMode="auto">
          <a:xfrm>
            <a:off x="192745" y="1586848"/>
            <a:ext cx="325947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명에게 몇 개씩 나누어 주고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9912" y="2232016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나누어 주고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052" y="2548196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999286" y="1256201"/>
            <a:ext cx="1962889" cy="258870"/>
            <a:chOff x="4316416" y="1253287"/>
            <a:chExt cx="1962889" cy="258870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4999286" y="12583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8603" y="125620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6183165" y="50564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5" r="6135"/>
          <a:stretch/>
        </p:blipFill>
        <p:spPr bwMode="auto">
          <a:xfrm>
            <a:off x="192745" y="1586848"/>
            <a:ext cx="325947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화살을 몇 명에게 나누어 줄 수 있는지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9912" y="2555612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묶어 몇 묶음이 되는지 세어 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256" y="284511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4999286" y="1256201"/>
            <a:ext cx="1962889" cy="258870"/>
            <a:chOff x="4316416" y="1253287"/>
            <a:chExt cx="1962889" cy="258870"/>
          </a:xfrm>
        </p:grpSpPr>
        <p:sp>
          <p:nvSpPr>
            <p:cNvPr id="36" name="직사각형 3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5000270" y="125779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31433" y="12556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97458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00773" y="3273138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몇 번 뺄 수 있는지 알아봅니다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031" y="35755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바둑돌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2415077"/>
            <a:ext cx="59338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같은 양이 몇 번 들어 있는 나눗셈을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5263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31251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5" y="3003920"/>
            <a:ext cx="58128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구체물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조작 활동을 통하여 수를 똑같이 빼는 횟수를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37372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55575" y="3651992"/>
            <a:ext cx="58128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나누어 주는 상황을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5" y="2111533"/>
            <a:ext cx="6725589" cy="113363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화살을 몇 명에게 나누어 줄 수 있는지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가운데에서 손가락이 깜박거림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 클릭하면 화살이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개씩 묶어서 사라지는 애니메이션 재생됨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app\resource\contents\lesson03\ops\lesson03\animation\mm_31_3_03_03_01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\app\resource\contents\lesson03\ops\lesson03\mm_31_3_03_03_01.html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 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3075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\app\resource\contents\lesson03\ops\lesson03\images\mm_31_3_03_03_01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화살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덜어 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51346"/>
            <a:ext cx="1308533" cy="130853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3981448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4319972" y="1373991"/>
            <a:ext cx="2628292" cy="258372"/>
            <a:chOff x="4321177" y="1373991"/>
            <a:chExt cx="2628292" cy="258372"/>
          </a:xfrm>
        </p:grpSpPr>
        <p:grpSp>
          <p:nvGrpSpPr>
            <p:cNvPr id="49" name="그룹 48"/>
            <p:cNvGrpSpPr/>
            <p:nvPr/>
          </p:nvGrpSpPr>
          <p:grpSpPr>
            <a:xfrm>
              <a:off x="4992518" y="1375140"/>
              <a:ext cx="1956951" cy="257223"/>
              <a:chOff x="4987756" y="1256116"/>
              <a:chExt cx="1956951" cy="257223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313966" y="1257748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321177" y="137399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4319972" y="136959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타원 36"/>
          <p:cNvSpPr/>
          <p:nvPr/>
        </p:nvSpPr>
        <p:spPr>
          <a:xfrm>
            <a:off x="4095442" y="13254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99792" y="4006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994" y="2111533"/>
            <a:ext cx="413561" cy="4533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5871" y="2245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13" y="270114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43232</TotalTime>
  <Words>2897</Words>
  <Application>Microsoft Office PowerPoint</Application>
  <PresentationFormat>화면 슬라이드 쇼(4:3)</PresentationFormat>
  <Paragraphs>893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7743</cp:revision>
  <dcterms:created xsi:type="dcterms:W3CDTF">2008-07-15T12:19:11Z</dcterms:created>
  <dcterms:modified xsi:type="dcterms:W3CDTF">2022-02-14T07:31:24Z</dcterms:modified>
</cp:coreProperties>
</file>