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097" r:id="rId8"/>
    <p:sldId id="1289" r:id="rId9"/>
    <p:sldId id="1387" r:id="rId10"/>
    <p:sldId id="1410" r:id="rId11"/>
    <p:sldId id="1389" r:id="rId12"/>
    <p:sldId id="1415" r:id="rId13"/>
    <p:sldId id="1416" r:id="rId14"/>
    <p:sldId id="1425" r:id="rId15"/>
    <p:sldId id="1418" r:id="rId16"/>
    <p:sldId id="1313" r:id="rId17"/>
    <p:sldId id="1411" r:id="rId18"/>
    <p:sldId id="1315" r:id="rId19"/>
    <p:sldId id="1316" r:id="rId20"/>
    <p:sldId id="1322" r:id="rId21"/>
    <p:sldId id="1427" r:id="rId22"/>
    <p:sldId id="1428" r:id="rId23"/>
    <p:sldId id="1429" r:id="rId24"/>
    <p:sldId id="1431" r:id="rId25"/>
    <p:sldId id="1432" r:id="rId26"/>
    <p:sldId id="1375" r:id="rId27"/>
    <p:sldId id="1424" r:id="rId28"/>
    <p:sldId id="1323" r:id="rId29"/>
    <p:sldId id="1403" r:id="rId30"/>
    <p:sldId id="1406" r:id="rId31"/>
    <p:sldId id="1407" r:id="rId32"/>
    <p:sldId id="1405" r:id="rId3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E8EEDA"/>
    <a:srgbClr val="5CA2E7"/>
    <a:srgbClr val="FAEDDA"/>
    <a:srgbClr val="E1EDF5"/>
    <a:srgbClr val="37BEB4"/>
    <a:srgbClr val="DD5758"/>
    <a:srgbClr val="F496C0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7138" autoAdjust="0"/>
  </p:normalViewPr>
  <p:slideViewPr>
    <p:cSldViewPr>
      <p:cViewPr>
        <p:scale>
          <a:sx n="95" d="100"/>
          <a:sy n="95" d="100"/>
        </p:scale>
        <p:origin x="-2400" y="-51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1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1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1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4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401_1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12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5728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051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딱지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장씩 가질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1950417" y="2678963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80104" y="2671089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50" y="2362752"/>
            <a:ext cx="6087943" cy="20743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78850" y="46721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3908" y="467208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5882" y="46762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02461" y="4676213"/>
            <a:ext cx="34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4642" y="4676213"/>
            <a:ext cx="34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216" y="4910204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980" y="49102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" y="2254085"/>
            <a:ext cx="6583622" cy="17869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570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\app\resource\contents\lesson03\ops\lesson03\images\mm_31_3_04_04_01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16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64479" y="16648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팽이의 수를 </a:t>
            </a:r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그렇게 나타낸 까닭을 말해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67" name="그룹 66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2" name="타원 71"/>
          <p:cNvSpPr/>
          <p:nvPr/>
        </p:nvSpPr>
        <p:spPr>
          <a:xfrm>
            <a:off x="4779518" y="1337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367184" y="5131253"/>
            <a:ext cx="2665167" cy="433388"/>
            <a:chOff x="290979" y="2009759"/>
            <a:chExt cx="2665167" cy="433388"/>
          </a:xfrm>
        </p:grpSpPr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6" y="206719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18" y="207834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18915" y="5093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31740" y="42081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18364" y="42081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28448" y="42117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51743" y="4208161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66107" y="4201001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17115" y="420816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,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44672" y="4211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0978" y="42026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80964" y="4208161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67369" y="42111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8965" y="4201001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5171" y="4473116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7935" y="4473116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48" y="4515658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6812" y="45156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367184" y="5131253"/>
            <a:ext cx="2665167" cy="433388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16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67" name="그룹 66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3" name="타원 82"/>
          <p:cNvSpPr/>
          <p:nvPr/>
        </p:nvSpPr>
        <p:spPr>
          <a:xfrm>
            <a:off x="2218915" y="5093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75656" y="4046020"/>
            <a:ext cx="42275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8×2=16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5656" y="4550908"/>
            <a:ext cx="42275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2×8=16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53" y="4090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14" y="4583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140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92" y="4570429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989" y="2254085"/>
            <a:ext cx="6583622" cy="1786983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1407232" y="4007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64479" y="16648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팽이의 수를 </a:t>
            </a:r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그렇게 나타낸 까닭을 말해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9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64479" y="16648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그렇게 나타낸 까닭을 말해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67" name="그룹 66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367184" y="5131253"/>
            <a:ext cx="2665167" cy="433388"/>
            <a:chOff x="290979" y="2009759"/>
            <a:chExt cx="2665167" cy="433388"/>
          </a:xfrm>
        </p:grpSpPr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6" y="206719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18" y="207834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18915" y="5093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95778" y="393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7866" y="39330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18880" y="3937182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81267" y="3937182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07946" y="397842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,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81018" y="3937182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02986" y="39264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0052" y="39264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6651" y="3930538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7449" y="3930538"/>
            <a:ext cx="3177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05212" y="3930538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09074" y="2600908"/>
            <a:ext cx="320435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18864" y="2671824"/>
            <a:ext cx="1959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8×2=16, 2×8=16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1018" y="417025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748" y="4170258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124" y="4170258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324" y="4182306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1054" y="4182306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430" y="418230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64479" y="16648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그렇게 나타낸 까닭을 말해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67" name="그룹 66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367184" y="5131253"/>
            <a:ext cx="2665167" cy="433388"/>
            <a:chOff x="290979" y="2009759"/>
            <a:chExt cx="2665167" cy="433388"/>
          </a:xfrm>
        </p:grpSpPr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733" y="206719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95" y="207834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18915" y="5093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5556" y="3934797"/>
            <a:ext cx="62646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곳에 똑같이 나누면 한 곳에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16÷8=2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5556" y="3465004"/>
            <a:ext cx="62646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묶으면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16÷2=8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35208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0" y="4323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9" y="3967868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9" y="3495550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009074" y="2600908"/>
            <a:ext cx="320435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18864" y="2671824"/>
            <a:ext cx="1959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8×2=16, 2×8=16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8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33810" y="2197772"/>
            <a:ext cx="63064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나눗셈은 서로 계산을 도와줄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64479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67" name="그룹 66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33810" y="3142709"/>
            <a:ext cx="630644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3810" y="2672916"/>
            <a:ext cx="63064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나눗셈의 관계는 덧셈과 뺄셈의 </a:t>
            </a:r>
            <a:r>
              <a:rPr lang="ko-KR" altLang="en-US" sz="1800" b="1" spc="-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관계와 </a:t>
            </a:r>
            <a:r>
              <a:rPr lang="ko-KR" altLang="en-US" sz="1800" b="1" spc="-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</a:t>
            </a:r>
            <a:r>
              <a:rPr lang="ko-KR" altLang="en-US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r>
              <a:rPr lang="ko-KR" altLang="en-US" sz="1800" b="1" spc="-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49" y="2672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93" y="2197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2" y="3162629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1" y="2707764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143857" y="2275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2" y="2232620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2" y="3531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8385" y="3933901"/>
            <a:ext cx="984286" cy="518106"/>
            <a:chOff x="835025" y="4337753"/>
            <a:chExt cx="1220694" cy="51810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35025" y="4337753"/>
              <a:ext cx="1220694" cy="293501"/>
            </a:xfrm>
            <a:prstGeom prst="roundRect">
              <a:avLst/>
            </a:prstGeom>
            <a:solidFill>
              <a:srgbClr val="5CA2E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3580" y="4363416"/>
              <a:ext cx="116213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정답 확인 누를 때 같이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34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\app\resource\contents\lesson03\ops\lesson03\images\mm_31_3_04_05_01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31982" y="3861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연의 수를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97" y="1627691"/>
            <a:ext cx="5782482" cy="19719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62758" y="38936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04051" y="38936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148" y="3893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7388" y="389360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2×5=10)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57023" y="3693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39552" y="4440957"/>
            <a:ext cx="1105771" cy="510060"/>
            <a:chOff x="835025" y="4337753"/>
            <a:chExt cx="1372986" cy="51006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35025" y="4337753"/>
              <a:ext cx="1220694" cy="293501"/>
            </a:xfrm>
            <a:prstGeom prst="roundRect">
              <a:avLst/>
            </a:prstGeom>
            <a:solidFill>
              <a:srgbClr val="5CA2E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5025" y="4355370"/>
              <a:ext cx="13729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나눗셈식</a:t>
              </a:r>
              <a:endParaRPr lang="ko-KR" altLang="en-US" sz="16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47664" y="44349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2978" y="4434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524" y="4434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0059" y="443491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92863" y="44349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7346" y="4434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72593" y="4434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9672" y="3893608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34231" y="3893608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04591" y="4434915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872" y="4434915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97499" y="4434915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7579" y="4434915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21" y="37023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00" y="3727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07" y="47155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1" y="4723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48" y="47155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15" y="46932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cdata2.tsherpa.co.kr/tsherpa/MultiMedia/Flash/2020/curri/index.html?flashxmlnum=youblue86&amp;classa=A8-C1-31-MM-MM-04-04-04-0-0-0-0&amp;classno=MM_31_04/suh_0301_03_0004/suh_0301_03_0004_301_1.html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곱셈과 나눗셈의 관계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45372" y="2522299"/>
            <a:ext cx="1260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× 7 = 42</a:t>
            </a: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6602">
            <a:off x="3199593" y="2357681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95066" y="2252117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÷ 6 = 7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6" y="23079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2157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93">
            <a:off x="3200337" y="2878234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800695" y="2935432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÷ 7 = 6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6" y="296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02772" y="3990653"/>
            <a:ext cx="1260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÷ 2 = 9</a:t>
            </a:r>
          </a:p>
        </p:txBody>
      </p:sp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6602">
            <a:off x="3199594" y="3905560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93">
            <a:off x="3200338" y="4426113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789437" y="3763262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× 2 = 18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7" y="3819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795066" y="4446577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7" y="4471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3008275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38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67985"/>
              </p:ext>
            </p:extLst>
          </p:nvPr>
        </p:nvGraphicFramePr>
        <p:xfrm>
          <a:off x="179388" y="149396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딱지치기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딱지를 나누어 가지는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보고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337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\app\resource\contents\lesson03\ops\lesson03\images\mm_31_3_04_06_02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줄로 놓여 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귤은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몇 개인지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79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475" y="4637069"/>
              <a:ext cx="642900" cy="323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617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1859887" y="4973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6×4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줄로 놓여 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귤은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몇 개인지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79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475" y="4637069"/>
              <a:ext cx="642900" cy="323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617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1859887" y="4973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6×4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45" name="직사각형 4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7647" y="421446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귤이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6×4=24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5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개에 똑같이 나누어 담으면 한 바구니에 몇 개씩 담을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있을지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79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505" y="4637069"/>
              <a:ext cx="642900" cy="323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53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1859887" y="4973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24÷6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개에 똑같이 나누어 담으면 한 바구니에 몇 개씩 담을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있을지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79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505" y="4637069"/>
              <a:ext cx="642900" cy="323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53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24÷6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3609020"/>
            <a:ext cx="6750823" cy="1360066"/>
            <a:chOff x="192745" y="3609020"/>
            <a:chExt cx="6750823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647" y="396906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바구니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개에 똑같이 나누어 담으면 한 바구니에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담을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1305" y="455485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   24÷6=4</a:t>
              </a:r>
            </a:p>
          </p:txBody>
        </p:sp>
      </p:grpSp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1" y="455197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7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바구니는 몇 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필요한지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53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617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1859887" y="4973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24÷4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76" y="5191602"/>
            <a:ext cx="642900" cy="32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94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" y="2114411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21359" y="20001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바구니는 몇 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필요한지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21" y="2710827"/>
            <a:ext cx="4282232" cy="1491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13193" y="5119686"/>
            <a:ext cx="2689532" cy="452391"/>
            <a:chOff x="1937698" y="4565153"/>
            <a:chExt cx="2689532" cy="452391"/>
          </a:xfrm>
        </p:grpSpPr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53" y="4631856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98" y="4579737"/>
              <a:ext cx="337130" cy="43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59" y="4565153"/>
              <a:ext cx="344971" cy="44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617" y="4631857"/>
              <a:ext cx="658580" cy="333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4" y="43463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472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739816" y="4366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973" y="4375414"/>
            <a:ext cx="1231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24÷4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13" y="4361535"/>
            <a:ext cx="4750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9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9" y="4646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3609020"/>
            <a:ext cx="6750823" cy="1360066"/>
            <a:chOff x="192745" y="3609020"/>
            <a:chExt cx="6750823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647" y="41037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한 바구니에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담으면 바구니는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1305" y="447311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   24÷4=6</a:t>
              </a:r>
            </a:p>
          </p:txBody>
        </p:sp>
      </p:grpSp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1" y="44731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76" y="5191602"/>
            <a:ext cx="642900" cy="32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97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그림을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이용하여 곱셈식과 나눗셈식을 각각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써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807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\app\resource\contents\lesson03\ops\lesson03\images\mm_31_3_04_06_03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11" y="3789040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05" y="4238665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1541" y="38243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7664" y="42785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555776" y="3772948"/>
            <a:ext cx="104568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7×3=21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37" name="그룹 36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순서도: 대체 처리 43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순서도: 대체 처리 53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순서도: 대체 처리 54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순서도: 대체 처리 55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순서도: 대체 처리 56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순서도: 대체 처리 77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순서도: 대체 처리 78"/>
          <p:cNvSpPr/>
          <p:nvPr/>
        </p:nvSpPr>
        <p:spPr>
          <a:xfrm>
            <a:off x="361670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370" y="2061664"/>
            <a:ext cx="3803411" cy="1616630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3563888" y="3753036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900513" y="3765835"/>
            <a:ext cx="104568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3×7=21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2563690" y="4232411"/>
            <a:ext cx="104568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21÷7=3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577204" y="4209710"/>
            <a:ext cx="377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3929258" y="4232411"/>
            <a:ext cx="104568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21÷3=7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00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37" y="36227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90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47" y="4465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3717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80332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3137" y="3824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7275" y="42790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V="1">
            <a:off x="2411760" y="4092261"/>
            <a:ext cx="1055717" cy="7694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3"/>
          <p:cNvSpPr txBox="1"/>
          <p:nvPr/>
        </p:nvSpPr>
        <p:spPr>
          <a:xfrm>
            <a:off x="2458535" y="3753036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7×3=21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37" name="그룹 36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순서도: 대체 처리 43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순서도: 대체 처리 53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순서도: 대체 처리 54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순서도: 대체 처리 55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순서도: 대체 처리 56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순서도: 대체 처리 77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순서도: 대체 처리 78"/>
          <p:cNvSpPr/>
          <p:nvPr/>
        </p:nvSpPr>
        <p:spPr>
          <a:xfrm>
            <a:off x="361670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370" y="2061664"/>
            <a:ext cx="3803411" cy="1616630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3424636" y="3753036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 flipV="1">
            <a:off x="3781678" y="4075961"/>
            <a:ext cx="1055717" cy="7694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43"/>
          <p:cNvSpPr txBox="1"/>
          <p:nvPr/>
        </p:nvSpPr>
        <p:spPr>
          <a:xfrm>
            <a:off x="3803272" y="3745923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3×7=21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 flipV="1">
            <a:off x="2419674" y="4551724"/>
            <a:ext cx="1055717" cy="7694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/>
          <p:cNvSpPr txBox="1"/>
          <p:nvPr/>
        </p:nvSpPr>
        <p:spPr>
          <a:xfrm>
            <a:off x="2466449" y="4212499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21÷7=3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437952" y="4209710"/>
            <a:ext cx="377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V="1">
            <a:off x="3785242" y="4551724"/>
            <a:ext cx="1055717" cy="7694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43"/>
          <p:cNvSpPr txBox="1"/>
          <p:nvPr/>
        </p:nvSpPr>
        <p:spPr>
          <a:xfrm>
            <a:off x="3832017" y="4212499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21÷3=7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750823" cy="1360066"/>
            <a:chOff x="192745" y="3609020"/>
            <a:chExt cx="6750823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7647" y="41037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7×3=21, 3×7=21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305" y="447311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   21÷7=3, 21÷3=7</a:t>
              </a:r>
            </a:p>
          </p:txBody>
        </p:sp>
      </p:grp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1" y="44731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각 삼각형 7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그림을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이용하여 곱셈식과 나눗셈식을 각각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써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문장을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cdata2.tsherpa.co.kr/tsherpa/MultiMedia/Flash/2020/curri/index.html?flashxmlnum=youblue86&amp;classa=A8-C1-31-MM-MM-04-04-04-0-0-0-0&amp;classno=MM_31_04/suh_0301_03_0004/suh_0301_03_0004_401_1.html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1025" y="2640763"/>
            <a:ext cx="971624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5822" y="2711488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79" name="그룹 78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순서도: 대체 처리 81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순서도: 대체 처리 82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순서도: 대체 처리 83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순서도: 대체 처리 84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순서도: 대체 처리 85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순서도: 대체 처리 79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순서도: 대체 처리 53"/>
          <p:cNvSpPr/>
          <p:nvPr/>
        </p:nvSpPr>
        <p:spPr>
          <a:xfrm>
            <a:off x="4144716" y="983047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8988" y="2060848"/>
            <a:ext cx="5683863" cy="66052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/>
          <p:cNvSpPr txBox="1"/>
          <p:nvPr/>
        </p:nvSpPr>
        <p:spPr>
          <a:xfrm>
            <a:off x="1021806" y="2191285"/>
            <a:ext cx="52279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728988" y="2844161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8" y="2972902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38739" y="3210915"/>
            <a:ext cx="1450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× 6 = 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73" y="3109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28988" y="3648505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8" y="3777246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259632" y="4067780"/>
            <a:ext cx="5009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한 줄에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서면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60" y="4088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724870" y="4448435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39" y="4581590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038739" y="4841320"/>
            <a:ext cx="1450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 ÷ 8 = 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4" y="4712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https://cdata2.tsherpa.co.kr/tsherpa/MultiMedia/Flash/2020/curri/index.html?flashxmlnum=youblue86&amp;classa=A8-C1-31-MM-MM-04-04-04-0-0-0-0&amp;classno=MM_31_04/suh_0301_03_0004/suh_0301_03_0004_401_1.html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5445" y="4017574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2" y="4058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4" name="그룹 43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7" name="순서도: 대체 처리 46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순서도: 대체 처리 47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순서도: 대체 처리 51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순서도: 대체 처리 52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순서도: 대체 처리 53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순서도: 대체 처리 54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순서도: 대체 처리 55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5" name="순서도: 대체 처리 44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순서도: 대체 처리 76"/>
          <p:cNvSpPr/>
          <p:nvPr/>
        </p:nvSpPr>
        <p:spPr>
          <a:xfrm>
            <a:off x="4665584" y="97914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662" y="2168860"/>
            <a:ext cx="3417261" cy="168839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472760" y="4502261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82" y="45707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1944977" y="6201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84" y="4026308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3" y="4474955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16214" y="40615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39652" y="45148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40620" y="403267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7×4=28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27" y="40738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027935" y="4517366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28÷7=4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57" y="45858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3709777" y="4027765"/>
            <a:ext cx="115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723093" y="4484439"/>
            <a:ext cx="377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그림을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이용하여 곱셈식과 나눗셈식을 각각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써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" y="864998"/>
            <a:ext cx="6935693" cy="472424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딱지치기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7314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https://cdata2.tsherpa.co.kr/tsherpa/MultiMedia/Flash/2020/curri/index.html?flashxmlnum=youblue86&amp;classa=A8-C1-31-MM-MM-04-04-04-0-0-0-0&amp;classno=MM_31_04/suh_0301_03_0004/suh_0301_03_0004_401_1.html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9068" y="3807149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뺄셈으로 해결하기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67060" y="4262081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61" name="그룹 60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순서도: 대체 처리 63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순서도: 대체 처리 64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순서도: 대체 처리 65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순서도: 대체 처리 67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2" name="순서도: 대체 처리 61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520088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5372" y="2522299"/>
            <a:ext cx="1260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× 9 = 54</a:t>
            </a:r>
          </a:p>
        </p:txBody>
      </p: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6602">
            <a:off x="3199593" y="2357681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95066" y="2252117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6" y="23079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93">
            <a:off x="3200337" y="2878234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800695" y="2935432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6" y="296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502772" y="3990653"/>
            <a:ext cx="1260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× 6 = 18</a:t>
            </a:r>
          </a:p>
        </p:txBody>
      </p:sp>
      <p:pic>
        <p:nvPicPr>
          <p:cNvPr id="76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6602">
            <a:off x="3199594" y="3905560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93">
            <a:off x="3200338" y="4426113"/>
            <a:ext cx="274253" cy="24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3789437" y="3763262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7" y="3819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795066" y="4446577"/>
            <a:ext cx="1569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7" y="4471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https://cdata2.tsherpa.co.kr/tsherpa/MultiMedia/Flash/2020/curri/index.html?flashxmlnum=youblue86&amp;classa=A8-C1-31-MM-MM-04-04-04-0-0-0-0&amp;classno=MM_31_04/suh_0301_03_0004/suh_0301_03_0004_401_1.html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파란 원으로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7" name="그룹 46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순서도: 대체 처리 62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순서도: 대체 처리 63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순서도: 대체 처리 64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순서도: 대체 처리 47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순서도: 대체 처리 34"/>
          <p:cNvSpPr/>
          <p:nvPr/>
        </p:nvSpPr>
        <p:spPr>
          <a:xfrm>
            <a:off x="5720950" y="974440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76" y="1684928"/>
            <a:ext cx="272608" cy="26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548458" y="2880962"/>
            <a:ext cx="1800200" cy="1044116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51920" y="2880962"/>
            <a:ext cx="1800200" cy="1044116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1768978" y="3208085"/>
            <a:ext cx="1246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 ÷ 6 = 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45588" y="3214545"/>
            <a:ext cx="1246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 ÷ 8 = 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95" y="3074561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039890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>
            <a:off x="5059079" y="35992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https://cdata2.tsherpa.co.kr/tsherpa/MultiMedia/Flash/2020/curri/index.html?flashxmlnum=youblue86&amp;classa=A8-C1-31-MM-MM-04-04-04-0-0-0-0&amp;classno=MM_31_04/suh_0301_03_0004/suh_0301_03_0004_401_1.html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3" name="그룹 42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5" name="순서도: 대체 처리 44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순서도: 대체 처리 47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순서도: 대체 처리 59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순서도: 대체 처리 72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순서도: 대체 처리 73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4" name="순서도: 대체 처리 43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순서도: 대체 처리 40"/>
          <p:cNvSpPr/>
          <p:nvPr/>
        </p:nvSpPr>
        <p:spPr>
          <a:xfrm>
            <a:off x="6251983" y="983954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53604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983" y="1995779"/>
            <a:ext cx="1589666" cy="1019919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575556" y="308497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개씩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208957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3143251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74" y="29250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5812996" y="3096010"/>
            <a:ext cx="324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2650547" y="3645024"/>
            <a:ext cx="1125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75" y="3719848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3616704" y="3663995"/>
            <a:ext cx="324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50" y="363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233763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575556" y="408575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개씩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39" y="4128055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2650547" y="4653345"/>
            <a:ext cx="1125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96" y="4728378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78" y="457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70" y="3943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/>
          <p:cNvSpPr txBox="1"/>
          <p:nvPr/>
        </p:nvSpPr>
        <p:spPr>
          <a:xfrm>
            <a:off x="5810148" y="4074876"/>
            <a:ext cx="324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611852" y="4667839"/>
            <a:ext cx="324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4" r="4356"/>
          <a:stretch/>
        </p:blipFill>
        <p:spPr bwMode="auto">
          <a:xfrm>
            <a:off x="179512" y="1592796"/>
            <a:ext cx="335533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딱지놀이를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175" y="2317916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11831" y="12047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073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4" r="4356"/>
          <a:stretch/>
        </p:blipFill>
        <p:spPr bwMode="auto">
          <a:xfrm>
            <a:off x="179512" y="1592796"/>
            <a:ext cx="335533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딱지는 몇 장인가요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3347" y="2024844"/>
            <a:ext cx="14828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96" y="2220596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999286" y="12583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8603" y="125620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813039" y="1214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4" r="4356"/>
          <a:stretch/>
        </p:blipFill>
        <p:spPr bwMode="auto">
          <a:xfrm>
            <a:off x="179512" y="1592796"/>
            <a:ext cx="335533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딱지를 몇 장씩 가질 수 있는지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55561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딱지 수를 사람 수로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256" y="2845112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000270" y="125779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31433" y="1255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754101" y="1229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772816"/>
            <a:ext cx="59338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884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4828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2361659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바꿀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이동시 그림 위치 흔들리지 않도록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251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\app\resource\contents\lesson03\ops\lesson03\images\mm_31_3_04_03_01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딱지의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9" name="그룹 48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5072" y="44961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3854" y="44961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9878" y="449619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6374" y="449619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6314" y="449619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3095" y="44961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52629" y="44961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9179" y="45091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61679" y="449619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95936" y="449619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92889" y="4509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</a:p>
        </p:txBody>
      </p:sp>
      <p:sp>
        <p:nvSpPr>
          <p:cNvPr id="37" name="타원 36"/>
          <p:cNvSpPr/>
          <p:nvPr/>
        </p:nvSpPr>
        <p:spPr>
          <a:xfrm>
            <a:off x="4779518" y="1337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334" y="474743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098" y="4747435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608" y="4747435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306" y="4747435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50" y="2362752"/>
            <a:ext cx="6087943" cy="2074360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6455890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딱지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나누면 한 명이 몇 장씩 가질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50" y="2362752"/>
            <a:ext cx="6087943" cy="207436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078850" y="46721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43908" y="467208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85882" y="46762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02459" y="467621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04640" y="4676213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216" y="4910204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980" y="49102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42987</TotalTime>
  <Words>2618</Words>
  <Application>Microsoft Office PowerPoint</Application>
  <PresentationFormat>화면 슬라이드 쇼(4:3)</PresentationFormat>
  <Paragraphs>888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7826</cp:revision>
  <dcterms:created xsi:type="dcterms:W3CDTF">2008-07-15T12:19:11Z</dcterms:created>
  <dcterms:modified xsi:type="dcterms:W3CDTF">2022-02-16T00:41:15Z</dcterms:modified>
</cp:coreProperties>
</file>