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69" r:id="rId4"/>
    <p:sldId id="1097" r:id="rId5"/>
    <p:sldId id="1357" r:id="rId6"/>
    <p:sldId id="1289" r:id="rId7"/>
    <p:sldId id="1370" r:id="rId8"/>
    <p:sldId id="1375" r:id="rId9"/>
    <p:sldId id="1373" r:id="rId10"/>
    <p:sldId id="1361" r:id="rId11"/>
    <p:sldId id="1362" r:id="rId12"/>
    <p:sldId id="1363" r:id="rId13"/>
    <p:sldId id="1376" r:id="rId14"/>
    <p:sldId id="1365" r:id="rId15"/>
    <p:sldId id="1315" r:id="rId16"/>
    <p:sldId id="1368" r:id="rId17"/>
    <p:sldId id="1374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B9DDCA"/>
    <a:srgbClr val="F6F1D4"/>
    <a:srgbClr val="E2F3F2"/>
    <a:srgbClr val="8DC5C4"/>
    <a:srgbClr val="AE7C65"/>
    <a:srgbClr val="D0ECD8"/>
    <a:srgbClr val="D4EFFD"/>
    <a:srgbClr val="F2771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95" d="100"/>
          <a:sy n="95" d="100"/>
        </p:scale>
        <p:origin x="-2316" y="-50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7T18:17:55.72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5990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5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247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지우네 반의 달리기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46114" y="1606178"/>
            <a:ext cx="5187314" cy="369332"/>
            <a:chOff x="446276" y="2528900"/>
            <a:chExt cx="5997932" cy="369332"/>
          </a:xfrm>
        </p:grpSpPr>
        <p:sp>
          <p:nvSpPr>
            <p:cNvPr id="47" name="직사각형 46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지우네 반 학생 수인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나눕니다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08" y="15927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827584" y="2123291"/>
            <a:ext cx="5205844" cy="369332"/>
            <a:chOff x="446276" y="2528900"/>
            <a:chExt cx="5997932" cy="369332"/>
          </a:xfrm>
        </p:grpSpPr>
        <p:sp>
          <p:nvSpPr>
            <p:cNvPr id="72" name="직사각형 71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8210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곱셈구구에서 곱이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lang="ko-KR" altLang="en-US" sz="1800" b="1" dirty="0" err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곱셈식을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찾습니다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72" y="2050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3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1580" y="1484784"/>
            <a:ext cx="5412621" cy="369332"/>
            <a:chOff x="446276" y="2528900"/>
            <a:chExt cx="5997932" cy="369332"/>
          </a:xfrm>
        </p:grpSpPr>
        <p:sp>
          <p:nvSpPr>
            <p:cNvPr id="68" name="직사각형 67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곱셈구구에서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5×5=25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25÷5=5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63" y="15359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32" y="19878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3" y="199639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한 줄에 </a:t>
            </a:r>
            <a:r>
              <a:rPr lang="en-US" altLang="ko-KR" sz="1900" dirty="0" smtClean="0">
                <a:latin typeface="+mn-ea"/>
                <a:ea typeface="+mn-ea"/>
              </a:rPr>
              <a:t>5</a:t>
            </a:r>
            <a:r>
              <a:rPr lang="ko-KR" altLang="en-US" sz="1900" dirty="0" smtClean="0">
                <a:latin typeface="+mn-ea"/>
                <a:ea typeface="+mn-ea"/>
              </a:rPr>
              <a:t>명씩 다시 줄을 서면 몇 줄이 되나요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679227" y="2456892"/>
            <a:ext cx="1709328" cy="369332"/>
            <a:chOff x="2485384" y="2518874"/>
            <a:chExt cx="1919712" cy="369332"/>
          </a:xfrm>
        </p:grpSpPr>
        <p:sp>
          <p:nvSpPr>
            <p:cNvPr id="76" name="직사각형 75"/>
            <p:cNvSpPr/>
            <p:nvPr/>
          </p:nvSpPr>
          <p:spPr>
            <a:xfrm>
              <a:off x="2576546" y="2528900"/>
              <a:ext cx="1737387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485384" y="2518874"/>
              <a:ext cx="19197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05" y="2587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963" y="928754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자신이 세운 계획에 따라 문제를 바르게 해결했는지 확인해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519" y="1736812"/>
            <a:ext cx="5997932" cy="720080"/>
            <a:chOff x="446276" y="2528900"/>
            <a:chExt cx="5997932" cy="720080"/>
          </a:xfrm>
        </p:grpSpPr>
        <p:sp>
          <p:nvSpPr>
            <p:cNvPr id="24" name="직사각형 23"/>
            <p:cNvSpPr/>
            <p:nvPr/>
          </p:nvSpPr>
          <p:spPr>
            <a:xfrm>
              <a:off x="446276" y="2528900"/>
              <a:ext cx="5997932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err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나눗셈식을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올바르게 세웠는지 확인하고 나눗셈을 정확하게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했는지 검토합니다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08" y="2135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58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3"/>
          <p:cNvSpPr txBox="1"/>
          <p:nvPr/>
        </p:nvSpPr>
        <p:spPr>
          <a:xfrm>
            <a:off x="341723" y="2566915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해결한 방법을 설명해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천재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48894" y="3500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2" y="3152319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8074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963" y="928754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자신이 세운 계획에 따라 문제를 바르게 해결했는지 확인해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519" y="1736812"/>
            <a:ext cx="5997932" cy="720080"/>
            <a:chOff x="446276" y="2528900"/>
            <a:chExt cx="5997932" cy="720080"/>
          </a:xfrm>
        </p:grpSpPr>
        <p:sp>
          <p:nvSpPr>
            <p:cNvPr id="24" name="직사각형 23"/>
            <p:cNvSpPr/>
            <p:nvPr/>
          </p:nvSpPr>
          <p:spPr>
            <a:xfrm>
              <a:off x="446276" y="2528900"/>
              <a:ext cx="5997932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err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나눗셈식을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올바르게 세웠는지 확인하고 나눗셈을 정확하게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했는지 검토합니다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08" y="2135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58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3"/>
          <p:cNvSpPr txBox="1"/>
          <p:nvPr/>
        </p:nvSpPr>
        <p:spPr>
          <a:xfrm>
            <a:off x="341723" y="2566915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해결한 방법을 설명해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2096" y="3500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4" y="3152319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49961" y="2811931"/>
            <a:ext cx="1971702" cy="19005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파란색은 읽는 법 표시</a:t>
            </a:r>
            <a:endParaRPr lang="en-US" altLang="ko-KR" sz="1000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25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를 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로 나누어 문제를 해결했습니다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. 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단 곱셈구구에서 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5×5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＝</a:t>
            </a:r>
            <a:r>
              <a:rPr lang="en-US" altLang="ko-KR" sz="1000" smtClean="0">
                <a:solidFill>
                  <a:sysClr val="windowText" lastClr="000000"/>
                </a:solidFill>
                <a:latin typeface="+mn-ea"/>
                <a:ea typeface="+mn-ea"/>
              </a:rPr>
              <a:t>25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오 곱하기 오는 이십오</a:t>
            </a:r>
            <a:r>
              <a:rPr lang="en-US" altLang="ko-KR" sz="100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smtClean="0">
                <a:solidFill>
                  <a:sysClr val="windowText" lastClr="000000"/>
                </a:solidFill>
                <a:latin typeface="+mn-ea"/>
                <a:ea typeface="+mn-ea"/>
              </a:rPr>
              <a:t>이므로 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25÷5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＝</a:t>
            </a:r>
            <a:r>
              <a:rPr lang="en-US" altLang="ko-KR" sz="1000" smtClean="0">
                <a:solidFill>
                  <a:sysClr val="windowText" lastClr="000000"/>
                </a:solidFill>
                <a:latin typeface="+mn-ea"/>
                <a:ea typeface="+mn-ea"/>
              </a:rPr>
              <a:t>5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이십오 나누기 오는 오</a:t>
            </a:r>
            <a:r>
              <a:rPr lang="en-US" altLang="ko-KR" sz="100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smtClean="0">
                <a:solidFill>
                  <a:sysClr val="windowText" lastClr="000000"/>
                </a:solidFill>
                <a:latin typeface="+mn-ea"/>
                <a:ea typeface="+mn-ea"/>
              </a:rPr>
              <a:t>입니다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따라서 한 줄에 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명씩 다시 줄을 서면 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5</a:t>
            </a:r>
            <a:r>
              <a:rPr lang="ko-KR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줄이 됩니다</a:t>
            </a:r>
            <a:r>
              <a:rPr lang="en-US" altLang="ko-KR" sz="100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lang="ko-KR" altLang="en-US" sz="100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2231993" y="3248980"/>
            <a:ext cx="3852175" cy="1152128"/>
          </a:xfrm>
          <a:prstGeom prst="wedgeRoundRectCallout">
            <a:avLst>
              <a:gd name="adj1" fmla="val -55677"/>
              <a:gd name="adj2" fmla="val 9347"/>
              <a:gd name="adj3" fmla="val 16667"/>
            </a:avLst>
          </a:prstGeom>
          <a:noFill/>
          <a:ln w="28575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ysClr val="windowText" lastClr="000000"/>
                </a:solidFill>
              </a:rPr>
              <a:t>25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를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로 나누어 문제를 해결했습니다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. 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단 곱셈구구에서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5×5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＝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25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이므로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25÷5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＝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입니다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따라서 한 줄에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명씩 다시 줄을 서면 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600" smtClean="0">
                <a:solidFill>
                  <a:sysClr val="windowText" lastClr="000000"/>
                </a:solidFill>
              </a:rPr>
              <a:t>줄이 됩니다</a:t>
            </a:r>
            <a:r>
              <a:rPr lang="en-US" altLang="ko-KR" sz="1600" smtClean="0">
                <a:solidFill>
                  <a:sysClr val="windowText" lastClr="000000"/>
                </a:solidFill>
              </a:rPr>
              <a:t>.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2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23528" y="980728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준우네 반 친구들이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모여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선생님을 도와 심판을 보는 준우를 제외하고 새로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명씩 모여야 하는지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88840" y="2149731"/>
            <a:ext cx="5579403" cy="1520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76997" y="2192667"/>
            <a:ext cx="5465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준우네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 수는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준우를 제외한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만들려고 하므로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몫이 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모여야 하는 학생 수입니다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곱셈구구에서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5×7=35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35÷5=7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03" y="3373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199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1451" y="3753036"/>
            <a:ext cx="877904" cy="374315"/>
            <a:chOff x="849296" y="3845504"/>
            <a:chExt cx="877904" cy="374315"/>
          </a:xfrm>
        </p:grpSpPr>
        <p:sp>
          <p:nvSpPr>
            <p:cNvPr id="22" name="직사각형 21"/>
            <p:cNvSpPr/>
            <p:nvPr/>
          </p:nvSpPr>
          <p:spPr>
            <a:xfrm>
              <a:off x="849296" y="3845504"/>
              <a:ext cx="877904" cy="37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3409" y="3850487"/>
              <a:ext cx="6802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477" y="390379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8" y="102293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8" y="2136018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9" y="375303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963094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92779" y="3080283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75" y="32389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" y="1268760"/>
            <a:ext cx="6917021" cy="3738694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2051720" y="1122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\app\resource\contents\lesson03\ops\lesson03\mm_31_3_09_04_01.html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25473"/>
              </p:ext>
            </p:extLst>
          </p:nvPr>
        </p:nvGraphicFramePr>
        <p:xfrm>
          <a:off x="179388" y="654012"/>
          <a:ext cx="8774172" cy="3931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지우네 반 달리기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글을 읽고 느낀 점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속 나눗셈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속 유사한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드래곤 길들이기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" y="877518"/>
            <a:ext cx="6919624" cy="471172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지우네 반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0860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mm_31_3_09_01_01_ani.mp4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53" y="302139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20988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실생활 속 나눗셈과 관련된 문제를 해결할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436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1488559"/>
            <a:ext cx="2888532" cy="169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느낀 점을 서로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03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SA31319.psd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616116" y="1211037"/>
            <a:ext cx="1296815" cy="255592"/>
            <a:chOff x="4985375" y="1211037"/>
            <a:chExt cx="1296815" cy="255592"/>
          </a:xfrm>
        </p:grpSpPr>
        <p:sp>
          <p:nvSpPr>
            <p:cNvPr id="25" name="직사각형 24"/>
            <p:cNvSpPr/>
            <p:nvPr/>
          </p:nvSpPr>
          <p:spPr>
            <a:xfrm>
              <a:off x="4985375" y="121103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51449" y="121103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물음＋</a:t>
              </a:r>
              <a:endParaRPr lang="ko-KR" altLang="en-US" sz="1100" b="1" dirty="0"/>
            </a:p>
          </p:txBody>
        </p:sp>
      </p:grpSp>
      <p:sp>
        <p:nvSpPr>
          <p:cNvPr id="27" name="타원 26"/>
          <p:cNvSpPr/>
          <p:nvPr/>
        </p:nvSpPr>
        <p:spPr>
          <a:xfrm>
            <a:off x="5391586" y="1048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70" y="3294099"/>
            <a:ext cx="6383078" cy="204311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지우는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운동회 때마다 달리기에서 늘 꼴찌였습니다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지우를 위해 반 친구들은 계획을 세웠습니다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 신호가 울리고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친구들은 앞서 나가다 멈추고 지우가 올 때까지 기다렸습니다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지우와 함께 속도를 맞춰 결승선을 향해 달렸습니다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 모두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등인 아름다운 달리기였습니다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81" y="280803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671934" y="2705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" y="1232756"/>
            <a:ext cx="6811008" cy="400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52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SA31319.psd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느낀 점을 서로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152078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3"/>
          <p:cNvSpPr txBox="1"/>
          <p:nvPr/>
        </p:nvSpPr>
        <p:spPr>
          <a:xfrm>
            <a:off x="440394" y="1496107"/>
            <a:ext cx="43116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가장 기억에 남는 장면은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616116" y="1211037"/>
            <a:ext cx="1296815" cy="255592"/>
            <a:chOff x="4985375" y="1211037"/>
            <a:chExt cx="1296815" cy="255592"/>
          </a:xfrm>
        </p:grpSpPr>
        <p:sp>
          <p:nvSpPr>
            <p:cNvPr id="47" name="직사각형 46"/>
            <p:cNvSpPr/>
            <p:nvPr/>
          </p:nvSpPr>
          <p:spPr>
            <a:xfrm>
              <a:off x="4985375" y="121103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51449" y="121103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물음＋</a:t>
              </a:r>
              <a:endParaRPr lang="ko-KR" altLang="en-US" sz="11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0128" y="1873267"/>
            <a:ext cx="6389388" cy="768310"/>
            <a:chOff x="450128" y="1873267"/>
            <a:chExt cx="5997932" cy="768310"/>
          </a:xfrm>
        </p:grpSpPr>
        <p:sp>
          <p:nvSpPr>
            <p:cNvPr id="50" name="직사각형 49"/>
            <p:cNvSpPr/>
            <p:nvPr/>
          </p:nvSpPr>
          <p:spPr>
            <a:xfrm>
              <a:off x="450128" y="1873267"/>
              <a:ext cx="5997932" cy="768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0128" y="1918573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 </a:t>
              </a:r>
              <a:r>
                <a:rPr lang="ko-KR" altLang="en-US" sz="1800" b="1" dirty="0" err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꼴지였던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지우를 기다렸다 나란히 결승선을 향해 달려오는 장면입니다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19435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79941" y="1944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23"/>
          <p:cNvSpPr txBox="1"/>
          <p:nvPr/>
        </p:nvSpPr>
        <p:spPr>
          <a:xfrm>
            <a:off x="502829" y="2713162"/>
            <a:ext cx="43116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글을 읽고 느낀 점을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27195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그룹 53"/>
          <p:cNvGrpSpPr/>
          <p:nvPr/>
        </p:nvGrpSpPr>
        <p:grpSpPr>
          <a:xfrm>
            <a:off x="440393" y="3158915"/>
            <a:ext cx="6399121" cy="450104"/>
            <a:chOff x="450128" y="1873268"/>
            <a:chExt cx="5997932" cy="492527"/>
          </a:xfrm>
        </p:grpSpPr>
        <p:sp>
          <p:nvSpPr>
            <p:cNvPr id="56" name="직사각형 55"/>
            <p:cNvSpPr/>
            <p:nvPr/>
          </p:nvSpPr>
          <p:spPr>
            <a:xfrm>
              <a:off x="450128" y="1873268"/>
              <a:ext cx="5997932" cy="492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50128" y="1918573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친구를 배려해야 한다는 생각이 들었습니다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9" y="32307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5616116" y="121103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00192" y="121103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14512" y="108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77727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25" y="17922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다시 줄을 서면 몇 줄이 되는지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212827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95536" y="2108175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6276" y="2528900"/>
            <a:ext cx="5997932" cy="369332"/>
            <a:chOff x="446276" y="2528900"/>
            <a:chExt cx="5997932" cy="369332"/>
          </a:xfrm>
        </p:grpSpPr>
        <p:sp>
          <p:nvSpPr>
            <p:cNvPr id="73" name="직사각형 72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지우네 반 학생 수입니다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86" y="2580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296635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23"/>
          <p:cNvSpPr txBox="1"/>
          <p:nvPr/>
        </p:nvSpPr>
        <p:spPr>
          <a:xfrm>
            <a:off x="395536" y="294625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지우네 반 학생 수를 알 수 있는 정보는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9681" y="3360790"/>
            <a:ext cx="5997932" cy="369332"/>
            <a:chOff x="446276" y="2528900"/>
            <a:chExt cx="5997932" cy="369332"/>
          </a:xfrm>
        </p:grpSpPr>
        <p:sp>
          <p:nvSpPr>
            <p:cNvPr id="42" name="직사각형 41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줄로 서 있는데 한 친구가 조금 늦게 왔습니다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28" y="3416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37796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23"/>
          <p:cNvSpPr txBox="1"/>
          <p:nvPr/>
        </p:nvSpPr>
        <p:spPr>
          <a:xfrm>
            <a:off x="395536" y="375950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지우네 반 학생 수는 모두 몇 명인가요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6276" y="4170717"/>
            <a:ext cx="5997932" cy="369332"/>
            <a:chOff x="446276" y="2528900"/>
            <a:chExt cx="5997932" cy="369332"/>
          </a:xfrm>
        </p:grpSpPr>
        <p:sp>
          <p:nvSpPr>
            <p:cNvPr id="50" name="직사각형 49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늦게 온 친구를 포함하여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58" y="4226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그룹 53"/>
          <p:cNvGrpSpPr/>
          <p:nvPr/>
        </p:nvGrpSpPr>
        <p:grpSpPr>
          <a:xfrm>
            <a:off x="66462" y="2183498"/>
            <a:ext cx="6951909" cy="2325622"/>
            <a:chOff x="0" y="1790700"/>
            <a:chExt cx="6997980" cy="2502396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0700"/>
              <a:ext cx="6997980" cy="250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8486" y="1893957"/>
              <a:ext cx="1743075" cy="304800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101724" y="2996952"/>
            <a:ext cx="63053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지우네 반 친구들은 달리기를 하려고 운동장에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줄로 서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조금 늦게 온 친구 한 명을 포함하여 한 줄에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명씩 다시 줄을 서면 몇 줄이 되는지 구해 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92720" y="2783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77727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25" y="17922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다시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줄을 서면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줄이 되는지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212827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95536" y="2108175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6276" y="2528900"/>
            <a:ext cx="5997932" cy="369332"/>
            <a:chOff x="446276" y="2528900"/>
            <a:chExt cx="5997932" cy="369332"/>
          </a:xfrm>
        </p:grpSpPr>
        <p:sp>
          <p:nvSpPr>
            <p:cNvPr id="73" name="직사각형 72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지우네 반 학생 수입니다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86" y="2580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296635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23"/>
          <p:cNvSpPr txBox="1"/>
          <p:nvPr/>
        </p:nvSpPr>
        <p:spPr>
          <a:xfrm>
            <a:off x="395536" y="294625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지우네 반 학생 수를 알 수 있는 정보는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9681" y="3360790"/>
            <a:ext cx="5997932" cy="369332"/>
            <a:chOff x="446276" y="2528900"/>
            <a:chExt cx="5997932" cy="369332"/>
          </a:xfrm>
        </p:grpSpPr>
        <p:sp>
          <p:nvSpPr>
            <p:cNvPr id="42" name="직사각형 41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줄로 서 있는데 한 친구가 조금 늦게 왔습니다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28" y="3416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65" y="37796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23"/>
          <p:cNvSpPr txBox="1"/>
          <p:nvPr/>
        </p:nvSpPr>
        <p:spPr>
          <a:xfrm>
            <a:off x="395536" y="375950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지우네 반 학생 수는 모두 몇 명인가요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6276" y="4170717"/>
            <a:ext cx="5997932" cy="369332"/>
            <a:chOff x="446276" y="2528900"/>
            <a:chExt cx="5997932" cy="369332"/>
          </a:xfrm>
        </p:grpSpPr>
        <p:sp>
          <p:nvSpPr>
            <p:cNvPr id="50" name="직사각형 49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늦게 온 친구를 포함하여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58" y="4226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지우네 반의 달리기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189" y="2784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339022" y="859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42313</TotalTime>
  <Words>1382</Words>
  <Application>Microsoft Office PowerPoint</Application>
  <PresentationFormat>화면 슬라이드 쇼(4:3)</PresentationFormat>
  <Paragraphs>417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7300</cp:revision>
  <dcterms:created xsi:type="dcterms:W3CDTF">2008-07-15T12:19:11Z</dcterms:created>
  <dcterms:modified xsi:type="dcterms:W3CDTF">2022-02-16T00:58:24Z</dcterms:modified>
</cp:coreProperties>
</file>