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1"/>
  </p:notesMasterIdLst>
  <p:handoutMasterIdLst>
    <p:handoutMasterId r:id="rId22"/>
  </p:handoutMasterIdLst>
  <p:sldIdLst>
    <p:sldId id="782" r:id="rId2"/>
    <p:sldId id="783" r:id="rId3"/>
    <p:sldId id="1338" r:id="rId4"/>
    <p:sldId id="1370" r:id="rId5"/>
    <p:sldId id="1339" r:id="rId6"/>
    <p:sldId id="1371" r:id="rId7"/>
    <p:sldId id="1341" r:id="rId8"/>
    <p:sldId id="1342" r:id="rId9"/>
    <p:sldId id="1377" r:id="rId10"/>
    <p:sldId id="1345" r:id="rId11"/>
    <p:sldId id="1361" r:id="rId12"/>
    <p:sldId id="1378" r:id="rId13"/>
    <p:sldId id="1348" r:id="rId14"/>
    <p:sldId id="1364" r:id="rId15"/>
    <p:sldId id="1374" r:id="rId16"/>
    <p:sldId id="1375" r:id="rId17"/>
    <p:sldId id="1351" r:id="rId18"/>
    <p:sldId id="1366" r:id="rId19"/>
    <p:sldId id="1379" r:id="rId20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DDA"/>
    <a:srgbClr val="E8EEDA"/>
    <a:srgbClr val="3E9444"/>
    <a:srgbClr val="336600"/>
    <a:srgbClr val="A4732C"/>
    <a:srgbClr val="339933"/>
    <a:srgbClr val="FFFFCC"/>
    <a:srgbClr val="C99447"/>
    <a:srgbClr val="2AD09D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84" autoAdjust="0"/>
    <p:restoredTop sz="96686" autoAdjust="0"/>
  </p:normalViewPr>
  <p:slideViewPr>
    <p:cSldViewPr>
      <p:cViewPr varScale="1">
        <p:scale>
          <a:sx n="113" d="100"/>
          <a:sy n="113" d="100"/>
        </p:scale>
        <p:origin x="-1878" y="-11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jpeg"/><Relationship Id="rId5" Type="http://schemas.openxmlformats.org/officeDocument/2006/relationships/image" Target="../media/image16.jpeg"/><Relationship Id="rId10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2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3.png"/><Relationship Id="rId10" Type="http://schemas.openxmlformats.org/officeDocument/2006/relationships/image" Target="../media/image24.png"/><Relationship Id="rId4" Type="http://schemas.openxmlformats.org/officeDocument/2006/relationships/image" Target="../media/image12.jpeg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jpeg"/><Relationship Id="rId11" Type="http://schemas.openxmlformats.org/officeDocument/2006/relationships/image" Target="../media/image26.png"/><Relationship Id="rId5" Type="http://schemas.openxmlformats.org/officeDocument/2006/relationships/image" Target="../media/image16.jpeg"/><Relationship Id="rId10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5.png"/><Relationship Id="rId7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7.png"/><Relationship Id="rId4" Type="http://schemas.openxmlformats.org/officeDocument/2006/relationships/image" Target="../media/image28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8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8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5.png"/><Relationship Id="rId7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7.png"/><Relationship Id="rId4" Type="http://schemas.openxmlformats.org/officeDocument/2006/relationships/image" Target="../media/image28.jpeg"/><Relationship Id="rId9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eg"/><Relationship Id="rId3" Type="http://schemas.openxmlformats.org/officeDocument/2006/relationships/image" Target="../media/image5.png"/><Relationship Id="rId7" Type="http://schemas.openxmlformats.org/officeDocument/2006/relationships/image" Target="../media/image1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7.png"/><Relationship Id="rId4" Type="http://schemas.openxmlformats.org/officeDocument/2006/relationships/image" Target="../media/image35.jpeg"/><Relationship Id="rId9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4.png"/><Relationship Id="rId9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eg"/><Relationship Id="rId3" Type="http://schemas.openxmlformats.org/officeDocument/2006/relationships/image" Target="../media/image5.png"/><Relationship Id="rId7" Type="http://schemas.openxmlformats.org/officeDocument/2006/relationships/image" Target="../media/image1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7.png"/><Relationship Id="rId10" Type="http://schemas.openxmlformats.org/officeDocument/2006/relationships/image" Target="../media/image26.png"/><Relationship Id="rId4" Type="http://schemas.openxmlformats.org/officeDocument/2006/relationships/image" Target="../media/image35.jpeg"/><Relationship Id="rId9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cdata.tsherpa.co.kr/tsherpa/MultiMedia/Flash/2020/curri/index.html?flashxmlnum=soboro2&amp;classa=A8-C1-62-KK-KA-02-03-04-0-0-0-0&amp;classno=AA_SAMPLE/nproto_sample/DA/nproto_suh_518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16.jpe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8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536742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2022.02.08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2022.02.14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05638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477564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suhi_p_0301_03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나눗셈을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suhi_p_0301_03_0002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85" y="2776769"/>
            <a:ext cx="6587073" cy="938812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/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동그라미 표시로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정오답음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있음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X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는 나타났다가 사라짐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4756209" y="1233382"/>
            <a:ext cx="2120047" cy="258390"/>
            <a:chOff x="4756209" y="1233382"/>
            <a:chExt cx="2120047" cy="258390"/>
          </a:xfrm>
        </p:grpSpPr>
        <p:sp>
          <p:nvSpPr>
            <p:cNvPr id="38" name="순서도: 대체 처리 37"/>
            <p:cNvSpPr/>
            <p:nvPr/>
          </p:nvSpPr>
          <p:spPr>
            <a:xfrm>
              <a:off x="6055217" y="123547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4756209" y="1233382"/>
              <a:ext cx="2120047" cy="258390"/>
              <a:chOff x="4756209" y="1233382"/>
              <a:chExt cx="2120047" cy="258390"/>
            </a:xfrm>
          </p:grpSpPr>
          <p:grpSp>
            <p:nvGrpSpPr>
              <p:cNvPr id="65" name="그룹 64"/>
              <p:cNvGrpSpPr/>
              <p:nvPr/>
            </p:nvGrpSpPr>
            <p:grpSpPr>
              <a:xfrm>
                <a:off x="4756209" y="1233382"/>
                <a:ext cx="2120047" cy="258390"/>
                <a:chOff x="4756209" y="1233382"/>
                <a:chExt cx="2120047" cy="258390"/>
              </a:xfrm>
            </p:grpSpPr>
            <p:sp>
              <p:nvSpPr>
                <p:cNvPr id="67" name="순서도: 대체 처리 66"/>
                <p:cNvSpPr/>
                <p:nvPr/>
              </p:nvSpPr>
              <p:spPr>
                <a:xfrm>
                  <a:off x="6634999" y="1233382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75000"/>
                    <a:alpha val="3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순서도: 대체 처리 68"/>
                <p:cNvSpPr/>
                <p:nvPr/>
              </p:nvSpPr>
              <p:spPr>
                <a:xfrm>
                  <a:off x="6346960" y="1238538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75000"/>
                    <a:alpha val="3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순서도: 대체 처리 70"/>
                <p:cNvSpPr/>
                <p:nvPr/>
              </p:nvSpPr>
              <p:spPr>
                <a:xfrm>
                  <a:off x="4756209" y="1239744"/>
                  <a:ext cx="679119" cy="252028"/>
                </a:xfrm>
                <a:prstGeom prst="flowChartAlternateProcess">
                  <a:avLst/>
                </a:prstGeom>
                <a:solidFill>
                  <a:schemeClr val="accent3">
                    <a:lumMod val="75000"/>
                    <a:alpha val="3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6" name="순서도: 대체 처리 65"/>
              <p:cNvSpPr/>
              <p:nvPr/>
            </p:nvSpPr>
            <p:spPr>
              <a:xfrm>
                <a:off x="5483962" y="1239744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" name="순서도: 대체 처리 39"/>
            <p:cNvSpPr/>
            <p:nvPr/>
          </p:nvSpPr>
          <p:spPr>
            <a:xfrm>
              <a:off x="5785303" y="123832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37034" y="51071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suhi_p_0301_03_0002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4986" y="1624734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몫이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나눗셈식에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표 하세요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0575"/>
            <a:ext cx="357006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타원 55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4752020" y="1177702"/>
            <a:ext cx="2160240" cy="353678"/>
            <a:chOff x="4716016" y="1177702"/>
            <a:chExt cx="2160240" cy="353678"/>
          </a:xfrm>
        </p:grpSpPr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658451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629647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600473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572994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471601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543819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80" name="Picture 35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423" y="1643790"/>
            <a:ext cx="352355" cy="341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TextBox 97"/>
          <p:cNvSpPr txBox="1"/>
          <p:nvPr/>
        </p:nvSpPr>
        <p:spPr>
          <a:xfrm>
            <a:off x="729774" y="3040882"/>
            <a:ext cx="1861796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48 ÷ 8 = 6,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848818" y="3053814"/>
            <a:ext cx="1861796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63 ÷ 9 = 7,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854405" y="3059628"/>
            <a:ext cx="1861796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72 ÷ 9 = 8</a:t>
            </a:r>
          </a:p>
        </p:txBody>
      </p:sp>
      <p:sp>
        <p:nvSpPr>
          <p:cNvPr id="47" name="타원 46"/>
          <p:cNvSpPr/>
          <p:nvPr/>
        </p:nvSpPr>
        <p:spPr>
          <a:xfrm>
            <a:off x="4637371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3" descr="D:\[초등] 교과학습\2021년 1학기\수학 SB캡쳐\icon_O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003" y="2877612"/>
            <a:ext cx="730787" cy="74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7" descr="D:\[초등] 교과학습\2021년 1학기\수학 SB캡쳐\icon_X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606" y="2962076"/>
            <a:ext cx="646325" cy="66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7" descr="D:\[초등] 교과학습\2021년 1학기\수학 SB캡쳐\icon_X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75" y="2900899"/>
            <a:ext cx="646325" cy="66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타원 44"/>
          <p:cNvSpPr/>
          <p:nvPr/>
        </p:nvSpPr>
        <p:spPr>
          <a:xfrm>
            <a:off x="496474" y="25855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1500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05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(3-1-3)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정오답음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있음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X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는 나타났다가 사라짐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suhi_p_0301_03_0002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464339" y="52543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467544" y="140871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몫이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나눗셈식에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표 하세요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5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274" y="1438093"/>
            <a:ext cx="352355" cy="341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544" y="2503913"/>
            <a:ext cx="6268325" cy="116221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461636" y="2955750"/>
            <a:ext cx="1861796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 ÷ 4 = 7,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948391" y="2950624"/>
            <a:ext cx="1861796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 ÷ 7 = 4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3" descr="D:\[초등] 교과학습\2021년 1학기\수학 SB캡쳐\icon_O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744924"/>
            <a:ext cx="730787" cy="74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7" descr="D:\[초등] 교과학습\2021년 1학기\수학 SB캡쳐\icon_X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840219"/>
            <a:ext cx="646325" cy="66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타원 28"/>
          <p:cNvSpPr/>
          <p:nvPr/>
        </p:nvSpPr>
        <p:spPr>
          <a:xfrm>
            <a:off x="5429265" y="32372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057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85" y="2776769"/>
            <a:ext cx="6587073" cy="938812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4756209" y="1233382"/>
            <a:ext cx="2120047" cy="258390"/>
            <a:chOff x="4756209" y="1233382"/>
            <a:chExt cx="2120047" cy="258390"/>
          </a:xfrm>
        </p:grpSpPr>
        <p:sp>
          <p:nvSpPr>
            <p:cNvPr id="38" name="순서도: 대체 처리 37"/>
            <p:cNvSpPr/>
            <p:nvPr/>
          </p:nvSpPr>
          <p:spPr>
            <a:xfrm>
              <a:off x="6055217" y="123547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4756209" y="1233382"/>
              <a:ext cx="2120047" cy="258390"/>
              <a:chOff x="4756209" y="1233382"/>
              <a:chExt cx="2120047" cy="258390"/>
            </a:xfrm>
          </p:grpSpPr>
          <p:grpSp>
            <p:nvGrpSpPr>
              <p:cNvPr id="65" name="그룹 64"/>
              <p:cNvGrpSpPr/>
              <p:nvPr/>
            </p:nvGrpSpPr>
            <p:grpSpPr>
              <a:xfrm>
                <a:off x="4756209" y="1233382"/>
                <a:ext cx="2120047" cy="258390"/>
                <a:chOff x="4756209" y="1233382"/>
                <a:chExt cx="2120047" cy="258390"/>
              </a:xfrm>
            </p:grpSpPr>
            <p:sp>
              <p:nvSpPr>
                <p:cNvPr id="67" name="순서도: 대체 처리 66"/>
                <p:cNvSpPr/>
                <p:nvPr/>
              </p:nvSpPr>
              <p:spPr>
                <a:xfrm>
                  <a:off x="6634999" y="1233382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75000"/>
                    <a:alpha val="3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순서도: 대체 처리 68"/>
                <p:cNvSpPr/>
                <p:nvPr/>
              </p:nvSpPr>
              <p:spPr>
                <a:xfrm>
                  <a:off x="6346960" y="1238538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75000"/>
                    <a:alpha val="3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순서도: 대체 처리 70"/>
                <p:cNvSpPr/>
                <p:nvPr/>
              </p:nvSpPr>
              <p:spPr>
                <a:xfrm>
                  <a:off x="4756209" y="1239744"/>
                  <a:ext cx="679119" cy="252028"/>
                </a:xfrm>
                <a:prstGeom prst="flowChartAlternateProcess">
                  <a:avLst/>
                </a:prstGeom>
                <a:solidFill>
                  <a:schemeClr val="accent3">
                    <a:lumMod val="75000"/>
                    <a:alpha val="3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6" name="순서도: 대체 처리 65"/>
              <p:cNvSpPr/>
              <p:nvPr/>
            </p:nvSpPr>
            <p:spPr>
              <a:xfrm>
                <a:off x="5483962" y="1239744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" name="순서도: 대체 처리 39"/>
            <p:cNvSpPr/>
            <p:nvPr/>
          </p:nvSpPr>
          <p:spPr>
            <a:xfrm>
              <a:off x="5785303" y="123832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suhi_p_0301_03_0002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4986" y="1624734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몫이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나눗셈식에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표 하세요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0575"/>
            <a:ext cx="357006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2" name="그룹 71"/>
          <p:cNvGrpSpPr/>
          <p:nvPr/>
        </p:nvGrpSpPr>
        <p:grpSpPr>
          <a:xfrm>
            <a:off x="4752020" y="1177702"/>
            <a:ext cx="2160240" cy="353678"/>
            <a:chOff x="4716016" y="1177702"/>
            <a:chExt cx="2160240" cy="353678"/>
          </a:xfrm>
        </p:grpSpPr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658451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629647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600473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572994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471601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543819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80" name="Picture 35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423" y="1643790"/>
            <a:ext cx="352355" cy="341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TextBox 97"/>
          <p:cNvSpPr txBox="1"/>
          <p:nvPr/>
        </p:nvSpPr>
        <p:spPr>
          <a:xfrm>
            <a:off x="729774" y="3040882"/>
            <a:ext cx="1861796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48 ÷ 8 = 6,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848818" y="3053814"/>
            <a:ext cx="1861796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63 ÷ 9 = 7,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854405" y="3059628"/>
            <a:ext cx="1861796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72 ÷ 9 = 8</a:t>
            </a:r>
          </a:p>
        </p:txBody>
      </p:sp>
      <p:pic>
        <p:nvPicPr>
          <p:cNvPr id="41" name="Picture 3" descr="D:\[초등] 교과학습\2021년 1학기\수학 SB캡쳐\icon_O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003" y="2877612"/>
            <a:ext cx="730787" cy="74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7" descr="D:\[초등] 교과학습\2021년 1학기\수학 SB캡쳐\icon_X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606" y="2962076"/>
            <a:ext cx="646325" cy="66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7" descr="D:\[초등] 교과학습\2021년 1학기\수학 SB캡쳐\icon_X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75" y="2900899"/>
            <a:ext cx="646325" cy="66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TextBox 83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192745" y="3429000"/>
            <a:ext cx="6667165" cy="1540086"/>
            <a:chOff x="192745" y="3429000"/>
            <a:chExt cx="6667165" cy="1540086"/>
          </a:xfrm>
        </p:grpSpPr>
        <p:sp>
          <p:nvSpPr>
            <p:cNvPr id="86" name="직사각형 85"/>
            <p:cNvSpPr/>
            <p:nvPr/>
          </p:nvSpPr>
          <p:spPr>
            <a:xfrm>
              <a:off x="192745" y="3626762"/>
              <a:ext cx="6667165" cy="13423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7" name="모서리가 둥근 직사각형 86"/>
            <p:cNvSpPr/>
            <p:nvPr/>
          </p:nvSpPr>
          <p:spPr>
            <a:xfrm>
              <a:off x="338478" y="342900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42132" y="3815752"/>
              <a:ext cx="8961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48÷8=6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38077" y="4175792"/>
              <a:ext cx="904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63÷9=7</a:t>
              </a:r>
              <a:endParaRPr lang="en-US" altLang="ko-KR" sz="18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42132" y="4545124"/>
              <a:ext cx="9535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72÷9=8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513246" y="3830796"/>
              <a:ext cx="8961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몫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: 6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511660" y="4175792"/>
              <a:ext cx="8961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몫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: 7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512219" y="4518459"/>
              <a:ext cx="8961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몫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: 8</a:t>
              </a:r>
            </a:p>
          </p:txBody>
        </p:sp>
      </p:grpSp>
      <p:sp>
        <p:nvSpPr>
          <p:cNvPr id="94" name="직각 삼각형 93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95" name="Picture 3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866497"/>
            <a:ext cx="257625" cy="250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3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047" y="4226537"/>
            <a:ext cx="257625" cy="250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3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462" y="4586577"/>
            <a:ext cx="257625" cy="250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20" y="3911762"/>
            <a:ext cx="149566" cy="165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03" y="4271802"/>
            <a:ext cx="149566" cy="165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86" y="4631842"/>
            <a:ext cx="149566" cy="165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608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756209" y="1233382"/>
            <a:ext cx="2120047" cy="258390"/>
            <a:chOff x="4756209" y="1233382"/>
            <a:chExt cx="2120047" cy="258390"/>
          </a:xfrm>
        </p:grpSpPr>
        <p:sp>
          <p:nvSpPr>
            <p:cNvPr id="36" name="순서도: 대체 처리 35"/>
            <p:cNvSpPr/>
            <p:nvPr/>
          </p:nvSpPr>
          <p:spPr>
            <a:xfrm>
              <a:off x="6350612" y="1239744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대체 처리 8"/>
            <p:cNvSpPr/>
            <p:nvPr/>
          </p:nvSpPr>
          <p:spPr>
            <a:xfrm>
              <a:off x="6056007" y="123974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4756209" y="1233382"/>
              <a:ext cx="2120047" cy="258390"/>
              <a:chOff x="4756209" y="1233382"/>
              <a:chExt cx="2120047" cy="258390"/>
            </a:xfrm>
          </p:grpSpPr>
          <p:grpSp>
            <p:nvGrpSpPr>
              <p:cNvPr id="79" name="그룹 78"/>
              <p:cNvGrpSpPr/>
              <p:nvPr/>
            </p:nvGrpSpPr>
            <p:grpSpPr>
              <a:xfrm>
                <a:off x="4756209" y="1233382"/>
                <a:ext cx="2120047" cy="258390"/>
                <a:chOff x="4756209" y="1233382"/>
                <a:chExt cx="2120047" cy="258390"/>
              </a:xfrm>
            </p:grpSpPr>
            <p:grpSp>
              <p:nvGrpSpPr>
                <p:cNvPr id="81" name="그룹 80"/>
                <p:cNvGrpSpPr/>
                <p:nvPr/>
              </p:nvGrpSpPr>
              <p:grpSpPr>
                <a:xfrm>
                  <a:off x="4756209" y="1233382"/>
                  <a:ext cx="2120047" cy="258390"/>
                  <a:chOff x="4756209" y="1233382"/>
                  <a:chExt cx="2120047" cy="258390"/>
                </a:xfrm>
              </p:grpSpPr>
              <p:sp>
                <p:nvSpPr>
                  <p:cNvPr id="83" name="순서도: 대체 처리 82"/>
                  <p:cNvSpPr/>
                  <p:nvPr/>
                </p:nvSpPr>
                <p:spPr>
                  <a:xfrm>
                    <a:off x="6634999" y="1233382"/>
                    <a:ext cx="241257" cy="252028"/>
                  </a:xfrm>
                  <a:prstGeom prst="flowChartAlternateProcess">
                    <a:avLst/>
                  </a:prstGeom>
                  <a:solidFill>
                    <a:schemeClr val="accent3">
                      <a:lumMod val="75000"/>
                      <a:alpha val="35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5" name="순서도: 대체 처리 84"/>
                  <p:cNvSpPr/>
                  <p:nvPr/>
                </p:nvSpPr>
                <p:spPr>
                  <a:xfrm>
                    <a:off x="4756209" y="1239744"/>
                    <a:ext cx="679119" cy="252028"/>
                  </a:xfrm>
                  <a:prstGeom prst="flowChartAlternateProcess">
                    <a:avLst/>
                  </a:prstGeom>
                  <a:solidFill>
                    <a:schemeClr val="accent3">
                      <a:lumMod val="75000"/>
                      <a:alpha val="35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82" name="순서도: 대체 처리 81"/>
                <p:cNvSpPr/>
                <p:nvPr/>
              </p:nvSpPr>
              <p:spPr>
                <a:xfrm>
                  <a:off x="5483962" y="1239744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75000"/>
                    <a:alpha val="3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0" name="순서도: 대체 처리 79"/>
              <p:cNvSpPr/>
              <p:nvPr/>
            </p:nvSpPr>
            <p:spPr>
              <a:xfrm>
                <a:off x="5785303" y="1238320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9" name="TextBox 58"/>
          <p:cNvSpPr txBox="1"/>
          <p:nvPr/>
        </p:nvSpPr>
        <p:spPr>
          <a:xfrm>
            <a:off x="604986" y="160499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다음을 나눗셈식으로 나타내 보세요</a:t>
            </a:r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 번 더 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팝업창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(#1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풀 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팝업창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다음 슬라이드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54492" y="50516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suhi_p_0301_03_0002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6"/>
          <a:srcRect b="35373"/>
          <a:stretch/>
        </p:blipFill>
        <p:spPr>
          <a:xfrm>
            <a:off x="1204064" y="2599644"/>
            <a:ext cx="4899023" cy="1125408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2470627" y="3908779"/>
            <a:ext cx="566343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926608" y="2891049"/>
            <a:ext cx="387615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28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나누기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같습니다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453603" y="3908779"/>
            <a:ext cx="483767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347892" y="3915922"/>
            <a:ext cx="483767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059832" y="3908778"/>
            <a:ext cx="263822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959932" y="3908375"/>
            <a:ext cx="263822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</a:p>
        </p:txBody>
      </p:sp>
      <p:pic>
        <p:nvPicPr>
          <p:cNvPr id="65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668" y="5103311"/>
            <a:ext cx="1292102" cy="465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타원 65"/>
          <p:cNvSpPr/>
          <p:nvPr/>
        </p:nvSpPr>
        <p:spPr>
          <a:xfrm>
            <a:off x="1583668" y="49626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4752020" y="1177702"/>
            <a:ext cx="2160240" cy="353678"/>
            <a:chOff x="4716016" y="1177702"/>
            <a:chExt cx="2160240" cy="353678"/>
          </a:xfrm>
        </p:grpSpPr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658451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629647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600473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572994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471601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543819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93" name="그림 9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447" y="3730514"/>
            <a:ext cx="331562" cy="300956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382" y="3717032"/>
            <a:ext cx="331562" cy="300956"/>
          </a:xfrm>
          <a:prstGeom prst="rect">
            <a:avLst/>
          </a:prstGeom>
        </p:spPr>
      </p:pic>
      <p:pic>
        <p:nvPicPr>
          <p:cNvPr id="95" name="그림 9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726" y="3725051"/>
            <a:ext cx="331562" cy="300956"/>
          </a:xfrm>
          <a:prstGeom prst="rect">
            <a:avLst/>
          </a:prstGeom>
        </p:spPr>
      </p:pic>
      <p:sp>
        <p:nvSpPr>
          <p:cNvPr id="47" name="타원 46"/>
          <p:cNvSpPr/>
          <p:nvPr/>
        </p:nvSpPr>
        <p:spPr>
          <a:xfrm>
            <a:off x="4624849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1500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093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깜짝 문제 약물 사용하여 텍스트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소발문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블릿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버튼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(3-1-3)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suhi_p_0301_03_0002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67544" y="140871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다음을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나눗셈식으로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나타내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98994" y="16971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1399395" y="5279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6"/>
          <a:srcRect b="41266"/>
          <a:stretch/>
        </p:blipFill>
        <p:spPr>
          <a:xfrm>
            <a:off x="1090146" y="2422494"/>
            <a:ext cx="5102034" cy="104037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221319" y="2685991"/>
            <a:ext cx="4801021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나누기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 같습니다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434623" y="3778929"/>
            <a:ext cx="566343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467855" y="3771666"/>
            <a:ext cx="388106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371306" y="3778927"/>
            <a:ext cx="416890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897" y="3528026"/>
            <a:ext cx="331562" cy="300956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838" y="3528026"/>
            <a:ext cx="331562" cy="300956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353" y="3528026"/>
            <a:ext cx="331562" cy="300956"/>
          </a:xfrm>
          <a:prstGeom prst="rect">
            <a:avLst/>
          </a:prstGeom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3059832" y="3753439"/>
            <a:ext cx="263822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959932" y="3753036"/>
            <a:ext cx="263822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412734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1500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!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suhi_p_0301_03_0002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67544" y="140871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나눗셈식을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읽어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9674" y="2330884"/>
            <a:ext cx="3060111" cy="943402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675407" y="2610224"/>
            <a:ext cx="2048644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35 ÷ 5 = 7</a:t>
            </a:r>
          </a:p>
        </p:txBody>
      </p:sp>
      <p:sp>
        <p:nvSpPr>
          <p:cNvPr id="38" name="직사각형 37"/>
          <p:cNvSpPr/>
          <p:nvPr/>
        </p:nvSpPr>
        <p:spPr bwMode="auto">
          <a:xfrm>
            <a:off x="1968171" y="3796350"/>
            <a:ext cx="3463116" cy="3975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 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나누기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같습니다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 err="1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92696"/>
            <a:ext cx="1587241" cy="529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838" y="3528026"/>
            <a:ext cx="331562" cy="30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21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756209" y="1233382"/>
            <a:ext cx="2120047" cy="258390"/>
            <a:chOff x="4756209" y="1233382"/>
            <a:chExt cx="2120047" cy="258390"/>
          </a:xfrm>
        </p:grpSpPr>
        <p:sp>
          <p:nvSpPr>
            <p:cNvPr id="36" name="순서도: 대체 처리 35"/>
            <p:cNvSpPr/>
            <p:nvPr/>
          </p:nvSpPr>
          <p:spPr>
            <a:xfrm>
              <a:off x="6350612" y="1239744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대체 처리 8"/>
            <p:cNvSpPr/>
            <p:nvPr/>
          </p:nvSpPr>
          <p:spPr>
            <a:xfrm>
              <a:off x="6056007" y="123974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4756209" y="1233382"/>
              <a:ext cx="2120047" cy="258390"/>
              <a:chOff x="4756209" y="1233382"/>
              <a:chExt cx="2120047" cy="258390"/>
            </a:xfrm>
          </p:grpSpPr>
          <p:grpSp>
            <p:nvGrpSpPr>
              <p:cNvPr id="79" name="그룹 78"/>
              <p:cNvGrpSpPr/>
              <p:nvPr/>
            </p:nvGrpSpPr>
            <p:grpSpPr>
              <a:xfrm>
                <a:off x="4756209" y="1233382"/>
                <a:ext cx="2120047" cy="258390"/>
                <a:chOff x="4756209" y="1233382"/>
                <a:chExt cx="2120047" cy="258390"/>
              </a:xfrm>
            </p:grpSpPr>
            <p:grpSp>
              <p:nvGrpSpPr>
                <p:cNvPr id="81" name="그룹 80"/>
                <p:cNvGrpSpPr/>
                <p:nvPr/>
              </p:nvGrpSpPr>
              <p:grpSpPr>
                <a:xfrm>
                  <a:off x="4756209" y="1233382"/>
                  <a:ext cx="2120047" cy="258390"/>
                  <a:chOff x="4756209" y="1233382"/>
                  <a:chExt cx="2120047" cy="258390"/>
                </a:xfrm>
              </p:grpSpPr>
              <p:sp>
                <p:nvSpPr>
                  <p:cNvPr id="83" name="순서도: 대체 처리 82"/>
                  <p:cNvSpPr/>
                  <p:nvPr/>
                </p:nvSpPr>
                <p:spPr>
                  <a:xfrm>
                    <a:off x="6634999" y="1233382"/>
                    <a:ext cx="241257" cy="252028"/>
                  </a:xfrm>
                  <a:prstGeom prst="flowChartAlternateProcess">
                    <a:avLst/>
                  </a:prstGeom>
                  <a:solidFill>
                    <a:schemeClr val="accent3">
                      <a:lumMod val="75000"/>
                      <a:alpha val="35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5" name="순서도: 대체 처리 84"/>
                  <p:cNvSpPr/>
                  <p:nvPr/>
                </p:nvSpPr>
                <p:spPr>
                  <a:xfrm>
                    <a:off x="4756209" y="1239744"/>
                    <a:ext cx="679119" cy="252028"/>
                  </a:xfrm>
                  <a:prstGeom prst="flowChartAlternateProcess">
                    <a:avLst/>
                  </a:prstGeom>
                  <a:solidFill>
                    <a:schemeClr val="accent3">
                      <a:lumMod val="75000"/>
                      <a:alpha val="35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82" name="순서도: 대체 처리 81"/>
                <p:cNvSpPr/>
                <p:nvPr/>
              </p:nvSpPr>
              <p:spPr>
                <a:xfrm>
                  <a:off x="5483962" y="1239744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75000"/>
                    <a:alpha val="3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0" name="순서도: 대체 처리 79"/>
              <p:cNvSpPr/>
              <p:nvPr/>
            </p:nvSpPr>
            <p:spPr>
              <a:xfrm>
                <a:off x="5785303" y="1238320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suhi_p_0301_03_0002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4064" y="2599643"/>
            <a:ext cx="4899023" cy="1741393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2519772" y="3908779"/>
            <a:ext cx="468052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926608" y="2891049"/>
            <a:ext cx="387615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28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나누기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같습니다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495583" y="3908779"/>
            <a:ext cx="399807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389872" y="3915922"/>
            <a:ext cx="399807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059832" y="3908778"/>
            <a:ext cx="263822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959932" y="3908375"/>
            <a:ext cx="263822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</a:p>
        </p:txBody>
      </p:sp>
      <p:pic>
        <p:nvPicPr>
          <p:cNvPr id="65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668" y="5103311"/>
            <a:ext cx="1292102" cy="465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6" name="그룹 85"/>
          <p:cNvGrpSpPr/>
          <p:nvPr/>
        </p:nvGrpSpPr>
        <p:grpSpPr>
          <a:xfrm>
            <a:off x="4752020" y="1177702"/>
            <a:ext cx="2160240" cy="353678"/>
            <a:chOff x="4716016" y="1177702"/>
            <a:chExt cx="2160240" cy="353678"/>
          </a:xfrm>
        </p:grpSpPr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658451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629647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600473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572994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471601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543819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93" name="그림 9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447" y="3730514"/>
            <a:ext cx="331562" cy="300956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382" y="3717032"/>
            <a:ext cx="331562" cy="300956"/>
          </a:xfrm>
          <a:prstGeom prst="rect">
            <a:avLst/>
          </a:prstGeom>
        </p:spPr>
      </p:pic>
      <p:pic>
        <p:nvPicPr>
          <p:cNvPr id="95" name="그림 9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726" y="3725051"/>
            <a:ext cx="331562" cy="300956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192745" y="3392996"/>
            <a:ext cx="6667165" cy="1576090"/>
            <a:chOff x="192745" y="3609020"/>
            <a:chExt cx="6667165" cy="1360066"/>
          </a:xfrm>
        </p:grpSpPr>
        <p:sp>
          <p:nvSpPr>
            <p:cNvPr id="51" name="직사각형 50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2411760" y="3815752"/>
            <a:ext cx="8961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7057" y="4010933"/>
            <a:ext cx="3026642" cy="846904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361540" y="3897052"/>
            <a:ext cx="3405421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28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나누기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와 같습니다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23528" y="4545124"/>
            <a:ext cx="419097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28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99592" y="4537658"/>
            <a:ext cx="419097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÷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517805" y="4537658"/>
            <a:ext cx="419097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365267" y="4545124"/>
            <a:ext cx="645610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=4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각 삼각형 65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604986" y="160499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다음을 나눗셈식으로 나타내 보세요</a:t>
            </a:r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385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/>
          <p:cNvSpPr txBox="1"/>
          <p:nvPr/>
        </p:nvSpPr>
        <p:spPr>
          <a:xfrm>
            <a:off x="1715890" y="3825044"/>
            <a:ext cx="263822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363962" y="3789040"/>
            <a:ext cx="263822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345731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63351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suhi_p_0301_03_0002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0990" y="1581553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수를 써넣고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나눗셈식으로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나타내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타원 45"/>
          <p:cNvSpPr/>
          <p:nvPr/>
        </p:nvSpPr>
        <p:spPr>
          <a:xfrm>
            <a:off x="173766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21" y="1615132"/>
            <a:ext cx="343833" cy="34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4756209" y="1238320"/>
            <a:ext cx="1541055" cy="253452"/>
            <a:chOff x="4756209" y="1238320"/>
            <a:chExt cx="1541055" cy="253452"/>
          </a:xfrm>
        </p:grpSpPr>
        <p:sp>
          <p:nvSpPr>
            <p:cNvPr id="54" name="순서도: 대체 처리 53"/>
            <p:cNvSpPr/>
            <p:nvPr/>
          </p:nvSpPr>
          <p:spPr>
            <a:xfrm>
              <a:off x="6056007" y="123974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5" name="그룹 54"/>
            <p:cNvGrpSpPr/>
            <p:nvPr/>
          </p:nvGrpSpPr>
          <p:grpSpPr>
            <a:xfrm>
              <a:off x="4756209" y="1238320"/>
              <a:ext cx="1270351" cy="253452"/>
              <a:chOff x="4756209" y="1238320"/>
              <a:chExt cx="1270351" cy="253452"/>
            </a:xfrm>
          </p:grpSpPr>
          <p:grpSp>
            <p:nvGrpSpPr>
              <p:cNvPr id="56" name="그룹 55"/>
              <p:cNvGrpSpPr/>
              <p:nvPr/>
            </p:nvGrpSpPr>
            <p:grpSpPr>
              <a:xfrm>
                <a:off x="4756209" y="1239744"/>
                <a:ext cx="969010" cy="252028"/>
                <a:chOff x="4756209" y="1239744"/>
                <a:chExt cx="969010" cy="252028"/>
              </a:xfrm>
            </p:grpSpPr>
            <p:sp>
              <p:nvSpPr>
                <p:cNvPr id="61" name="순서도: 대체 처리 60"/>
                <p:cNvSpPr/>
                <p:nvPr/>
              </p:nvSpPr>
              <p:spPr>
                <a:xfrm>
                  <a:off x="4756209" y="1239744"/>
                  <a:ext cx="679119" cy="252028"/>
                </a:xfrm>
                <a:prstGeom prst="flowChartAlternateProcess">
                  <a:avLst/>
                </a:prstGeom>
                <a:solidFill>
                  <a:schemeClr val="accent3">
                    <a:lumMod val="75000"/>
                    <a:alpha val="3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순서도: 대체 처리 58"/>
                <p:cNvSpPr/>
                <p:nvPr/>
              </p:nvSpPr>
              <p:spPr>
                <a:xfrm>
                  <a:off x="5483962" y="1239744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75000"/>
                    <a:alpha val="3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7" name="순서도: 대체 처리 56"/>
              <p:cNvSpPr/>
              <p:nvPr/>
            </p:nvSpPr>
            <p:spPr>
              <a:xfrm>
                <a:off x="5785303" y="1238320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2" name="그룹 61"/>
          <p:cNvGrpSpPr/>
          <p:nvPr/>
        </p:nvGrpSpPr>
        <p:grpSpPr>
          <a:xfrm>
            <a:off x="4752020" y="1177702"/>
            <a:ext cx="2160240" cy="353678"/>
            <a:chOff x="4716016" y="1177702"/>
            <a:chExt cx="2160240" cy="353678"/>
          </a:xfrm>
        </p:grpSpPr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658451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5" name="TextBox 64"/>
            <p:cNvSpPr txBox="1">
              <a:spLocks noChangeArrowheads="1"/>
            </p:cNvSpPr>
            <p:nvPr/>
          </p:nvSpPr>
          <p:spPr bwMode="auto">
            <a:xfrm>
              <a:off x="629647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600473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572994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471601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543819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47" name="타원 46"/>
          <p:cNvSpPr/>
          <p:nvPr/>
        </p:nvSpPr>
        <p:spPr>
          <a:xfrm>
            <a:off x="4624849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40990" y="2835003"/>
            <a:ext cx="4267151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학생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명이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명씩 짝을 지어 모이면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116823" y="2859904"/>
            <a:ext cx="1516694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90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모둠을</a:t>
            </a:r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만들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824028" y="2832163"/>
            <a:ext cx="382888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198128" y="3815144"/>
            <a:ext cx="568464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042082" y="3815144"/>
            <a:ext cx="333674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698628" y="3820794"/>
            <a:ext cx="333674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</a:p>
        </p:txBody>
      </p:sp>
      <p:pic>
        <p:nvPicPr>
          <p:cNvPr id="100" name="그림 9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456" y="3608289"/>
            <a:ext cx="331562" cy="300956"/>
          </a:xfrm>
          <a:prstGeom prst="rect">
            <a:avLst/>
          </a:prstGeom>
        </p:spPr>
      </p:pic>
      <p:pic>
        <p:nvPicPr>
          <p:cNvPr id="96" name="그림 9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337" y="3608289"/>
            <a:ext cx="331562" cy="300956"/>
          </a:xfrm>
          <a:prstGeom prst="rect">
            <a:avLst/>
          </a:prstGeom>
        </p:spPr>
      </p:pic>
      <p:pic>
        <p:nvPicPr>
          <p:cNvPr id="98" name="그림 9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261" y="3608289"/>
            <a:ext cx="331562" cy="300956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86" y="1970523"/>
            <a:ext cx="420441" cy="354056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486806" y="2672916"/>
            <a:ext cx="6267338" cy="1728192"/>
          </a:xfrm>
          <a:prstGeom prst="round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47564" y="3244625"/>
            <a:ext cx="154080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수 있습니다</a:t>
            </a:r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/>
          </a:p>
        </p:txBody>
      </p:sp>
      <p:pic>
        <p:nvPicPr>
          <p:cNvPr id="58" name="Picture 2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52" y="3825044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020" y="2534047"/>
            <a:ext cx="331562" cy="30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20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1500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</a:t>
            </a:r>
            <a:r>
              <a:rPr lang="ko-KR" altLang="en-US" sz="1000" b="1">
                <a:latin typeface="맑은 고딕" pitchFamily="50" charset="-127"/>
                <a:ea typeface="맑은 고딕" pitchFamily="50" charset="-127"/>
              </a:rPr>
              <a:t>화면</a:t>
            </a: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(3-1-3)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suhi_p_0301_03_0002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31540" y="1408710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수를 써넣고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나눗셈식으로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나타내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1327831" y="5279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80" y="1435814"/>
            <a:ext cx="343833" cy="34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1715890" y="3531865"/>
            <a:ext cx="263822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363962" y="3495861"/>
            <a:ext cx="263822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40990" y="2541824"/>
            <a:ext cx="4267151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</a:t>
            </a:r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필</a:t>
            </a:r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자루를 </a:t>
            </a:r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자루씩 주면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260757" y="2566725"/>
            <a:ext cx="2372760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명에게 나누어 줄 수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973088" y="2528900"/>
            <a:ext cx="382888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en-US" altLang="ko-KR" sz="19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98128" y="3521965"/>
            <a:ext cx="568464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endParaRPr lang="en-US" altLang="ko-KR" sz="19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042082" y="3521965"/>
            <a:ext cx="333674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698628" y="3527615"/>
            <a:ext cx="333674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en-US" altLang="ko-KR" sz="19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456" y="3315110"/>
            <a:ext cx="331562" cy="300956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337" y="3315110"/>
            <a:ext cx="331562" cy="300956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261" y="3315110"/>
            <a:ext cx="331562" cy="300956"/>
          </a:xfrm>
          <a:prstGeom prst="rect">
            <a:avLst/>
          </a:prstGeom>
        </p:spPr>
      </p:pic>
      <p:sp>
        <p:nvSpPr>
          <p:cNvPr id="67" name="모서리가 둥근 직사각형 66"/>
          <p:cNvSpPr/>
          <p:nvPr/>
        </p:nvSpPr>
        <p:spPr>
          <a:xfrm>
            <a:off x="486806" y="2379737"/>
            <a:ext cx="6267338" cy="1728192"/>
          </a:xfrm>
          <a:prstGeom prst="round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647564" y="2951446"/>
            <a:ext cx="121219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있습니다</a:t>
            </a:r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/>
          </a:p>
        </p:txBody>
      </p:sp>
      <p:pic>
        <p:nvPicPr>
          <p:cNvPr id="70" name="Picture 2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52" y="3531865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240868"/>
            <a:ext cx="331562" cy="30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31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/>
          <p:cNvSpPr txBox="1"/>
          <p:nvPr/>
        </p:nvSpPr>
        <p:spPr>
          <a:xfrm>
            <a:off x="1715890" y="3825044"/>
            <a:ext cx="263822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363962" y="3789040"/>
            <a:ext cx="263822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345731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63351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suhi_p_0301_03_0002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0990" y="1581553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수를 써넣고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나눗셈식으로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나타내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21" y="1615132"/>
            <a:ext cx="343833" cy="34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4756209" y="1238320"/>
            <a:ext cx="1541055" cy="253452"/>
            <a:chOff x="4756209" y="1238320"/>
            <a:chExt cx="1541055" cy="253452"/>
          </a:xfrm>
        </p:grpSpPr>
        <p:sp>
          <p:nvSpPr>
            <p:cNvPr id="54" name="순서도: 대체 처리 53"/>
            <p:cNvSpPr/>
            <p:nvPr/>
          </p:nvSpPr>
          <p:spPr>
            <a:xfrm>
              <a:off x="6056007" y="123974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5" name="그룹 54"/>
            <p:cNvGrpSpPr/>
            <p:nvPr/>
          </p:nvGrpSpPr>
          <p:grpSpPr>
            <a:xfrm>
              <a:off x="4756209" y="1238320"/>
              <a:ext cx="1270351" cy="253452"/>
              <a:chOff x="4756209" y="1238320"/>
              <a:chExt cx="1270351" cy="253452"/>
            </a:xfrm>
          </p:grpSpPr>
          <p:grpSp>
            <p:nvGrpSpPr>
              <p:cNvPr id="56" name="그룹 55"/>
              <p:cNvGrpSpPr/>
              <p:nvPr/>
            </p:nvGrpSpPr>
            <p:grpSpPr>
              <a:xfrm>
                <a:off x="4756209" y="1239744"/>
                <a:ext cx="969010" cy="252028"/>
                <a:chOff x="4756209" y="1239744"/>
                <a:chExt cx="969010" cy="252028"/>
              </a:xfrm>
            </p:grpSpPr>
            <p:sp>
              <p:nvSpPr>
                <p:cNvPr id="61" name="순서도: 대체 처리 60"/>
                <p:cNvSpPr/>
                <p:nvPr/>
              </p:nvSpPr>
              <p:spPr>
                <a:xfrm>
                  <a:off x="4756209" y="1239744"/>
                  <a:ext cx="679119" cy="252028"/>
                </a:xfrm>
                <a:prstGeom prst="flowChartAlternateProcess">
                  <a:avLst/>
                </a:prstGeom>
                <a:solidFill>
                  <a:schemeClr val="accent3">
                    <a:lumMod val="75000"/>
                    <a:alpha val="3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순서도: 대체 처리 58"/>
                <p:cNvSpPr/>
                <p:nvPr/>
              </p:nvSpPr>
              <p:spPr>
                <a:xfrm>
                  <a:off x="5483962" y="1239744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75000"/>
                    <a:alpha val="3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7" name="순서도: 대체 처리 56"/>
              <p:cNvSpPr/>
              <p:nvPr/>
            </p:nvSpPr>
            <p:spPr>
              <a:xfrm>
                <a:off x="5785303" y="1238320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2" name="그룹 61"/>
          <p:cNvGrpSpPr/>
          <p:nvPr/>
        </p:nvGrpSpPr>
        <p:grpSpPr>
          <a:xfrm>
            <a:off x="4752020" y="1177702"/>
            <a:ext cx="2160240" cy="353678"/>
            <a:chOff x="4716016" y="1177702"/>
            <a:chExt cx="2160240" cy="353678"/>
          </a:xfrm>
        </p:grpSpPr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658451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5" name="TextBox 64"/>
            <p:cNvSpPr txBox="1">
              <a:spLocks noChangeArrowheads="1"/>
            </p:cNvSpPr>
            <p:nvPr/>
          </p:nvSpPr>
          <p:spPr bwMode="auto">
            <a:xfrm>
              <a:off x="629647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600473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572994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471601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543819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40990" y="2835003"/>
            <a:ext cx="4267151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학생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명이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명씩 짝을 지어 모이면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116822" y="2859904"/>
            <a:ext cx="1503695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90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모둠을</a:t>
            </a:r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만들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824028" y="2832163"/>
            <a:ext cx="382888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198128" y="3815144"/>
            <a:ext cx="568464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042082" y="3815144"/>
            <a:ext cx="333674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698628" y="3820794"/>
            <a:ext cx="333674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</a:p>
        </p:txBody>
      </p:sp>
      <p:pic>
        <p:nvPicPr>
          <p:cNvPr id="100" name="그림 9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456" y="3608289"/>
            <a:ext cx="331562" cy="300956"/>
          </a:xfrm>
          <a:prstGeom prst="rect">
            <a:avLst/>
          </a:prstGeom>
        </p:spPr>
      </p:pic>
      <p:pic>
        <p:nvPicPr>
          <p:cNvPr id="96" name="그림 9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337" y="3608289"/>
            <a:ext cx="331562" cy="300956"/>
          </a:xfrm>
          <a:prstGeom prst="rect">
            <a:avLst/>
          </a:prstGeom>
        </p:spPr>
      </p:pic>
      <p:pic>
        <p:nvPicPr>
          <p:cNvPr id="98" name="그림 9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261" y="3608289"/>
            <a:ext cx="331562" cy="300956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86" y="1970523"/>
            <a:ext cx="420441" cy="354056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486806" y="2672916"/>
            <a:ext cx="6267338" cy="1728192"/>
          </a:xfrm>
          <a:prstGeom prst="round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47564" y="3244625"/>
            <a:ext cx="154080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수 있습니다</a:t>
            </a:r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/>
          </a:p>
        </p:txBody>
      </p:sp>
      <p:pic>
        <p:nvPicPr>
          <p:cNvPr id="58" name="Picture 2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52" y="3825044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020" y="2534047"/>
            <a:ext cx="331562" cy="300956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171691" y="3609020"/>
            <a:ext cx="6667165" cy="1360066"/>
            <a:chOff x="192745" y="3609020"/>
            <a:chExt cx="6667165" cy="1360066"/>
          </a:xfrm>
        </p:grpSpPr>
        <p:sp>
          <p:nvSpPr>
            <p:cNvPr id="86" name="직사각형 85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7" name="모서리가 둥근 직사각형 86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51520" y="4042809"/>
              <a:ext cx="657226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학생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27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명이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명씩 짝을 지어 모이면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9</a:t>
              </a:r>
              <a:r>
                <a:rPr lang="ko-KR" altLang="en-US" sz="1800" spc="-150" dirty="0" err="1" smtClean="0">
                  <a:latin typeface="맑은 고딕" pitchFamily="50" charset="-127"/>
                  <a:ea typeface="맑은 고딕" pitchFamily="50" charset="-127"/>
                </a:rPr>
                <a:t>모둠을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 만들 수 있습니다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   27÷3=9</a:t>
              </a:r>
            </a:p>
          </p:txBody>
        </p:sp>
      </p:grpSp>
      <p:pic>
        <p:nvPicPr>
          <p:cNvPr id="89" name="Picture 3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78" y="4409800"/>
            <a:ext cx="190424" cy="185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직각 삼각형 94"/>
          <p:cNvSpPr/>
          <p:nvPr/>
        </p:nvSpPr>
        <p:spPr>
          <a:xfrm flipH="1" flipV="1">
            <a:off x="4838978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40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006824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suhi_p_0301_03_0002.html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36~37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33" y="2389384"/>
            <a:ext cx="6742531" cy="2479776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나눗셈을 알아볼까요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Suhi_p_0301_03_0002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순서도: 대체 처리 43"/>
          <p:cNvSpPr/>
          <p:nvPr/>
        </p:nvSpPr>
        <p:spPr>
          <a:xfrm>
            <a:off x="4382455" y="1232093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4382455" y="1176413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52" y="1531380"/>
            <a:ext cx="1424098" cy="458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939288"/>
              </p:ext>
            </p:extLst>
          </p:nvPr>
        </p:nvGraphicFramePr>
        <p:xfrm>
          <a:off x="177404" y="6195091"/>
          <a:ext cx="6698852" cy="411480"/>
        </p:xfrm>
        <a:graphic>
          <a:graphicData uri="http://schemas.openxmlformats.org/drawingml/2006/table">
            <a:tbl>
              <a:tblPr/>
              <a:tblGrid>
                <a:gridCol w="14220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767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smtClean="0">
                          <a:latin typeface="나눔고딕" pitchFamily="50" charset="-127"/>
                          <a:ea typeface="나눔고딕" pitchFamily="50" charset="-127"/>
                        </a:rPr>
                        <a:t>img-01.png </a:t>
                      </a:r>
                      <a:r>
                        <a:rPr lang="en-US" altLang="ko-KR" sz="90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90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텍스트 지우고 새로 써주세요</a:t>
                      </a:r>
                      <a:r>
                        <a:rPr lang="en-US" altLang="ko-KR" sz="90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.)</a:t>
                      </a:r>
                    </a:p>
                    <a:p>
                      <a:r>
                        <a:rPr lang="ko-KR" altLang="en-US" sz="900" smtClean="0">
                          <a:latin typeface="나눔고딕" pitchFamily="50" charset="-127"/>
                          <a:ea typeface="나눔고딕" pitchFamily="50" charset="-127"/>
                        </a:rPr>
                        <a:t>수학</a:t>
                      </a:r>
                      <a:r>
                        <a:rPr lang="en-US" altLang="ko-KR" sz="900" smtClean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900" smtClean="0">
                          <a:latin typeface="나눔고딕" pitchFamily="50" charset="-127"/>
                          <a:ea typeface="나눔고딕" pitchFamily="50" charset="-127"/>
                        </a:rPr>
                        <a:t>박</a:t>
                      </a:r>
                      <a:r>
                        <a:rPr lang="en-US" altLang="ko-KR" sz="900" smtClean="0">
                          <a:latin typeface="나눔고딕" pitchFamily="50" charset="-127"/>
                          <a:ea typeface="나눔고딕" pitchFamily="50" charset="-127"/>
                        </a:rPr>
                        <a:t>) 3-1 </a:t>
                      </a:r>
                      <a:r>
                        <a:rPr lang="ko-KR" altLang="en-US" sz="900" smtClean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smtClean="0">
                          <a:latin typeface="나눔고딕" pitchFamily="50" charset="-127"/>
                          <a:ea typeface="나눔고딕" pitchFamily="50" charset="-127"/>
                        </a:rPr>
                        <a:t>\app\resource\contents_sub\lesson03\ops\ms_lesson03\images\ms_31_3_01_01_01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7" name="TextBox 86"/>
          <p:cNvSpPr txBox="1"/>
          <p:nvPr/>
        </p:nvSpPr>
        <p:spPr>
          <a:xfrm>
            <a:off x="7018370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lvl="0"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첨부이미지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넣어주세요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나눗셈을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3884" y="2416242"/>
            <a:ext cx="31199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나누면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됩니다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205733" y="224949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21728" y="4149080"/>
            <a:ext cx="323414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‘8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나누기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같습니다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</a:p>
          <a:p>
            <a:pPr algn="ctr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라고 읽어요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07656" y="2924944"/>
            <a:ext cx="2036799" cy="369332"/>
          </a:xfrm>
          <a:prstGeom prst="rect">
            <a:avLst/>
          </a:prstGeom>
          <a:solidFill>
            <a:srgbClr val="3E944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8: </a:t>
            </a:r>
            <a:r>
              <a:rPr lang="ko-KR" altLang="en-US" sz="1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나누어지는 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575077" y="3280480"/>
            <a:ext cx="2047980" cy="369332"/>
          </a:xfrm>
          <a:prstGeom prst="rect">
            <a:avLst/>
          </a:prstGeom>
          <a:solidFill>
            <a:srgbClr val="3E9444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4: </a:t>
            </a:r>
            <a:r>
              <a:rPr lang="ko-KR" altLang="en-US" sz="1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나누는 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555198" y="3636016"/>
            <a:ext cx="2047980" cy="369332"/>
          </a:xfrm>
          <a:prstGeom prst="rect">
            <a:avLst/>
          </a:prstGeom>
          <a:solidFill>
            <a:srgbClr val="3E9444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4: </a:t>
            </a:r>
            <a:r>
              <a:rPr lang="ko-KR" altLang="en-US" sz="1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나누는 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578088" y="3636016"/>
            <a:ext cx="2047980" cy="369332"/>
          </a:xfrm>
          <a:prstGeom prst="rect">
            <a:avLst/>
          </a:prstGeom>
          <a:solidFill>
            <a:srgbClr val="3E9444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2: </a:t>
            </a:r>
            <a:r>
              <a:rPr lang="ko-KR" altLang="en-US" sz="1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몫</a:t>
            </a: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131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그리기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\app\resource\contents_sub\lesson03\ops\ms_lesson03\ms_31_3_01_02_01.html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참고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정답 확인 클릭하면 그리기 툴로 그린 선은 사라지고 그림에서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 수 있는 노란색 점선으로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57479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base_01.png / answer_01.svg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\app\resource\contents_sub\lesson03\ops\ms_lesson03\images\ms_31_3_01_02_01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756209" y="1233382"/>
            <a:ext cx="2120047" cy="262517"/>
            <a:chOff x="4756209" y="1233382"/>
            <a:chExt cx="2120047" cy="262517"/>
          </a:xfrm>
        </p:grpSpPr>
        <p:sp>
          <p:nvSpPr>
            <p:cNvPr id="34" name="순서도: 대체 처리 33"/>
            <p:cNvSpPr/>
            <p:nvPr/>
          </p:nvSpPr>
          <p:spPr>
            <a:xfrm>
              <a:off x="6634999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6346960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6055217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5780428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4756209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순서도: 대체 처리 32"/>
            <p:cNvSpPr/>
            <p:nvPr/>
          </p:nvSpPr>
          <p:spPr>
            <a:xfrm>
              <a:off x="5488685" y="124081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suhi_p_0301_03_0002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딸기를 똑같은 개수로 나누어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타원 74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718" y="2932091"/>
            <a:ext cx="6821598" cy="1144981"/>
          </a:xfrm>
          <a:prstGeom prst="rect">
            <a:avLst/>
          </a:prstGeom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902" y="1679044"/>
            <a:ext cx="1515227" cy="11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타원 71"/>
          <p:cNvSpPr/>
          <p:nvPr/>
        </p:nvSpPr>
        <p:spPr>
          <a:xfrm>
            <a:off x="5193207" y="171852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84" y="2994257"/>
            <a:ext cx="440056" cy="35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/>
          <p:cNvSpPr/>
          <p:nvPr/>
        </p:nvSpPr>
        <p:spPr>
          <a:xfrm>
            <a:off x="143718" y="281159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752020" y="1177702"/>
            <a:ext cx="2160240" cy="353678"/>
            <a:chOff x="4716016" y="1177702"/>
            <a:chExt cx="2160240" cy="353678"/>
          </a:xfrm>
        </p:grpSpPr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658451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629647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600473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72994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471601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43819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698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24248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pop_base_01.svg / pop_answer_01.svg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\app\resource\contents_sub\lesson03\ops\ms_lesson03\images\ms_31_3_01_02_01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32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그리기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[</a:t>
            </a:r>
            <a:r>
              <a:rPr lang="ko-KR" altLang="en-US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\app\resource\contents_sub\lesson03\ops\ms_lesson03\ms_31_3_01_02_01.html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참고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3-1-3)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클릭하면 그리기 툴로 그린 선은 사라지고 그림에서 볼 수 있는 노란색 점선으로 답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가리기로 토글 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suhi_p_0301_03_0002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7544" y="140871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별을 똑같은 개수로 나누어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타원 49"/>
          <p:cNvSpPr/>
          <p:nvPr/>
        </p:nvSpPr>
        <p:spPr>
          <a:xfrm>
            <a:off x="1198437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256" y="2905708"/>
            <a:ext cx="6671939" cy="991871"/>
          </a:xfrm>
          <a:prstGeom prst="rect">
            <a:avLst/>
          </a:prstGeom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234" y="1445347"/>
            <a:ext cx="1515227" cy="11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타원 33"/>
          <p:cNvSpPr/>
          <p:nvPr/>
        </p:nvSpPr>
        <p:spPr>
          <a:xfrm>
            <a:off x="5280062" y="1486153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84" y="2994257"/>
            <a:ext cx="440056" cy="35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365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4756209" y="1233382"/>
            <a:ext cx="2120047" cy="262517"/>
            <a:chOff x="4756209" y="1233382"/>
            <a:chExt cx="2120047" cy="262517"/>
          </a:xfrm>
        </p:grpSpPr>
        <p:sp>
          <p:nvSpPr>
            <p:cNvPr id="34" name="순서도: 대체 처리 33"/>
            <p:cNvSpPr/>
            <p:nvPr/>
          </p:nvSpPr>
          <p:spPr>
            <a:xfrm>
              <a:off x="6634999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6346960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6055217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5780428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4756209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순서도: 대체 처리 32"/>
            <p:cNvSpPr/>
            <p:nvPr/>
          </p:nvSpPr>
          <p:spPr>
            <a:xfrm>
              <a:off x="5488685" y="124081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suhi_p_0301_03_0002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딸기를 똑같은 개수로 나누어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718" y="2932091"/>
            <a:ext cx="6821598" cy="1144981"/>
          </a:xfrm>
          <a:prstGeom prst="rect">
            <a:avLst/>
          </a:prstGeom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902" y="1679044"/>
            <a:ext cx="1515227" cy="11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84" y="2994257"/>
            <a:ext cx="440056" cy="35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4752020" y="1177702"/>
            <a:ext cx="2160240" cy="353678"/>
            <a:chOff x="4716016" y="1177702"/>
            <a:chExt cx="2160240" cy="353678"/>
          </a:xfrm>
        </p:grpSpPr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658451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629647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600473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72994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471601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43819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39" name="직사각형 38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51520" y="4042809"/>
              <a:ext cx="65722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딸기를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개씩 또는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개씩 묶으면 똑같은 개수로 나눌 수 있습니다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47" name="직각 삼각형 46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77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순서도: 대체 처리 39"/>
          <p:cNvSpPr/>
          <p:nvPr/>
        </p:nvSpPr>
        <p:spPr>
          <a:xfrm>
            <a:off x="5780428" y="1232756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/>
          <p:cNvGrpSpPr/>
          <p:nvPr/>
        </p:nvGrpSpPr>
        <p:grpSpPr>
          <a:xfrm>
            <a:off x="4756209" y="1233382"/>
            <a:ext cx="2120047" cy="258390"/>
            <a:chOff x="4756209" y="1233382"/>
            <a:chExt cx="2120047" cy="258390"/>
          </a:xfrm>
        </p:grpSpPr>
        <p:sp>
          <p:nvSpPr>
            <p:cNvPr id="47" name="순서도: 대체 처리 46"/>
            <p:cNvSpPr/>
            <p:nvPr/>
          </p:nvSpPr>
          <p:spPr>
            <a:xfrm>
              <a:off x="6634999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순서도: 대체 처리 47"/>
            <p:cNvSpPr/>
            <p:nvPr/>
          </p:nvSpPr>
          <p:spPr>
            <a:xfrm>
              <a:off x="6346960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6055217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순서도: 대체 처리 54"/>
            <p:cNvSpPr/>
            <p:nvPr/>
          </p:nvSpPr>
          <p:spPr>
            <a:xfrm>
              <a:off x="4756209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순서도: 대체 처리 32"/>
          <p:cNvSpPr/>
          <p:nvPr/>
        </p:nvSpPr>
        <p:spPr>
          <a:xfrm>
            <a:off x="5483962" y="1239744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프로토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선잇기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기능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http://cdata.tsherpa.co.kr/tsherpa/MultiMedia/Flash/2020/curri/index.html?flashxmlnum=soboro2&amp;classa=A8-C1-62-KK-KA-02-03-04-0-0-0-0&amp;classno=AA_SAMPLE/nproto_sample/DA/nproto_suh_518.html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suhi_p_0301_03_0002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4986" y="1639974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나눗셈식을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보고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관계있는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것끼리 이어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타원 44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4752020" y="1177702"/>
            <a:ext cx="2160240" cy="353678"/>
            <a:chOff x="4716016" y="1177702"/>
            <a:chExt cx="2160240" cy="353678"/>
          </a:xfrm>
        </p:grpSpPr>
        <p:sp>
          <p:nvSpPr>
            <p:cNvPr id="84" name="TextBox 83"/>
            <p:cNvSpPr txBox="1">
              <a:spLocks noChangeArrowheads="1"/>
            </p:cNvSpPr>
            <p:nvPr/>
          </p:nvSpPr>
          <p:spPr bwMode="auto">
            <a:xfrm>
              <a:off x="658451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629647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600473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572994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471601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543819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1583668" y="3053243"/>
            <a:ext cx="365412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512974" y="3717032"/>
            <a:ext cx="506799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583668" y="4420636"/>
            <a:ext cx="506799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283968" y="3053243"/>
            <a:ext cx="1468527" cy="3657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4183848" y="3043767"/>
            <a:ext cx="182877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나누어지는 수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4256692" y="3735982"/>
            <a:ext cx="1468527" cy="3657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4277693" y="4358690"/>
            <a:ext cx="1468527" cy="3657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4354679" y="3721362"/>
            <a:ext cx="182877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나누는 수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791742" y="4405633"/>
            <a:ext cx="182877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몫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683013" y="2209331"/>
            <a:ext cx="1746212" cy="425648"/>
          </a:xfrm>
          <a:prstGeom prst="roundRect">
            <a:avLst/>
          </a:prstGeom>
          <a:solidFill>
            <a:srgbClr val="E8EEDA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 ÷ 2 = 9</a:t>
            </a:r>
          </a:p>
        </p:txBody>
      </p:sp>
      <p:sp>
        <p:nvSpPr>
          <p:cNvPr id="50" name="타원 49"/>
          <p:cNvSpPr/>
          <p:nvPr/>
        </p:nvSpPr>
        <p:spPr>
          <a:xfrm>
            <a:off x="2057717" y="2729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224560" y="2960948"/>
            <a:ext cx="1009912" cy="530539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1257832" y="3653598"/>
            <a:ext cx="1009912" cy="530539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1257832" y="4329674"/>
            <a:ext cx="1009912" cy="530539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4106909" y="2970858"/>
            <a:ext cx="1801577" cy="530539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11167" y="3628712"/>
            <a:ext cx="1801577" cy="530539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4115425" y="4329100"/>
            <a:ext cx="1801577" cy="530539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2370280" y="3181724"/>
            <a:ext cx="108806" cy="10880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2370280" y="3854989"/>
            <a:ext cx="108806" cy="10880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2370280" y="4543590"/>
            <a:ext cx="108806" cy="10880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3887924" y="3166651"/>
            <a:ext cx="108806" cy="10880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3887924" y="3839916"/>
            <a:ext cx="108806" cy="10880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3887924" y="4528517"/>
            <a:ext cx="108806" cy="10880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stCxn id="63" idx="6"/>
            <a:endCxn id="68" idx="1"/>
          </p:cNvCxnSpPr>
          <p:nvPr/>
        </p:nvCxnSpPr>
        <p:spPr bwMode="auto">
          <a:xfrm>
            <a:off x="2479086" y="3236127"/>
            <a:ext cx="1424772" cy="619723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>
            <a:stCxn id="65" idx="4"/>
            <a:endCxn id="67" idx="2"/>
          </p:cNvCxnSpPr>
          <p:nvPr/>
        </p:nvCxnSpPr>
        <p:spPr bwMode="auto">
          <a:xfrm flipV="1">
            <a:off x="2424683" y="3221054"/>
            <a:ext cx="1463241" cy="742741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직선 연결선 9"/>
          <p:cNvCxnSpPr>
            <a:stCxn id="66" idx="6"/>
          </p:cNvCxnSpPr>
          <p:nvPr/>
        </p:nvCxnSpPr>
        <p:spPr bwMode="auto">
          <a:xfrm flipV="1">
            <a:off x="2479086" y="4582920"/>
            <a:ext cx="1408838" cy="15073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0188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1500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(3-1-3)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suhi_p_0301_03_0002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7544" y="1408710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나눗셈식을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보고     안에 알맞은 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말을       에서 찾아 써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05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435093"/>
            <a:ext cx="343833" cy="34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642526" y="3954860"/>
            <a:ext cx="442148" cy="4256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38554" y="3982901"/>
            <a:ext cx="442148" cy="41820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059832" y="3959543"/>
            <a:ext cx="442148" cy="41820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3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123253" y="3984115"/>
            <a:ext cx="1812360" cy="3657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3644812" y="3969017"/>
            <a:ext cx="1398574" cy="3657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3865870" y="3964334"/>
            <a:ext cx="454102" cy="3657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115616" y="3978218"/>
            <a:ext cx="1828775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나누어지는 수</a:t>
            </a:r>
            <a:endParaRPr lang="en-US" altLang="ko-KR" sz="19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49173" y="3982901"/>
            <a:ext cx="1373986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나누는 수</a:t>
            </a:r>
            <a:endParaRPr lang="en-US" altLang="ko-KR" sz="19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816734" y="3985636"/>
            <a:ext cx="457924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몫</a:t>
            </a:r>
            <a:endParaRPr lang="en-US" altLang="ko-KR" sz="19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245" y="3736398"/>
            <a:ext cx="331562" cy="300956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353" y="3781080"/>
            <a:ext cx="331562" cy="300956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599" y="3786875"/>
            <a:ext cx="331562" cy="300956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049806" y="2168860"/>
            <a:ext cx="3509822" cy="754061"/>
          </a:xfrm>
          <a:prstGeom prst="round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몫</a:t>
            </a:r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나누어지는 수</a:t>
            </a:r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나누는 수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39977" y="52115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457951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2028770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2803009" y="3035816"/>
            <a:ext cx="1746212" cy="4256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÷ 3 = 2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645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순서도: 대체 처리 39"/>
          <p:cNvSpPr/>
          <p:nvPr/>
        </p:nvSpPr>
        <p:spPr>
          <a:xfrm>
            <a:off x="5780428" y="1232756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/>
          <p:cNvGrpSpPr/>
          <p:nvPr/>
        </p:nvGrpSpPr>
        <p:grpSpPr>
          <a:xfrm>
            <a:off x="4756209" y="1233382"/>
            <a:ext cx="2120047" cy="258390"/>
            <a:chOff x="4756209" y="1233382"/>
            <a:chExt cx="2120047" cy="258390"/>
          </a:xfrm>
        </p:grpSpPr>
        <p:sp>
          <p:nvSpPr>
            <p:cNvPr id="47" name="순서도: 대체 처리 46"/>
            <p:cNvSpPr/>
            <p:nvPr/>
          </p:nvSpPr>
          <p:spPr>
            <a:xfrm>
              <a:off x="6634999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순서도: 대체 처리 47"/>
            <p:cNvSpPr/>
            <p:nvPr/>
          </p:nvSpPr>
          <p:spPr>
            <a:xfrm>
              <a:off x="6346960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6055217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순서도: 대체 처리 54"/>
            <p:cNvSpPr/>
            <p:nvPr/>
          </p:nvSpPr>
          <p:spPr>
            <a:xfrm>
              <a:off x="4756209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순서도: 대체 처리 32"/>
          <p:cNvSpPr/>
          <p:nvPr/>
        </p:nvSpPr>
        <p:spPr>
          <a:xfrm>
            <a:off x="5483962" y="1239744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suhi_p_0301_03_0002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4986" y="1639974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나눗셈식을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보고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관계있는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것끼리 이어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3" name="그룹 82"/>
          <p:cNvGrpSpPr/>
          <p:nvPr/>
        </p:nvGrpSpPr>
        <p:grpSpPr>
          <a:xfrm>
            <a:off x="4752020" y="1177702"/>
            <a:ext cx="2160240" cy="353678"/>
            <a:chOff x="4716016" y="1177702"/>
            <a:chExt cx="2160240" cy="353678"/>
          </a:xfrm>
        </p:grpSpPr>
        <p:sp>
          <p:nvSpPr>
            <p:cNvPr id="84" name="TextBox 83"/>
            <p:cNvSpPr txBox="1">
              <a:spLocks noChangeArrowheads="1"/>
            </p:cNvSpPr>
            <p:nvPr/>
          </p:nvSpPr>
          <p:spPr bwMode="auto">
            <a:xfrm>
              <a:off x="658451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629647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600473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572994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471601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543819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1583668" y="3053243"/>
            <a:ext cx="365412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512974" y="3717032"/>
            <a:ext cx="506799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583668" y="4420636"/>
            <a:ext cx="506799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283968" y="3053243"/>
            <a:ext cx="1468527" cy="3657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4183848" y="3043767"/>
            <a:ext cx="182877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나누어지는 수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4256692" y="3735982"/>
            <a:ext cx="1468527" cy="3657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4277693" y="4358690"/>
            <a:ext cx="1468527" cy="3657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4354679" y="3721362"/>
            <a:ext cx="182877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나누는 수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791742" y="4405633"/>
            <a:ext cx="182877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몫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683013" y="2209331"/>
            <a:ext cx="1746212" cy="425648"/>
          </a:xfrm>
          <a:prstGeom prst="roundRect">
            <a:avLst/>
          </a:prstGeom>
          <a:solidFill>
            <a:srgbClr val="E8EEDA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 ÷ 2 = 9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224560" y="2960948"/>
            <a:ext cx="1009912" cy="530539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1257832" y="3653598"/>
            <a:ext cx="1009912" cy="530539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1257832" y="4329674"/>
            <a:ext cx="1009912" cy="530539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4106909" y="2970858"/>
            <a:ext cx="1801577" cy="530539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11167" y="3628712"/>
            <a:ext cx="1801577" cy="530539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4115425" y="4329100"/>
            <a:ext cx="1801577" cy="530539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2370280" y="3181724"/>
            <a:ext cx="108806" cy="10880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2370280" y="3854989"/>
            <a:ext cx="108806" cy="10880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2370280" y="4543590"/>
            <a:ext cx="108806" cy="10880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3887924" y="3166651"/>
            <a:ext cx="108806" cy="10880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3887924" y="3839916"/>
            <a:ext cx="108806" cy="10880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3887924" y="4528517"/>
            <a:ext cx="108806" cy="10880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stCxn id="63" idx="6"/>
            <a:endCxn id="68" idx="1"/>
          </p:cNvCxnSpPr>
          <p:nvPr/>
        </p:nvCxnSpPr>
        <p:spPr bwMode="auto">
          <a:xfrm>
            <a:off x="2479086" y="3236127"/>
            <a:ext cx="1424772" cy="619723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>
            <a:stCxn id="65" idx="4"/>
            <a:endCxn id="67" idx="2"/>
          </p:cNvCxnSpPr>
          <p:nvPr/>
        </p:nvCxnSpPr>
        <p:spPr bwMode="auto">
          <a:xfrm flipV="1">
            <a:off x="2424683" y="3221054"/>
            <a:ext cx="1463241" cy="742741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직선 연결선 9"/>
          <p:cNvCxnSpPr>
            <a:stCxn id="66" idx="6"/>
          </p:cNvCxnSpPr>
          <p:nvPr/>
        </p:nvCxnSpPr>
        <p:spPr bwMode="auto">
          <a:xfrm flipV="1">
            <a:off x="2479086" y="4582920"/>
            <a:ext cx="1408838" cy="15073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TextBox 70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75" name="직사각형 74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51520" y="4042809"/>
              <a:ext cx="657226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18÷2=9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에서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18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은 나누어지는 수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, 2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는 나누는 수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, 9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는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18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을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로 나눈 몫입니다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78" name="직각 삼각형 77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80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41381</TotalTime>
  <Words>1547</Words>
  <Application>Microsoft Office PowerPoint</Application>
  <PresentationFormat>화면 슬라이드 쇼(4:3)</PresentationFormat>
  <Paragraphs>514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7213</cp:revision>
  <dcterms:created xsi:type="dcterms:W3CDTF">2008-07-15T12:19:11Z</dcterms:created>
  <dcterms:modified xsi:type="dcterms:W3CDTF">2022-02-14T01:03:34Z</dcterms:modified>
</cp:coreProperties>
</file>