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782" r:id="rId2"/>
    <p:sldId id="783" r:id="rId3"/>
    <p:sldId id="1327" r:id="rId4"/>
    <p:sldId id="1288" r:id="rId5"/>
    <p:sldId id="1339" r:id="rId6"/>
    <p:sldId id="1340" r:id="rId7"/>
    <p:sldId id="1097" r:id="rId8"/>
    <p:sldId id="1353" r:id="rId9"/>
    <p:sldId id="1354" r:id="rId10"/>
    <p:sldId id="1416" r:id="rId11"/>
    <p:sldId id="1390" r:id="rId12"/>
    <p:sldId id="1357" r:id="rId13"/>
    <p:sldId id="1417" r:id="rId14"/>
    <p:sldId id="1389" r:id="rId15"/>
    <p:sldId id="1418" r:id="rId16"/>
    <p:sldId id="1313" r:id="rId17"/>
    <p:sldId id="1419" r:id="rId18"/>
    <p:sldId id="1420" r:id="rId19"/>
    <p:sldId id="1422" r:id="rId20"/>
    <p:sldId id="1421" r:id="rId21"/>
    <p:sldId id="1423" r:id="rId22"/>
    <p:sldId id="1367" r:id="rId23"/>
    <p:sldId id="1315" r:id="rId24"/>
    <p:sldId id="1316" r:id="rId25"/>
    <p:sldId id="1368" r:id="rId26"/>
    <p:sldId id="1424" r:id="rId27"/>
    <p:sldId id="1425" r:id="rId28"/>
    <p:sldId id="1426" r:id="rId29"/>
    <p:sldId id="1427" r:id="rId30"/>
    <p:sldId id="1429" r:id="rId31"/>
    <p:sldId id="1369" r:id="rId32"/>
    <p:sldId id="1370" r:id="rId33"/>
    <p:sldId id="1430" r:id="rId34"/>
    <p:sldId id="1371" r:id="rId35"/>
    <p:sldId id="1431" r:id="rId36"/>
    <p:sldId id="1372" r:id="rId37"/>
    <p:sldId id="1373" r:id="rId38"/>
    <p:sldId id="1432" r:id="rId39"/>
    <p:sldId id="1374" r:id="rId40"/>
    <p:sldId id="1433" r:id="rId41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D09D"/>
    <a:srgbClr val="336600"/>
    <a:srgbClr val="FF0000"/>
    <a:srgbClr val="339933"/>
    <a:srgbClr val="FFFFCC"/>
    <a:srgbClr val="C99447"/>
    <a:srgbClr val="FF9999"/>
    <a:srgbClr val="93B1DD"/>
    <a:srgbClr val="FFFF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6909" autoAdjust="0"/>
  </p:normalViewPr>
  <p:slideViewPr>
    <p:cSldViewPr>
      <p:cViewPr varScale="1">
        <p:scale>
          <a:sx n="83" d="100"/>
          <a:sy n="83" d="100"/>
        </p:scale>
        <p:origin x="1656" y="7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12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14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12" Type="http://schemas.openxmlformats.org/officeDocument/2006/relationships/image" Target="../media/image35.png"/><Relationship Id="rId17" Type="http://schemas.openxmlformats.org/officeDocument/2006/relationships/image" Target="../media/image37.png"/><Relationship Id="rId2" Type="http://schemas.openxmlformats.org/officeDocument/2006/relationships/image" Target="../media/image9.png"/><Relationship Id="rId16" Type="http://schemas.openxmlformats.org/officeDocument/2006/relationships/hyperlink" Target="https://cdata2.tsherpa.co.kr/tsherpa/MultiMedia/Flash/2020/curri/index.html?flashxmlnum=yrhj07&amp;classa=A8-C1-31-MM-MM-04-03-08-0-0-0-0&amp;classno=MM_31_04/suh_0301_02_0008/suh_0301_02_0008_201_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34.png"/><Relationship Id="rId10" Type="http://schemas.openxmlformats.org/officeDocument/2006/relationships/image" Target="../media/image16.png"/><Relationship Id="rId4" Type="http://schemas.openxmlformats.org/officeDocument/2006/relationships/image" Target="../media/image33.png"/><Relationship Id="rId9" Type="http://schemas.openxmlformats.org/officeDocument/2006/relationships/image" Target="../media/image13.pn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12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33.png"/><Relationship Id="rId10" Type="http://schemas.openxmlformats.org/officeDocument/2006/relationships/image" Target="../media/image15.png"/><Relationship Id="rId4" Type="http://schemas.openxmlformats.org/officeDocument/2006/relationships/image" Target="../media/image38.png"/><Relationship Id="rId9" Type="http://schemas.openxmlformats.org/officeDocument/2006/relationships/image" Target="../media/image16.png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4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3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cdata2.tsherpa.co.kr/tsherpa/MultiMedia/Flash/2020/curri/index.html?flashxmlnum=yrhj07&amp;classa=A8-C1-31-MM-MM-04-04-04-0-0-0-0&amp;classno=MM_31_04/suh_0301_03_0004/suh_0301_03_0004_401_1.html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36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7077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399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56072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0006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나눗셈의 관계를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24303"/>
            <a:ext cx="4395600" cy="3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문제를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처음에 보이지 않다가 정답 확인 버튼 누르면 답과 같이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144255" y="2208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2591780" y="5277167"/>
            <a:ext cx="1820345" cy="222396"/>
            <a:chOff x="290979" y="2009759"/>
            <a:chExt cx="2665167" cy="433388"/>
          </a:xfrm>
        </p:grpSpPr>
        <p:pic>
          <p:nvPicPr>
            <p:cNvPr id="41" name="Picture 1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직사각형 83"/>
          <p:cNvSpPr/>
          <p:nvPr/>
        </p:nvSpPr>
        <p:spPr>
          <a:xfrm>
            <a:off x="2968975" y="4164102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2536926" y="4193715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3293011" y="4193715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090452" y="4176816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61063" y="4164098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4596" y="4005064"/>
            <a:ext cx="360000" cy="355000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0083" y="4010467"/>
            <a:ext cx="360000" cy="355000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9511" y="4010467"/>
            <a:ext cx="360000" cy="355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730671" y="3068960"/>
            <a:ext cx="371816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토끼 한 마리가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먹으면 모두 몇 마리가 먹을 수 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361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3_3_03_03.png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2276872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소발문에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칸 있는 형태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이너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976613" y="1691860"/>
            <a:ext cx="636498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629" y="1538080"/>
            <a:ext cx="360000" cy="355000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타원 78"/>
          <p:cNvSpPr/>
          <p:nvPr/>
        </p:nvSpPr>
        <p:spPr>
          <a:xfrm>
            <a:off x="5674090" y="1278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0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662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41" y="5368831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03" y="5366233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871" y="5329265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629" y="5339485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2268538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 있으므로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6×4=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5125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타원 37"/>
          <p:cNvSpPr/>
          <p:nvPr/>
        </p:nvSpPr>
        <p:spPr>
          <a:xfrm>
            <a:off x="3777880" y="15100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43"/>
          <p:cNvSpPr txBox="1"/>
          <p:nvPr/>
        </p:nvSpPr>
        <p:spPr>
          <a:xfrm>
            <a:off x="489873" y="4410253"/>
            <a:ext cx="6134355" cy="4743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묶으면 묶음의 수는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24÷6=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44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모서리가 둥근 직사각형 42"/>
          <p:cNvSpPr/>
          <p:nvPr/>
        </p:nvSpPr>
        <p:spPr>
          <a:xfrm>
            <a:off x="440396" y="4418800"/>
            <a:ext cx="6233512" cy="522368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/>
          <p:cNvSpPr/>
          <p:nvPr/>
        </p:nvSpPr>
        <p:spPr>
          <a:xfrm>
            <a:off x="296011" y="419749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242401" y="4241300"/>
            <a:ext cx="456797" cy="639587"/>
            <a:chOff x="1589151" y="4091954"/>
            <a:chExt cx="456797" cy="639587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1589151" y="4329100"/>
              <a:ext cx="409347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85948" y="4091954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5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02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1592796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36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 위에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3021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3"/>
          <p:cNvSpPr txBox="1"/>
          <p:nvPr/>
        </p:nvSpPr>
        <p:spPr>
          <a:xfrm>
            <a:off x="490848" y="4259046"/>
            <a:ext cx="6134355" cy="912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사탕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똑같이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묶음으로 나누면 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묶음의 사탕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24÷4=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80" y="1592796"/>
            <a:ext cx="3995819" cy="258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모서리가 둥근 직사각형 66"/>
          <p:cNvSpPr/>
          <p:nvPr/>
        </p:nvSpPr>
        <p:spPr>
          <a:xfrm>
            <a:off x="440396" y="4239563"/>
            <a:ext cx="6233512" cy="978839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8" name="그룹 67"/>
          <p:cNvGrpSpPr/>
          <p:nvPr/>
        </p:nvGrpSpPr>
        <p:grpSpPr>
          <a:xfrm>
            <a:off x="1187624" y="4769547"/>
            <a:ext cx="518097" cy="606268"/>
            <a:chOff x="1589151" y="4329100"/>
            <a:chExt cx="518097" cy="606268"/>
          </a:xfrm>
        </p:grpSpPr>
        <p:sp>
          <p:nvSpPr>
            <p:cNvPr id="69" name="직사각형 68"/>
            <p:cNvSpPr/>
            <p:nvPr/>
          </p:nvSpPr>
          <p:spPr bwMode="auto">
            <a:xfrm>
              <a:off x="1589151" y="4329100"/>
              <a:ext cx="409347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47248" y="4580368"/>
              <a:ext cx="360000" cy="355000"/>
            </a:xfrm>
            <a:prstGeom prst="rect">
              <a:avLst/>
            </a:prstGeom>
          </p:spPr>
        </p:pic>
      </p:grpSp>
      <p:sp>
        <p:nvSpPr>
          <p:cNvPr id="48" name="타원 47"/>
          <p:cNvSpPr/>
          <p:nvPr/>
        </p:nvSpPr>
        <p:spPr>
          <a:xfrm>
            <a:off x="315022" y="41450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67409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2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3" t="9667" r="7998" b="66048"/>
          <a:stretch/>
        </p:blipFill>
        <p:spPr bwMode="auto">
          <a:xfrm>
            <a:off x="3719710" y="2861943"/>
            <a:ext cx="2708685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227322" y="2884123"/>
            <a:ext cx="6648934" cy="1641106"/>
            <a:chOff x="201814" y="2554841"/>
            <a:chExt cx="6648934" cy="2044472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5" t="10000" r="53470" b="67144"/>
            <a:stretch/>
          </p:blipFill>
          <p:spPr bwMode="auto">
            <a:xfrm>
              <a:off x="539553" y="2554841"/>
              <a:ext cx="2736303" cy="71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5632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15616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59194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069248" y="2675960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6706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26350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0268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979982" y="2650549"/>
              <a:ext cx="270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683041" y="2666570"/>
              <a:ext cx="479213" cy="39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60639" y="2666569"/>
              <a:ext cx="479213" cy="39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endParaRPr lang="ko-KR" altLang="en-US" sz="20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1115616" y="3717032"/>
              <a:ext cx="167225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6×     =24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280862" y="3488336"/>
              <a:ext cx="10695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 smtClean="0">
                  <a:latin typeface="맑은 고딕" pitchFamily="50" charset="-127"/>
                  <a:ea typeface="맑은 고딕" pitchFamily="50" charset="-127"/>
                </a:rPr>
                <a:t>24÷</a:t>
              </a:r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6=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311905" y="4137648"/>
              <a:ext cx="16145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400" spc="-150" dirty="0">
                  <a:latin typeface="맑은 고딕" pitchFamily="50" charset="-127"/>
                  <a:ea typeface="맑은 고딕" pitchFamily="50" charset="-127"/>
                </a:rPr>
                <a:t>24÷</a:t>
              </a:r>
              <a:r>
                <a:rPr lang="en-US" altLang="ko-KR" sz="2400" dirty="0" smtClean="0">
                  <a:latin typeface="맑은 고딕" pitchFamily="50" charset="-127"/>
                  <a:ea typeface="맑은 고딕" pitchFamily="50" charset="-127"/>
                </a:rPr>
                <a:t>     =6</a:t>
              </a:r>
              <a:endParaRPr lang="en-US" altLang="ko-KR" sz="2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814" y="3797260"/>
              <a:ext cx="584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곱셈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073017" y="3797260"/>
              <a:ext cx="777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</a:t>
              </a:r>
              <a:r>
                <a:rPr lang="ko-KR" altLang="en-US" sz="14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눗</a:t>
              </a:r>
              <a:r>
                <a:rPr lang="ko-KR" altLang="en-US" sz="14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셈</a:t>
              </a: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보라색 네모는 정사각형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안에 텍스트는 상하좌우 정 중앙에 위치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위에 텍스트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타원 77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3" name="타원 92"/>
          <p:cNvSpPr/>
          <p:nvPr/>
        </p:nvSpPr>
        <p:spPr>
          <a:xfrm>
            <a:off x="5577534" y="1238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600847" y="5268368"/>
            <a:ext cx="1800828" cy="217509"/>
            <a:chOff x="319554" y="1245924"/>
            <a:chExt cx="2636592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타원 98"/>
          <p:cNvSpPr/>
          <p:nvPr/>
        </p:nvSpPr>
        <p:spPr>
          <a:xfrm>
            <a:off x="2303748" y="5159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1609176" y="3695676"/>
            <a:ext cx="720080" cy="556599"/>
            <a:chOff x="1673031" y="4174942"/>
            <a:chExt cx="720080" cy="556599"/>
          </a:xfrm>
        </p:grpSpPr>
        <p:sp>
          <p:nvSpPr>
            <p:cNvPr id="120" name="직사각형 119"/>
            <p:cNvSpPr/>
            <p:nvPr/>
          </p:nvSpPr>
          <p:spPr bwMode="auto">
            <a:xfrm>
              <a:off x="1673031" y="4329100"/>
              <a:ext cx="540080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33111" y="4174942"/>
              <a:ext cx="360000" cy="35500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267882" y="3514663"/>
            <a:ext cx="710832" cy="556599"/>
            <a:chOff x="1673031" y="4174942"/>
            <a:chExt cx="710832" cy="556599"/>
          </a:xfrm>
        </p:grpSpPr>
        <p:sp>
          <p:nvSpPr>
            <p:cNvPr id="129" name="직사각형 128"/>
            <p:cNvSpPr/>
            <p:nvPr/>
          </p:nvSpPr>
          <p:spPr bwMode="auto">
            <a:xfrm>
              <a:off x="1673031" y="4329100"/>
              <a:ext cx="50806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3863" y="4174942"/>
              <a:ext cx="360000" cy="35500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4962330" y="4038184"/>
            <a:ext cx="710832" cy="556599"/>
            <a:chOff x="1673031" y="4174942"/>
            <a:chExt cx="710832" cy="556599"/>
          </a:xfrm>
        </p:grpSpPr>
        <p:sp>
          <p:nvSpPr>
            <p:cNvPr id="59" name="직사각형 58"/>
            <p:cNvSpPr/>
            <p:nvPr/>
          </p:nvSpPr>
          <p:spPr bwMode="auto">
            <a:xfrm>
              <a:off x="1673031" y="4329100"/>
              <a:ext cx="508068" cy="4024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24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24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3863" y="4174942"/>
              <a:ext cx="360000" cy="355000"/>
            </a:xfrm>
            <a:prstGeom prst="rect">
              <a:avLst/>
            </a:prstGeom>
          </p:spPr>
        </p:pic>
      </p:grpSp>
      <p:pic>
        <p:nvPicPr>
          <p:cNvPr id="62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35" y="305299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190" y="305299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/>
          <p:cNvSpPr/>
          <p:nvPr/>
        </p:nvSpPr>
        <p:spPr>
          <a:xfrm>
            <a:off x="449459" y="267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585934" y="2848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3413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3_3_04_04.png  /  3_3_04_05.sgv  / 3_3_04_06.sgv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64380" y="2541286"/>
            <a:ext cx="3104284" cy="2188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3611698" y="2546187"/>
            <a:ext cx="3104284" cy="2188675"/>
          </a:xfrm>
          <a:prstGeom prst="round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1343210" y="2290513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619810" y="2312876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3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9042" y="97143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2275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43"/>
          <p:cNvSpPr txBox="1"/>
          <p:nvPr/>
        </p:nvSpPr>
        <p:spPr>
          <a:xfrm>
            <a:off x="389043" y="1820143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곱셈과 나눗셈의 관계를 알아보세요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599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591780" y="5277167"/>
            <a:ext cx="1820345" cy="222396"/>
            <a:chOff x="290979" y="2009759"/>
            <a:chExt cx="2665167" cy="433388"/>
          </a:xfrm>
        </p:grpSpPr>
        <p:pic>
          <p:nvPicPr>
            <p:cNvPr id="24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" name="직사각형 27"/>
          <p:cNvSpPr/>
          <p:nvPr/>
        </p:nvSpPr>
        <p:spPr bwMode="auto">
          <a:xfrm>
            <a:off x="464353" y="2365863"/>
            <a:ext cx="6272445" cy="4870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곱셈과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나눗셈의 관계는 덧셈과 뺄셈의 관계와 비슷합니다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5353" y="2221846"/>
            <a:ext cx="360000" cy="355000"/>
          </a:xfrm>
          <a:prstGeom prst="rect">
            <a:avLst/>
          </a:prstGeom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10495" y="1048416"/>
            <a:ext cx="21335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11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204608" y="2096852"/>
            <a:ext cx="2439400" cy="2071926"/>
            <a:chOff x="2068252" y="1772816"/>
            <a:chExt cx="2971800" cy="2524125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2821443" y="3489617"/>
              <a:ext cx="492042" cy="476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92905" y="3489617"/>
              <a:ext cx="492042" cy="476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혼자서도 척척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1911896" y="18503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2140876" y="508398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295639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2524350" y="4445743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328043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077876" y="4439995"/>
            <a:ext cx="62963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4848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7510" y="4257092"/>
            <a:ext cx="360000" cy="35500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7507" y="4262495"/>
            <a:ext cx="360000" cy="355000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6935" y="4262495"/>
            <a:ext cx="360000" cy="355000"/>
          </a:xfrm>
          <a:prstGeom prst="rect">
            <a:avLst/>
          </a:prstGeom>
        </p:spPr>
      </p:pic>
      <p:graphicFrame>
        <p:nvGraphicFramePr>
          <p:cNvPr id="7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22581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2068252" y="1772816"/>
            <a:ext cx="2971800" cy="2524125"/>
            <a:chOff x="2068252" y="1772816"/>
            <a:chExt cx="2971800" cy="2524125"/>
          </a:xfrm>
        </p:grpSpPr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TextBox 41"/>
            <p:cNvSpPr txBox="1"/>
            <p:nvPr/>
          </p:nvSpPr>
          <p:spPr>
            <a:xfrm>
              <a:off x="2821442" y="3429000"/>
              <a:ext cx="49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28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10198" y="3429000"/>
              <a:ext cx="4920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2800" b="1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76" name="직각 삼각형 7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0" name="그룹 79"/>
          <p:cNvGrpSpPr/>
          <p:nvPr/>
        </p:nvGrpSpPr>
        <p:grpSpPr>
          <a:xfrm>
            <a:off x="252416" y="3240820"/>
            <a:ext cx="1845254" cy="1567284"/>
            <a:chOff x="2068252" y="1772816"/>
            <a:chExt cx="2971800" cy="2524125"/>
          </a:xfrm>
        </p:grpSpPr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52" y="1772816"/>
              <a:ext cx="2971800" cy="2524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2821442" y="3351546"/>
              <a:ext cx="492041" cy="61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110198" y="3351546"/>
              <a:ext cx="492041" cy="619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140260" y="3407088"/>
            <a:ext cx="46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을 곱하면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곱셈식은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7×6=42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32" y="3515502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8025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7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91680" y="2075480"/>
            <a:ext cx="3144959" cy="2073600"/>
            <a:chOff x="1727685" y="1850339"/>
            <a:chExt cx="3144959" cy="2073600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5" y="1850339"/>
              <a:ext cx="3144959" cy="207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3275857" y="2207070"/>
              <a:ext cx="65490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59933" y="3275867"/>
              <a:ext cx="49204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079304" y="2075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직사각형 79"/>
          <p:cNvSpPr/>
          <p:nvPr/>
        </p:nvSpPr>
        <p:spPr>
          <a:xfrm>
            <a:off x="299784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2417292" y="4445743"/>
            <a:ext cx="642653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332188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4119326" y="443999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8993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4028" y="4257092"/>
            <a:ext cx="360000" cy="355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8957" y="4262495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38385" y="4262495"/>
            <a:ext cx="360000" cy="355000"/>
          </a:xfrm>
          <a:prstGeom prst="rect">
            <a:avLst/>
          </a:prstGeom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608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4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1691680" y="2075480"/>
            <a:ext cx="3144959" cy="2073600"/>
            <a:chOff x="1727685" y="1850339"/>
            <a:chExt cx="3144959" cy="2073600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5" y="1850339"/>
              <a:ext cx="3144959" cy="207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3275857" y="2207070"/>
              <a:ext cx="654908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59933" y="3275867"/>
              <a:ext cx="49204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pic>
        <p:nvPicPr>
          <p:cNvPr id="40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1740" y="3212976"/>
            <a:ext cx="365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으로 나누면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6=7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32" y="33109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7" name="그룹 76"/>
          <p:cNvGrpSpPr/>
          <p:nvPr/>
        </p:nvGrpSpPr>
        <p:grpSpPr>
          <a:xfrm>
            <a:off x="228058" y="3125275"/>
            <a:ext cx="2608672" cy="1851897"/>
            <a:chOff x="1727684" y="1850339"/>
            <a:chExt cx="3552114" cy="2342054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684" y="1850339"/>
              <a:ext cx="3552114" cy="2342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0" name="TextBox 79"/>
            <p:cNvSpPr txBox="1"/>
            <p:nvPr/>
          </p:nvSpPr>
          <p:spPr>
            <a:xfrm>
              <a:off x="3521994" y="2204864"/>
              <a:ext cx="654908" cy="48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295982" y="3356992"/>
              <a:ext cx="492043" cy="486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405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0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84638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토끼 먹이 주기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가지 상황을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나타낼 수 있음을 알기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곱셈식과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나눗셈식으로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곱셈과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나눗셈의 관계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46~47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suh_h_0301_03_0006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276433" y="2096459"/>
            <a:ext cx="3146400" cy="2073600"/>
            <a:chOff x="1871700" y="1733179"/>
            <a:chExt cx="3549512" cy="2483227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2915817" y="2078849"/>
              <a:ext cx="654908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339752" y="3409836"/>
              <a:ext cx="492042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2079304" y="20754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707510" y="502514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838780" y="4983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97849" y="4416130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417292" y="4445743"/>
            <a:ext cx="642653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321885" y="4445743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119326" y="443999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89937" y="4416126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4028" y="4257092"/>
            <a:ext cx="360000" cy="355000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8957" y="4262495"/>
            <a:ext cx="360000" cy="355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8385" y="4262495"/>
            <a:ext cx="360000" cy="355000"/>
          </a:xfrm>
          <a:prstGeom prst="rect">
            <a:avLst/>
          </a:prstGeom>
        </p:spPr>
      </p:pic>
      <p:graphicFrame>
        <p:nvGraphicFramePr>
          <p:cNvPr id="7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0064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4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276433" y="2096459"/>
            <a:ext cx="3146400" cy="2073600"/>
            <a:chOff x="1871700" y="1733179"/>
            <a:chExt cx="3549512" cy="2483227"/>
          </a:xfrm>
        </p:grpSpPr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2915817" y="2078849"/>
              <a:ext cx="654908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39752" y="3409836"/>
              <a:ext cx="492042" cy="46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312" y="894492"/>
            <a:ext cx="6918956" cy="84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42835" y="1007440"/>
            <a:ext cx="636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세 수 중 손으로 가린 수가 답이 되도록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 써 보세요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8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461962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/>
          <p:cNvSpPr/>
          <p:nvPr/>
        </p:nvSpPr>
        <p:spPr>
          <a:xfrm>
            <a:off x="4066729" y="438194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85676" y="4317897"/>
            <a:ext cx="1161561" cy="556221"/>
            <a:chOff x="1589151" y="4175320"/>
            <a:chExt cx="1161561" cy="556221"/>
          </a:xfrm>
        </p:grpSpPr>
        <p:sp>
          <p:nvSpPr>
            <p:cNvPr id="58" name="직사각형 57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42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3120115" y="4317897"/>
            <a:ext cx="1161561" cy="556221"/>
            <a:chOff x="1589151" y="4175320"/>
            <a:chExt cx="1161561" cy="556221"/>
          </a:xfrm>
        </p:grpSpPr>
        <p:sp>
          <p:nvSpPr>
            <p:cNvPr id="79" name="직사각형 78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4454555" y="4317897"/>
            <a:ext cx="1161561" cy="556221"/>
            <a:chOff x="1589151" y="4175320"/>
            <a:chExt cx="1161561" cy="556221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1589151" y="4329100"/>
              <a:ext cx="966625" cy="4024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90712" y="4175320"/>
              <a:ext cx="360000" cy="355000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2753817" y="4381944"/>
            <a:ext cx="41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spc="-150" dirty="0">
                <a:latin typeface="맑은 고딕" pitchFamily="50" charset="-127"/>
                <a:ea typeface="맑은 고딕" pitchFamily="50" charset="-127"/>
              </a:rPr>
              <a:t>÷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그룹 48"/>
          <p:cNvGrpSpPr/>
          <p:nvPr/>
        </p:nvGrpSpPr>
        <p:grpSpPr>
          <a:xfrm>
            <a:off x="179512" y="2613652"/>
            <a:ext cx="6667165" cy="2659638"/>
            <a:chOff x="179512" y="2613652"/>
            <a:chExt cx="6667165" cy="2659638"/>
          </a:xfrm>
        </p:grpSpPr>
        <p:sp>
          <p:nvSpPr>
            <p:cNvPr id="50" name="직각 삼각형 4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9512" y="2976531"/>
              <a:ext cx="6667165" cy="21086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613652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359532" y="3153280"/>
            <a:ext cx="2505396" cy="1755154"/>
            <a:chOff x="1871700" y="1733179"/>
            <a:chExt cx="3549512" cy="2483227"/>
          </a:xfrm>
        </p:grpSpPr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700" y="1733179"/>
              <a:ext cx="3549512" cy="2483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2915816" y="2154498"/>
              <a:ext cx="654908" cy="54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42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339752" y="3485485"/>
              <a:ext cx="492042" cy="544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9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8" y="980728"/>
            <a:ext cx="492697" cy="39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3041740" y="3212976"/>
            <a:ext cx="365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가린 수는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남은 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나누면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이므로 </a:t>
            </a:r>
            <a:r>
              <a:rPr lang="ko-KR" altLang="en-US" sz="1800" dirty="0" err="1">
                <a:latin typeface="맑은 고딕" pitchFamily="50" charset="-127"/>
                <a:ea typeface="맑은 고딕" pitchFamily="50" charset="-127"/>
              </a:rPr>
              <a:t>나눗셈식은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42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÷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7=6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32" y="33109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7863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3_3_06_03.sgv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08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329" y="1676127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                                   ]</a:t>
            </a:r>
          </a:p>
        </p:txBody>
      </p:sp>
      <p:sp>
        <p:nvSpPr>
          <p:cNvPr id="43" name="타원 42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18371" y="1052736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좌우로 움직이는 클릭 유도 이벤트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클릭할 시 오른쪽 내용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안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클릭 시 나타남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삭제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03748" y="1678678"/>
            <a:ext cx="248306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spc="-150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곱셈과 나눗셈의 관계</a:t>
            </a:r>
            <a:endParaRPr lang="en-US" altLang="ko-KR" sz="1900" b="1" spc="-150" dirty="0" smtClean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169055" y="3479676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24÷6=4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319972" y="26369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169055" y="4294519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24÷4=6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367644" y="3841228"/>
            <a:ext cx="1519069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6×4=24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99" y="388583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타원 49"/>
          <p:cNvSpPr/>
          <p:nvPr/>
        </p:nvSpPr>
        <p:spPr>
          <a:xfrm>
            <a:off x="1331640" y="270224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 flipH="1">
            <a:off x="3863082" y="366390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>
            <a:endCxn id="33" idx="1"/>
          </p:cNvCxnSpPr>
          <p:nvPr/>
        </p:nvCxnSpPr>
        <p:spPr bwMode="auto">
          <a:xfrm>
            <a:off x="3863082" y="405251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9911" y="3371804"/>
            <a:ext cx="2124237" cy="14973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116312" y="3669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597431" y="2868086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355976" y="2888940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636293" y="32345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72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61964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나눗셈의 몫을 곱셈으로 구해 볼까요</a:t>
            </a:r>
            <a:endParaRPr lang="en-US" altLang="ko-KR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3144591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음</a:t>
            </a:r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16" y="3609021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460" y="3609020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53"/>
          <p:cNvSpPr txBox="1"/>
          <p:nvPr/>
        </p:nvSpPr>
        <p:spPr>
          <a:xfrm>
            <a:off x="2351553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66~67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30" name="TextBox 53"/>
          <p:cNvSpPr txBox="1"/>
          <p:nvPr/>
        </p:nvSpPr>
        <p:spPr>
          <a:xfrm>
            <a:off x="4758835" y="3640556"/>
            <a:ext cx="1109309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48~49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862146"/>
            <a:ext cx="6917020" cy="4727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타원 10"/>
          <p:cNvSpPr/>
          <p:nvPr/>
        </p:nvSpPr>
        <p:spPr>
          <a:xfrm>
            <a:off x="5683871" y="49727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140" y="5259538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/>
          <p:cNvSpPr/>
          <p:nvPr/>
        </p:nvSpPr>
        <p:spPr>
          <a:xfrm>
            <a:off x="277313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네모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형성평가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7604" y="2132856"/>
            <a:ext cx="551745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장씩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2324036" y="50031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94" y="323773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553316" y="3211821"/>
            <a:ext cx="93166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24÷3=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531046" y="1232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262115" y="2630515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11345" y="2503277"/>
            <a:ext cx="360000" cy="355000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 bwMode="auto">
          <a:xfrm>
            <a:off x="2406400" y="3204284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35836" y="3050504"/>
            <a:ext cx="360000" cy="355000"/>
          </a:xfrm>
          <a:prstGeom prst="rect">
            <a:avLst/>
          </a:prstGeom>
        </p:spPr>
      </p:pic>
      <p:sp>
        <p:nvSpPr>
          <p:cNvPr id="59" name="타원 58"/>
          <p:cNvSpPr/>
          <p:nvPr/>
        </p:nvSpPr>
        <p:spPr>
          <a:xfrm>
            <a:off x="941248" y="31120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25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TextBox 110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똑같이 나누어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   장씩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직사각형 124"/>
          <p:cNvSpPr/>
          <p:nvPr/>
        </p:nvSpPr>
        <p:spPr bwMode="auto">
          <a:xfrm>
            <a:off x="2262115" y="2528900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2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119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484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14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414" y="5307032"/>
            <a:ext cx="258471" cy="25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172" y="5317252"/>
            <a:ext cx="264482" cy="25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3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063" y="3101889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207318" y="3075973"/>
            <a:ext cx="1186543" cy="3847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 ÷ 3 =</a:t>
            </a:r>
          </a:p>
        </p:txBody>
      </p:sp>
      <p:pic>
        <p:nvPicPr>
          <p:cNvPr id="9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84" y="3032624"/>
            <a:ext cx="450273" cy="441614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grpSp>
        <p:nvGrpSpPr>
          <p:cNvPr id="93" name="그룹 92"/>
          <p:cNvGrpSpPr/>
          <p:nvPr/>
        </p:nvGrpSpPr>
        <p:grpSpPr>
          <a:xfrm>
            <a:off x="3451618" y="2930573"/>
            <a:ext cx="433293" cy="504691"/>
            <a:chOff x="2442091" y="2528265"/>
            <a:chExt cx="433293" cy="504691"/>
          </a:xfrm>
          <a:solidFill>
            <a:schemeClr val="accent5"/>
          </a:solidFill>
        </p:grpSpPr>
        <p:sp>
          <p:nvSpPr>
            <p:cNvPr id="94" name="TextBox 51"/>
            <p:cNvSpPr txBox="1"/>
            <p:nvPr/>
          </p:nvSpPr>
          <p:spPr>
            <a:xfrm>
              <a:off x="2442091" y="2697199"/>
              <a:ext cx="293705" cy="33575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5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7661" y="2528265"/>
              <a:ext cx="257723" cy="2577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0" name="그룹 49"/>
          <p:cNvGrpSpPr/>
          <p:nvPr/>
        </p:nvGrpSpPr>
        <p:grpSpPr>
          <a:xfrm>
            <a:off x="179512" y="2058938"/>
            <a:ext cx="6667165" cy="3214352"/>
            <a:chOff x="179512" y="2058938"/>
            <a:chExt cx="6667165" cy="3214352"/>
          </a:xfrm>
        </p:grpSpPr>
        <p:sp>
          <p:nvSpPr>
            <p:cNvPr id="51" name="직각 삼각형 5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79512" y="2420888"/>
              <a:ext cx="6667165" cy="2664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05893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8" name="TextBox 57"/>
          <p:cNvSpPr txBox="1"/>
          <p:nvPr/>
        </p:nvSpPr>
        <p:spPr>
          <a:xfrm>
            <a:off x="732514" y="4329100"/>
            <a:ext cx="596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명에게 똑같이 나누어주면 한 명에게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장씩 줄 수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9" y="44375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정사각형 사이의 간격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높이 일정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805888" y="2579160"/>
            <a:ext cx="3558200" cy="1650096"/>
            <a:chOff x="1805888" y="2579160"/>
            <a:chExt cx="3558200" cy="1650096"/>
          </a:xfrm>
        </p:grpSpPr>
        <p:sp>
          <p:nvSpPr>
            <p:cNvPr id="4" name="직사각형 3"/>
            <p:cNvSpPr/>
            <p:nvPr/>
          </p:nvSpPr>
          <p:spPr>
            <a:xfrm>
              <a:off x="2031730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445776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859822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031730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445776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2859822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031730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2445776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859822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3232465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646511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06055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232465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646511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406055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232465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646511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406055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43814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852193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43814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4852193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3814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4852193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805888" y="2579160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모서리가 둥근 직사각형 132"/>
            <p:cNvSpPr/>
            <p:nvPr/>
          </p:nvSpPr>
          <p:spPr>
            <a:xfrm>
              <a:off x="1805888" y="3130415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모서리가 둥근 직사각형 143"/>
            <p:cNvSpPr/>
            <p:nvPr/>
          </p:nvSpPr>
          <p:spPr>
            <a:xfrm>
              <a:off x="1811453" y="3678001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530160" y="2550386"/>
            <a:ext cx="4240486" cy="17787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1505884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8876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6"/>
                        </a:rPr>
                        <a:t>https://cdata2.tsherpa.co.kr/tsherpa/MultiMedia/Flash/2020/curri/index.html?flashxmlnum=yrhj07&amp;classa=A8-C1-31-MM-MM-04-03-08-0-0-0-0&amp;classno=MM_31_04/suh_0301_02_0008/suh_0301_02_0008_201_1.html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탭에서 보기에 있는 초록색 정사각형 잘라서 사용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58523" y="6356300"/>
            <a:ext cx="345516" cy="3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94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/>
          <p:cNvSpPr/>
          <p:nvPr/>
        </p:nvSpPr>
        <p:spPr>
          <a:xfrm>
            <a:off x="301771" y="51191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마스크가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명에게        장씩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3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08" y="3237737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/>
          <p:cNvSpPr/>
          <p:nvPr/>
        </p:nvSpPr>
        <p:spPr>
          <a:xfrm>
            <a:off x="1496930" y="3211821"/>
            <a:ext cx="6254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24÷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26540" y="218622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2318" y="2032450"/>
            <a:ext cx="360000" cy="355000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 bwMode="auto">
          <a:xfrm>
            <a:off x="2036990" y="320657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6426" y="3052799"/>
            <a:ext cx="360000" cy="355000"/>
          </a:xfrm>
          <a:prstGeom prst="rect">
            <a:avLst/>
          </a:prstGeom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" name="직사각형 97"/>
          <p:cNvSpPr/>
          <p:nvPr/>
        </p:nvSpPr>
        <p:spPr>
          <a:xfrm>
            <a:off x="2546425" y="3215438"/>
            <a:ext cx="51340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=3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486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73" y="23128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직사각형 121"/>
          <p:cNvSpPr/>
          <p:nvPr/>
        </p:nvSpPr>
        <p:spPr bwMode="auto">
          <a:xfrm>
            <a:off x="5026540" y="2186229"/>
            <a:ext cx="51477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07604" y="2211832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마스크가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장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명에게        장씩 주면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179512" y="2058938"/>
            <a:ext cx="6667165" cy="3214352"/>
            <a:chOff x="179512" y="2058938"/>
            <a:chExt cx="6667165" cy="3214352"/>
          </a:xfrm>
        </p:grpSpPr>
        <p:sp>
          <p:nvSpPr>
            <p:cNvPr id="160" name="직각 삼각형 15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79512" y="2420888"/>
              <a:ext cx="6667165" cy="2664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6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058938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5538" y="5276310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72" y="5330725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626" y="5328127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81" y="5276309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8" name="그룹 127"/>
          <p:cNvGrpSpPr/>
          <p:nvPr/>
        </p:nvGrpSpPr>
        <p:grpSpPr>
          <a:xfrm>
            <a:off x="1805888" y="2579160"/>
            <a:ext cx="3558200" cy="1650096"/>
            <a:chOff x="1805888" y="2579160"/>
            <a:chExt cx="3558200" cy="1650096"/>
          </a:xfrm>
        </p:grpSpPr>
        <p:sp>
          <p:nvSpPr>
            <p:cNvPr id="130" name="직사각형 129"/>
            <p:cNvSpPr/>
            <p:nvPr/>
          </p:nvSpPr>
          <p:spPr>
            <a:xfrm>
              <a:off x="2031730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445776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859822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2031730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445776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2859822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031730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445776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2859822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3232465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646511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06055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232465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646511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06055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232465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646511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06055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38147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852193" y="271708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438147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852193" y="3257148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438147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852193" y="3761204"/>
              <a:ext cx="283779" cy="302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1805888" y="2579160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1805888" y="3130415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811453" y="3678001"/>
              <a:ext cx="3552635" cy="551255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32514" y="4329100"/>
            <a:ext cx="596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마스크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장을 한 명에게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장씩 주면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9" y="443751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Box 162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정사각형 사이의 간격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높이 일정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530160" y="2550386"/>
            <a:ext cx="4240486" cy="17787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1505884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419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" name="타원 124"/>
          <p:cNvSpPr/>
          <p:nvPr/>
        </p:nvSpPr>
        <p:spPr>
          <a:xfrm>
            <a:off x="4746657" y="50451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998763" y="2024844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숫자가 뜻하는 것을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32" y="212588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" name="_x203754792"/>
          <p:cNvSpPr>
            <a:spLocks noChangeArrowheads="1"/>
          </p:cNvSpPr>
          <p:nvPr/>
        </p:nvSpPr>
        <p:spPr bwMode="auto">
          <a:xfrm>
            <a:off x="524933" y="4300336"/>
            <a:ext cx="1598795" cy="640832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한 명이 갖는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마스크의 수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_x203755752"/>
          <p:cNvSpPr>
            <a:spLocks noChangeArrowheads="1"/>
          </p:cNvSpPr>
          <p:nvPr/>
        </p:nvSpPr>
        <p:spPr bwMode="auto">
          <a:xfrm>
            <a:off x="2268539" y="4300337"/>
            <a:ext cx="2735510" cy="640831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마스크를 나누어 갖는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사람의 수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_x203757032"/>
          <p:cNvSpPr>
            <a:spLocks noChangeArrowheads="1"/>
          </p:cNvSpPr>
          <p:nvPr/>
        </p:nvSpPr>
        <p:spPr bwMode="auto">
          <a:xfrm>
            <a:off x="5105248" y="4300336"/>
            <a:ext cx="1482972" cy="640832"/>
          </a:xfrm>
          <a:prstGeom prst="roundRect">
            <a:avLst>
              <a:gd name="adj" fmla="val 10000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전체</a:t>
            </a:r>
            <a:endParaRPr kumimoji="1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algn="ctr"/>
            <a:r>
              <a:rPr lang="ko-KR" altLang="en-US" sz="1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마스크의 수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24738" y="4217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2632437" y="2732066"/>
            <a:ext cx="586068" cy="558129"/>
            <a:chOff x="3447503" y="3988139"/>
            <a:chExt cx="586068" cy="558129"/>
          </a:xfrm>
        </p:grpSpPr>
        <p:sp>
          <p:nvSpPr>
            <p:cNvPr id="132" name="직사각형 131"/>
            <p:cNvSpPr/>
            <p:nvPr/>
          </p:nvSpPr>
          <p:spPr bwMode="auto">
            <a:xfrm>
              <a:off x="3447503" y="4213673"/>
              <a:ext cx="404108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73571" y="398813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/>
          <p:cNvGrpSpPr/>
          <p:nvPr/>
        </p:nvGrpSpPr>
        <p:grpSpPr>
          <a:xfrm>
            <a:off x="3356370" y="2785324"/>
            <a:ext cx="518393" cy="510095"/>
            <a:chOff x="3615996" y="4036173"/>
            <a:chExt cx="518393" cy="510095"/>
          </a:xfrm>
        </p:grpSpPr>
        <p:sp>
          <p:nvSpPr>
            <p:cNvPr id="135" name="직사각형 134"/>
            <p:cNvSpPr/>
            <p:nvPr/>
          </p:nvSpPr>
          <p:spPr bwMode="auto">
            <a:xfrm>
              <a:off x="3615996" y="4213673"/>
              <a:ext cx="338796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74389" y="4036173"/>
              <a:ext cx="360000" cy="355000"/>
            </a:xfrm>
            <a:prstGeom prst="rect">
              <a:avLst/>
            </a:prstGeom>
          </p:spPr>
        </p:pic>
      </p:grpSp>
      <p:grpSp>
        <p:nvGrpSpPr>
          <p:cNvPr id="137" name="그룹 136"/>
          <p:cNvGrpSpPr/>
          <p:nvPr/>
        </p:nvGrpSpPr>
        <p:grpSpPr>
          <a:xfrm>
            <a:off x="4004441" y="2785324"/>
            <a:ext cx="718129" cy="510095"/>
            <a:chOff x="3615995" y="4036173"/>
            <a:chExt cx="718129" cy="510095"/>
          </a:xfrm>
        </p:grpSpPr>
        <p:sp>
          <p:nvSpPr>
            <p:cNvPr id="138" name="직사각형 137"/>
            <p:cNvSpPr/>
            <p:nvPr/>
          </p:nvSpPr>
          <p:spPr bwMode="auto">
            <a:xfrm>
              <a:off x="3615995" y="4213673"/>
              <a:ext cx="518393" cy="332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24</a:t>
              </a:r>
              <a:endPara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74124" y="4036173"/>
              <a:ext cx="360000" cy="355000"/>
            </a:xfrm>
            <a:prstGeom prst="rect">
              <a:avLst/>
            </a:prstGeom>
          </p:spPr>
        </p:pic>
      </p:grpSp>
      <p:sp>
        <p:nvSpPr>
          <p:cNvPr id="140" name="직사각형 139"/>
          <p:cNvSpPr/>
          <p:nvPr/>
        </p:nvSpPr>
        <p:spPr>
          <a:xfrm>
            <a:off x="2987824" y="284560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644402" y="2864303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2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30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2944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4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2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073000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81" y="4083267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86" y="3352325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8" name="직선 연결선 147"/>
          <p:cNvCxnSpPr/>
          <p:nvPr/>
        </p:nvCxnSpPr>
        <p:spPr>
          <a:xfrm flipV="1">
            <a:off x="1360449" y="3449106"/>
            <a:ext cx="1449658" cy="702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3691054" y="3450828"/>
            <a:ext cx="572208" cy="65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>
            <a:off x="3579541" y="3449106"/>
            <a:ext cx="2230244" cy="6913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150"/>
          <p:cNvSpPr/>
          <p:nvPr/>
        </p:nvSpPr>
        <p:spPr>
          <a:xfrm>
            <a:off x="2363733" y="283701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3347864" y="2672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3981785" y="27219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라인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각각의 정답 칸 클릭 시 해당 정답 선도 같이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선은 처음에 나타나지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타원 34"/>
          <p:cNvSpPr/>
          <p:nvPr/>
        </p:nvSpPr>
        <p:spPr>
          <a:xfrm>
            <a:off x="277313" y="5117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59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6" t="16886" r="28826" b="14435"/>
          <a:stretch/>
        </p:blipFill>
        <p:spPr bwMode="auto">
          <a:xfrm>
            <a:off x="71500" y="875615"/>
            <a:ext cx="6877274" cy="471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900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먹이</a:t>
            </a:r>
            <a:r>
              <a:rPr lang="ko-KR" altLang="en-US" sz="3600" b="1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b="1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</a:t>
            </a:r>
            <a:endParaRPr lang="ko-KR" altLang="en-US" sz="36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9997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3_3_1_ani.mp4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app\resource\contents\lesson03\ops\3\media\mp4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59559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998763" y="2024844"/>
            <a:ext cx="5517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나타내고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각 숫자가 뜻하는 것을 선으로 이어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32" y="212588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타원 119"/>
          <p:cNvSpPr/>
          <p:nvPr/>
        </p:nvSpPr>
        <p:spPr>
          <a:xfrm>
            <a:off x="324738" y="42170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직사각형 121"/>
          <p:cNvSpPr/>
          <p:nvPr/>
        </p:nvSpPr>
        <p:spPr bwMode="auto">
          <a:xfrm>
            <a:off x="2632437" y="2957600"/>
            <a:ext cx="404108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직사각형 125"/>
          <p:cNvSpPr/>
          <p:nvPr/>
        </p:nvSpPr>
        <p:spPr bwMode="auto">
          <a:xfrm>
            <a:off x="3356370" y="2962824"/>
            <a:ext cx="338796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4004441" y="2962824"/>
            <a:ext cx="518393" cy="3325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24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987824" y="2845604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3644402" y="2864303"/>
            <a:ext cx="436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730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72944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52" y="3359832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073000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81" y="4083267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86" y="3352325"/>
            <a:ext cx="156411" cy="15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9" name="직선 연결선 138"/>
          <p:cNvCxnSpPr/>
          <p:nvPr/>
        </p:nvCxnSpPr>
        <p:spPr>
          <a:xfrm flipV="1">
            <a:off x="1360449" y="3449106"/>
            <a:ext cx="1449658" cy="702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3691054" y="3450828"/>
            <a:ext cx="572208" cy="65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3579541" y="3449106"/>
            <a:ext cx="2230244" cy="69137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대체 처리 44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48" name="순서도: 대체 처리 47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4" name="순서도: 대체 처리 63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순서도: 대체 처리 7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2963686" y="908720"/>
            <a:ext cx="665398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72677" y="5295321"/>
            <a:ext cx="269893" cy="263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0342" y="5292183"/>
            <a:ext cx="276170" cy="269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576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30" y="5344000"/>
            <a:ext cx="436428" cy="16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22" y="5346598"/>
            <a:ext cx="426036" cy="16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_x203754792"/>
          <p:cNvSpPr>
            <a:spLocks noChangeArrowheads="1"/>
          </p:cNvSpPr>
          <p:nvPr/>
        </p:nvSpPr>
        <p:spPr bwMode="auto">
          <a:xfrm>
            <a:off x="1521480" y="4329100"/>
            <a:ext cx="1114108" cy="534580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한 명이 갖는</a:t>
            </a:r>
          </a:p>
          <a:p>
            <a:pPr algn="ctr" eaLnBrk="0" latinLnBrk="0" hangingPunct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마스크의 수</a:t>
            </a:r>
          </a:p>
        </p:txBody>
      </p:sp>
      <p:sp>
        <p:nvSpPr>
          <p:cNvPr id="105" name="_x203755752"/>
          <p:cNvSpPr>
            <a:spLocks noChangeArrowheads="1"/>
          </p:cNvSpPr>
          <p:nvPr/>
        </p:nvSpPr>
        <p:spPr bwMode="auto">
          <a:xfrm>
            <a:off x="2879812" y="4329101"/>
            <a:ext cx="1658938" cy="534579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마스크를 나누어 갖는 사람의 수</a:t>
            </a:r>
          </a:p>
        </p:txBody>
      </p:sp>
      <p:sp>
        <p:nvSpPr>
          <p:cNvPr id="106" name="_x203757032"/>
          <p:cNvSpPr>
            <a:spLocks noChangeArrowheads="1"/>
          </p:cNvSpPr>
          <p:nvPr/>
        </p:nvSpPr>
        <p:spPr bwMode="auto">
          <a:xfrm>
            <a:off x="4817009" y="4329100"/>
            <a:ext cx="1151023" cy="534580"/>
          </a:xfrm>
          <a:prstGeom prst="roundRect">
            <a:avLst>
              <a:gd name="adj" fmla="val 10000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전체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마스크의 수</a:t>
            </a:r>
            <a:endParaRPr kumimoji="1" 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35" y="398497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34" y="40351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35" y="395027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그룹 74"/>
          <p:cNvGrpSpPr/>
          <p:nvPr/>
        </p:nvGrpSpPr>
        <p:grpSpPr>
          <a:xfrm>
            <a:off x="179512" y="3411636"/>
            <a:ext cx="6667165" cy="1861654"/>
            <a:chOff x="179512" y="3411636"/>
            <a:chExt cx="6667165" cy="1861654"/>
          </a:xfrm>
        </p:grpSpPr>
        <p:sp>
          <p:nvSpPr>
            <p:cNvPr id="84" name="직각 삼각형 8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79512" y="3778928"/>
              <a:ext cx="6667165" cy="13062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3411636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TextBox 87"/>
          <p:cNvSpPr txBox="1"/>
          <p:nvPr/>
        </p:nvSpPr>
        <p:spPr>
          <a:xfrm>
            <a:off x="503548" y="3981834"/>
            <a:ext cx="615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나눗셈을 곱셈으로 나타내면 한 명이 갖는 마스크의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장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마스크를 나누어 갖는 사람의 수는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명이므로 둘을 곱하면 전체 마스크의 수를 구할 수 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43"/>
          <p:cNvSpPr txBox="1"/>
          <p:nvPr/>
        </p:nvSpPr>
        <p:spPr>
          <a:xfrm>
            <a:off x="539552" y="146010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알맞은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Picture 1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14" y="1503256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6023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나눗셈식으로 나타내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298" y="5253061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순서도: 대체 처리 48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1" name="순서도: 대체 처리 6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9" name="순서도: 대체 처리 88"/>
          <p:cNvSpPr/>
          <p:nvPr/>
        </p:nvSpPr>
        <p:spPr>
          <a:xfrm>
            <a:off x="300936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297049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1" name="순서도: 대체 처리 90"/>
          <p:cNvSpPr/>
          <p:nvPr/>
        </p:nvSpPr>
        <p:spPr>
          <a:xfrm>
            <a:off x="35494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35105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pic>
        <p:nvPicPr>
          <p:cNvPr id="1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0" y="5303520"/>
            <a:ext cx="1080120" cy="25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타원 38"/>
          <p:cNvSpPr/>
          <p:nvPr/>
        </p:nvSpPr>
        <p:spPr>
          <a:xfrm>
            <a:off x="5495345" y="507362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77313" y="509309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27" y="2228082"/>
            <a:ext cx="3707665" cy="141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32097" y="4532762"/>
            <a:ext cx="307968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36÷4=9 (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36÷9=4)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618549" y="3936685"/>
            <a:ext cx="307968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9×4=36 (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4×9=36)</a:t>
            </a:r>
            <a:r>
              <a:rPr lang="ko-KR" altLang="en-US" sz="20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3638" y="3781741"/>
            <a:ext cx="360000" cy="355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48" y="4449437"/>
            <a:ext cx="360000" cy="355000"/>
          </a:xfrm>
          <a:prstGeom prst="rect">
            <a:avLst/>
          </a:prstGeom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(1~2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단원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_6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형성평가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340876" y="3959860"/>
            <a:ext cx="1196911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1349656" y="4561674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5232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https://cdata2.tsherpa.co.kr/tsherpa/MultiMedia/Flash/2020/curri/index.html?flashxmlnum=yrhj07&amp;classa=A8-C1-31-MM-MM-04-04-04-0-0-0-0&amp;classno=MM_31_04/suh_0301_03_0004/suh_0301_03_0004_401_1.html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탭에 있는 노란색 하트로 대체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89" y="6340479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953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문장을 보고 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타원 33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827887" y="50114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6"/>
          <p:cNvSpPr txBox="1"/>
          <p:nvPr/>
        </p:nvSpPr>
        <p:spPr>
          <a:xfrm>
            <a:off x="2560826" y="3109265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8×6=48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69" y="30145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27435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899592" y="263691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36939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899592" y="359793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알맞은 문장으로 바꾸어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46766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899592" y="4570040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6"/>
          <p:cNvSpPr txBox="1"/>
          <p:nvPr/>
        </p:nvSpPr>
        <p:spPr>
          <a:xfrm>
            <a:off x="2555776" y="501854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48÷8=6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19" y="4923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003423" y="3973703"/>
            <a:ext cx="5116749" cy="477002"/>
            <a:chOff x="1003423" y="3536952"/>
            <a:chExt cx="5116749" cy="477002"/>
          </a:xfrm>
        </p:grpSpPr>
        <p:sp>
          <p:nvSpPr>
            <p:cNvPr id="60" name="TextBox 46"/>
            <p:cNvSpPr txBox="1"/>
            <p:nvPr/>
          </p:nvSpPr>
          <p:spPr>
            <a:xfrm>
              <a:off x="1003423" y="3644622"/>
              <a:ext cx="499951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한 줄에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서면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줄이 됩니다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449" y="3536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모서리가 둥근 직사각형 3"/>
          <p:cNvSpPr/>
          <p:nvPr/>
        </p:nvSpPr>
        <p:spPr>
          <a:xfrm>
            <a:off x="827154" y="2096852"/>
            <a:ext cx="5437034" cy="4680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학생들이 한 줄에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줄로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 서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7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순서도: 대체 처리 72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주어진 문장을 보고 물음에 답하시오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6"/>
          <p:cNvSpPr txBox="1"/>
          <p:nvPr/>
        </p:nvSpPr>
        <p:spPr>
          <a:xfrm>
            <a:off x="1003423" y="3109265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8×6=48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66" y="30145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2743548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899592" y="263691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3693924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899592" y="3597932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나눗셈식에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알맞은 문장으로 바꾸어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91" y="4676676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43"/>
          <p:cNvSpPr txBox="1"/>
          <p:nvPr/>
        </p:nvSpPr>
        <p:spPr>
          <a:xfrm>
            <a:off x="899592" y="4570040"/>
            <a:ext cx="5459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46"/>
          <p:cNvSpPr txBox="1"/>
          <p:nvPr/>
        </p:nvSpPr>
        <p:spPr>
          <a:xfrm>
            <a:off x="1003423" y="5018548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48÷8=6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866" y="492385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003423" y="3973703"/>
            <a:ext cx="5116749" cy="477002"/>
            <a:chOff x="1003423" y="3536952"/>
            <a:chExt cx="5116749" cy="477002"/>
          </a:xfrm>
        </p:grpSpPr>
        <p:sp>
          <p:nvSpPr>
            <p:cNvPr id="60" name="TextBox 46"/>
            <p:cNvSpPr txBox="1"/>
            <p:nvPr/>
          </p:nvSpPr>
          <p:spPr>
            <a:xfrm>
              <a:off x="1003423" y="3644622"/>
              <a:ext cx="499951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 한 줄에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명씩 서면 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줄이 됩니다</a:t>
              </a:r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2449" y="353695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7018371" y="1092168"/>
            <a:ext cx="2125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52" name="직각 삼각형 5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5" name="직사각형 64"/>
          <p:cNvSpPr/>
          <p:nvPr/>
        </p:nvSpPr>
        <p:spPr bwMode="auto">
          <a:xfrm>
            <a:off x="2654552" y="3756526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48÷8=6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654552" y="457136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48÷6=8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395536" y="411743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8×6=48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 flipH="1">
            <a:off x="2348579" y="394075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endCxn id="66" idx="1"/>
          </p:cNvCxnSpPr>
          <p:nvPr/>
        </p:nvCxnSpPr>
        <p:spPr bwMode="auto">
          <a:xfrm>
            <a:off x="2348579" y="432936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모서리가 둥근 직사각형 62"/>
          <p:cNvSpPr/>
          <p:nvPr/>
        </p:nvSpPr>
        <p:spPr>
          <a:xfrm>
            <a:off x="827154" y="2096852"/>
            <a:ext cx="5437034" cy="4680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학생들이 한 줄에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명씩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줄로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48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명이 서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7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나타낸 다음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636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/>
          <p:cNvSpPr/>
          <p:nvPr/>
        </p:nvSpPr>
        <p:spPr>
          <a:xfrm>
            <a:off x="4746657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5827887" y="50696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46"/>
          <p:cNvSpPr txBox="1"/>
          <p:nvPr/>
        </p:nvSpPr>
        <p:spPr>
          <a:xfrm>
            <a:off x="4685062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28÷4=7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505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98" y="2262145"/>
            <a:ext cx="3731370" cy="186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9" y="1628800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46"/>
          <p:cNvSpPr txBox="1"/>
          <p:nvPr/>
        </p:nvSpPr>
        <p:spPr>
          <a:xfrm>
            <a:off x="1660726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4×7=28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87865" y="42280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96288" y="4545198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419872" y="456605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</a:t>
            </a:r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594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나타낸 다음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순서도: 대체 처리 36"/>
          <p:cNvSpPr/>
          <p:nvPr/>
        </p:nvSpPr>
        <p:spPr>
          <a:xfrm>
            <a:off x="621372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17485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순서도: 대체 처리 38"/>
          <p:cNvSpPr/>
          <p:nvPr/>
        </p:nvSpPr>
        <p:spPr>
          <a:xfrm>
            <a:off x="567601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3714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41" name="순서도: 대체 처리 40"/>
          <p:cNvSpPr/>
          <p:nvPr/>
        </p:nvSpPr>
        <p:spPr>
          <a:xfrm>
            <a:off x="51441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1052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43" name="순서도: 대체 처리 42"/>
          <p:cNvSpPr/>
          <p:nvPr/>
        </p:nvSpPr>
        <p:spPr>
          <a:xfrm>
            <a:off x="460640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6753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45" name="순서도: 대체 처리 44"/>
          <p:cNvSpPr/>
          <p:nvPr/>
        </p:nvSpPr>
        <p:spPr>
          <a:xfrm>
            <a:off x="40721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332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7" name="순서도: 대체 처리 46"/>
          <p:cNvSpPr/>
          <p:nvPr/>
        </p:nvSpPr>
        <p:spPr>
          <a:xfrm>
            <a:off x="35402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35013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300255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9636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52" y="5273291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46"/>
          <p:cNvSpPr txBox="1"/>
          <p:nvPr/>
        </p:nvSpPr>
        <p:spPr>
          <a:xfrm>
            <a:off x="4613054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28÷4=7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97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98" y="2262145"/>
            <a:ext cx="3731370" cy="186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9" y="1628800"/>
            <a:ext cx="409859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9" name="그룹 58"/>
          <p:cNvGrpSpPr/>
          <p:nvPr/>
        </p:nvGrpSpPr>
        <p:grpSpPr>
          <a:xfrm>
            <a:off x="3560567" y="4529547"/>
            <a:ext cx="1015973" cy="627645"/>
            <a:chOff x="279663" y="2738058"/>
            <a:chExt cx="1015973" cy="627645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279663" y="2780928"/>
              <a:ext cx="10159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나눗셈</a:t>
              </a:r>
              <a:r>
                <a:rPr lang="ko-KR" altLang="en-US" sz="1600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식</a:t>
              </a:r>
              <a:endParaRPr lang="ko-KR" altLang="en-US" sz="18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531703" y="4529547"/>
            <a:ext cx="1015973" cy="435882"/>
            <a:chOff x="279663" y="2738058"/>
            <a:chExt cx="1015973" cy="435882"/>
          </a:xfrm>
        </p:grpSpPr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2738058"/>
              <a:ext cx="1007876" cy="43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279663" y="2780928"/>
              <a:ext cx="10159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곱셈식</a:t>
              </a:r>
              <a:endParaRPr lang="ko-KR" altLang="en-US" sz="16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0" name="TextBox 46"/>
          <p:cNvSpPr txBox="1"/>
          <p:nvPr/>
        </p:nvSpPr>
        <p:spPr>
          <a:xfrm>
            <a:off x="1588718" y="454233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4×7=28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161" y="444764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74" name="직각 삼각형 7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8" name="직사각형 77"/>
          <p:cNvSpPr/>
          <p:nvPr/>
        </p:nvSpPr>
        <p:spPr bwMode="auto">
          <a:xfrm>
            <a:off x="2699787" y="3756526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28÷4=7</a:t>
            </a:r>
          </a:p>
        </p:txBody>
      </p:sp>
      <p:sp>
        <p:nvSpPr>
          <p:cNvPr id="79" name="직사각형 78"/>
          <p:cNvSpPr/>
          <p:nvPr/>
        </p:nvSpPr>
        <p:spPr bwMode="auto">
          <a:xfrm>
            <a:off x="2699787" y="457136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28÷7=4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440771" y="4117439"/>
            <a:ext cx="1764201" cy="441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4×7=28</a:t>
            </a:r>
          </a:p>
        </p:txBody>
      </p:sp>
      <p:cxnSp>
        <p:nvCxnSpPr>
          <p:cNvPr id="87" name="직선 연결선 86"/>
          <p:cNvCxnSpPr/>
          <p:nvPr/>
        </p:nvCxnSpPr>
        <p:spPr bwMode="auto">
          <a:xfrm flipH="1">
            <a:off x="2393814" y="394075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>
            <a:endCxn id="79" idx="1"/>
          </p:cNvCxnSpPr>
          <p:nvPr/>
        </p:nvCxnSpPr>
        <p:spPr bwMode="auto">
          <a:xfrm>
            <a:off x="2393814" y="432936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모서리가 둥근 직사각형 49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018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대체 처리 60"/>
          <p:cNvSpPr/>
          <p:nvPr/>
        </p:nvSpPr>
        <p:spPr>
          <a:xfrm>
            <a:off x="623786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19899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3" name="순서도: 대체 처리 62"/>
          <p:cNvSpPr/>
          <p:nvPr/>
        </p:nvSpPr>
        <p:spPr>
          <a:xfrm>
            <a:off x="570015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66128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168254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512938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69" name="순서도: 대체 처리 68"/>
          <p:cNvSpPr/>
          <p:nvPr/>
        </p:nvSpPr>
        <p:spPr>
          <a:xfrm>
            <a:off x="463054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59167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09629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5743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6440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2553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26692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87824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3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59669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곱셈식을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90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나눗셈식으로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나타내어 보시오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46"/>
          <p:cNvSpPr txBox="1"/>
          <p:nvPr/>
        </p:nvSpPr>
        <p:spPr>
          <a:xfrm>
            <a:off x="3851920" y="2276872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54÷9=6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21821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TextBox 46"/>
          <p:cNvSpPr txBox="1"/>
          <p:nvPr/>
        </p:nvSpPr>
        <p:spPr>
          <a:xfrm>
            <a:off x="3851920" y="2843644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54÷6=9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274895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6"/>
          <p:cNvSpPr txBox="1"/>
          <p:nvPr/>
        </p:nvSpPr>
        <p:spPr>
          <a:xfrm>
            <a:off x="3851920" y="3789040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18÷6=3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369434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46"/>
          <p:cNvSpPr txBox="1"/>
          <p:nvPr/>
        </p:nvSpPr>
        <p:spPr>
          <a:xfrm>
            <a:off x="3851920" y="4355812"/>
            <a:ext cx="17962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18÷3=6</a:t>
            </a:r>
            <a:endParaRPr lang="ko-KR" altLang="en-US" sz="18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363" y="42611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직사각형 84"/>
          <p:cNvSpPr/>
          <p:nvPr/>
        </p:nvSpPr>
        <p:spPr bwMode="auto">
          <a:xfrm>
            <a:off x="1223623" y="256486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6×9=54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직사각형 100"/>
          <p:cNvSpPr/>
          <p:nvPr/>
        </p:nvSpPr>
        <p:spPr bwMode="auto">
          <a:xfrm>
            <a:off x="1223623" y="408591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3×6=18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 bwMode="auto">
          <a:xfrm flipH="1">
            <a:off x="3290496" y="2351775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>
            <a:off x="3290496" y="2740386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 flipH="1">
            <a:off x="3311860" y="3861048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직선 연결선 43"/>
          <p:cNvCxnSpPr/>
          <p:nvPr/>
        </p:nvCxnSpPr>
        <p:spPr bwMode="auto">
          <a:xfrm>
            <a:off x="3311860" y="4249659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032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4×8=32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보고 만들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/>
          <p:cNvSpPr/>
          <p:nvPr/>
        </p:nvSpPr>
        <p:spPr>
          <a:xfrm>
            <a:off x="435996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클릭 시 풀이 표출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정오답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이벤트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26" y="1601927"/>
            <a:ext cx="415064" cy="40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03648" y="2744924"/>
            <a:ext cx="1512168" cy="86409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32÷6=7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49815" y="2744924"/>
            <a:ext cx="1512168" cy="864096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32÷8=4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773165" y="2906942"/>
            <a:ext cx="540060" cy="54006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977314" y="3037781"/>
            <a:ext cx="278380" cy="278381"/>
            <a:chOff x="5302260" y="5072084"/>
            <a:chExt cx="401643" cy="401644"/>
          </a:xfrm>
        </p:grpSpPr>
        <p:cxnSp>
          <p:nvCxnSpPr>
            <p:cNvPr id="34" name="직선 연결선 33"/>
            <p:cNvCxnSpPr/>
            <p:nvPr/>
          </p:nvCxnSpPr>
          <p:spPr bwMode="auto">
            <a:xfrm rot="16200000" flipH="1">
              <a:off x="5302260" y="5072084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rot="5400000">
              <a:off x="5302260" y="5072085"/>
              <a:ext cx="401643" cy="401643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타원 40"/>
          <p:cNvSpPr/>
          <p:nvPr/>
        </p:nvSpPr>
        <p:spPr>
          <a:xfrm>
            <a:off x="1295400" y="24542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530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4×8=32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를 보고 만들 수 있는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나눗셈식을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찾아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순서도: 대체 처리 62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65" name="순서도: 대체 처리 64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8" name="순서도: 대체 처리 67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0" name="순서도: 대체 처리 69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72" name="순서도: 대체 처리 71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순서도: 대체 처리 82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26" y="1601927"/>
            <a:ext cx="415064" cy="40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1403648" y="2744924"/>
            <a:ext cx="1512168" cy="8640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32÷6=7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249815" y="2744924"/>
            <a:ext cx="1512168" cy="86409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32÷8=4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463988" y="2600908"/>
            <a:ext cx="1080120" cy="108012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97" y="242088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40" name="직각 삼각형 3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직사각형 46"/>
          <p:cNvSpPr/>
          <p:nvPr/>
        </p:nvSpPr>
        <p:spPr bwMode="auto">
          <a:xfrm>
            <a:off x="2654552" y="3720522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32÷8=4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2654552" y="453536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32÷4=8</a:t>
            </a:r>
            <a:endParaRPr kumimoji="1" lang="ko-KR" altLang="en-US" sz="200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5536" y="408143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4×8=32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30107" y="3904754"/>
            <a:ext cx="323919" cy="815242"/>
            <a:chOff x="3313668" y="3684367"/>
            <a:chExt cx="323919" cy="815242"/>
          </a:xfrm>
        </p:grpSpPr>
        <p:cxnSp>
          <p:nvCxnSpPr>
            <p:cNvPr id="51" name="직선 연결선 50"/>
            <p:cNvCxnSpPr/>
            <p:nvPr/>
          </p:nvCxnSpPr>
          <p:spPr bwMode="auto">
            <a:xfrm flipH="1">
              <a:off x="3313668" y="3684367"/>
              <a:ext cx="305973" cy="388611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>
              <a:off x="3331614" y="4036705"/>
              <a:ext cx="305973" cy="462904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모서리가 둥근 직사각형 44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37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05" y="1982404"/>
            <a:ext cx="1623738" cy="9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878566" y="2924944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똑같이 나누어 주면 한 명에게  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605749" y="3108179"/>
            <a:ext cx="553983" cy="493873"/>
            <a:chOff x="4538716" y="4341637"/>
            <a:chExt cx="553983" cy="493873"/>
          </a:xfrm>
        </p:grpSpPr>
        <p:sp>
          <p:nvSpPr>
            <p:cNvPr id="5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7" name="TextBox 66"/>
          <p:cNvSpPr txBox="1"/>
          <p:nvPr/>
        </p:nvSpPr>
        <p:spPr>
          <a:xfrm>
            <a:off x="7018371" y="1092168"/>
            <a:ext cx="212562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활용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(3~7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https://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5"/>
              </a:rPr>
              <a:t>cdata2.tsherpa.co.kr/tsherpa/MultiMedia/Flash/2020/curri/index.html?flashxmlnum=yrhj07&amp;classa=A8-C1-31-MM-MM-04-04-04-0-0-0-0&amp;classno=MM_31_04/suh_0301_03_0004/suh_0301_03_0004_401_1.html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클릭 시 풀이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 참고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타원 80"/>
          <p:cNvSpPr/>
          <p:nvPr/>
        </p:nvSpPr>
        <p:spPr>
          <a:xfrm>
            <a:off x="5466660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7" y="162372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30315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42203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878566" y="4124399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똑같이 나누어 주면 한 명에게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개씩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43763" y="4311691"/>
            <a:ext cx="553983" cy="493873"/>
            <a:chOff x="4538716" y="4341637"/>
            <a:chExt cx="553983" cy="493873"/>
          </a:xfrm>
        </p:grpSpPr>
        <p:sp>
          <p:nvSpPr>
            <p:cNvPr id="73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직사각형 74"/>
          <p:cNvSpPr/>
          <p:nvPr/>
        </p:nvSpPr>
        <p:spPr bwMode="auto">
          <a:xfrm>
            <a:off x="2450288" y="362460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50288" y="476114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5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875429" y="4692552"/>
            <a:ext cx="553983" cy="493873"/>
            <a:chOff x="4538716" y="4341637"/>
            <a:chExt cx="553983" cy="493873"/>
          </a:xfrm>
        </p:grpSpPr>
        <p:sp>
          <p:nvSpPr>
            <p:cNvPr id="7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10005" y="3537012"/>
            <a:ext cx="553983" cy="493873"/>
            <a:chOff x="4538716" y="4341637"/>
            <a:chExt cx="553983" cy="493873"/>
          </a:xfrm>
        </p:grpSpPr>
        <p:sp>
          <p:nvSpPr>
            <p:cNvPr id="84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0" name="타원 79"/>
          <p:cNvSpPr/>
          <p:nvPr/>
        </p:nvSpPr>
        <p:spPr>
          <a:xfrm>
            <a:off x="4499992" y="50686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95" y="3658189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87813"/>
            <a:ext cx="3333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69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03984" y="1942090"/>
            <a:ext cx="5188196" cy="2206990"/>
            <a:chOff x="784246" y="1556792"/>
            <a:chExt cx="5893374" cy="250696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2"/>
              <a:ext cx="5659962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955720" y="2144760"/>
              <a:ext cx="1052711" cy="46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83489" y="1883108"/>
              <a:ext cx="1497078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마리가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나누어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먹고 있네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67886" y="1759459"/>
              <a:ext cx="1809734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나타내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볼까요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1, 2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및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829945" y="9785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616116" y="52971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03548" y="4304988"/>
            <a:ext cx="6124359" cy="8976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개를 토끼 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마리가 똑같이 나누어 먹는 것을 보고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두 학생이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대화하는 텔레비전</a:t>
            </a: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(TV)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화면을 선생님께서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보여주고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978" y="4149080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6395524" y="1255435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63547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46811" y="1256644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22359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92" y="39136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타원 47"/>
          <p:cNvSpPr/>
          <p:nvPr/>
        </p:nvSpPr>
        <p:spPr>
          <a:xfrm>
            <a:off x="5841062" y="36235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43"/>
          <p:cNvSpPr txBox="1"/>
          <p:nvPr/>
        </p:nvSpPr>
        <p:spPr>
          <a:xfrm>
            <a:off x="404327" y="152078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66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1876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3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)3-1-3(4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타원 32"/>
          <p:cNvSpPr/>
          <p:nvPr/>
        </p:nvSpPr>
        <p:spPr>
          <a:xfrm>
            <a:off x="761198" y="1881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05" y="1982404"/>
            <a:ext cx="1623738" cy="97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43"/>
          <p:cNvSpPr txBox="1"/>
          <p:nvPr/>
        </p:nvSpPr>
        <p:spPr>
          <a:xfrm>
            <a:off x="878566" y="2924944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똑같이 나누어 주면 한 명에게        개씩 줄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순서도: 대체 처리 91"/>
          <p:cNvSpPr/>
          <p:nvPr/>
        </p:nvSpPr>
        <p:spPr>
          <a:xfrm>
            <a:off x="6249726" y="964400"/>
            <a:ext cx="482514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621085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5712016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5673148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518012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14125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4642410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603542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410816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4069296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357626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353740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1100" b="1" dirty="0" smtClean="0">
              <a:solidFill>
                <a:schemeClr val="accent6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순서도: 대체 처리 103"/>
          <p:cNvSpPr/>
          <p:nvPr/>
        </p:nvSpPr>
        <p:spPr>
          <a:xfrm>
            <a:off x="3038558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2999690" y="908720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1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4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FC15E273-4749-4AA6-AE2A-E26ACFF02A01}"/>
              </a:ext>
            </a:extLst>
          </p:cNvPr>
          <p:cNvSpPr txBox="1"/>
          <p:nvPr/>
        </p:nvSpPr>
        <p:spPr>
          <a:xfrm>
            <a:off x="657304" y="1613520"/>
            <a:ext cx="60389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안에 알맞은 수를 써넣으시오</a:t>
            </a:r>
            <a:r>
              <a:rPr kumimoji="0" lang="en-US" altLang="ko-KR" sz="1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1605749" y="3108179"/>
            <a:ext cx="553983" cy="493873"/>
            <a:chOff x="4538716" y="4341637"/>
            <a:chExt cx="553983" cy="493873"/>
          </a:xfrm>
        </p:grpSpPr>
        <p:sp>
          <p:nvSpPr>
            <p:cNvPr id="5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232" y="5232209"/>
            <a:ext cx="958428" cy="32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97" y="1623721"/>
            <a:ext cx="364319" cy="36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3031580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65" y="4220391"/>
            <a:ext cx="1524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/>
          <p:cNvSpPr txBox="1"/>
          <p:nvPr/>
        </p:nvSpPr>
        <p:spPr>
          <a:xfrm>
            <a:off x="878566" y="4124399"/>
            <a:ext cx="5459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건빵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명에게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똑같이 나누어 주면 한 명에게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개씩 줄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1543763" y="4311691"/>
            <a:ext cx="553983" cy="493873"/>
            <a:chOff x="4538716" y="4341637"/>
            <a:chExt cx="553983" cy="493873"/>
          </a:xfrm>
        </p:grpSpPr>
        <p:sp>
          <p:nvSpPr>
            <p:cNvPr id="73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5" name="직사각형 74"/>
          <p:cNvSpPr/>
          <p:nvPr/>
        </p:nvSpPr>
        <p:spPr bwMode="auto">
          <a:xfrm>
            <a:off x="2450288" y="3624609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450288" y="4761148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45 ÷ 9 =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3875429" y="4692552"/>
            <a:ext cx="553983" cy="493873"/>
            <a:chOff x="4538716" y="4341637"/>
            <a:chExt cx="553983" cy="493873"/>
          </a:xfrm>
        </p:grpSpPr>
        <p:sp>
          <p:nvSpPr>
            <p:cNvPr id="78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 smtClean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3" name="그룹 82"/>
          <p:cNvGrpSpPr/>
          <p:nvPr/>
        </p:nvGrpSpPr>
        <p:grpSpPr>
          <a:xfrm>
            <a:off x="3910005" y="3537012"/>
            <a:ext cx="553983" cy="493873"/>
            <a:chOff x="4538716" y="4341637"/>
            <a:chExt cx="553983" cy="493873"/>
          </a:xfrm>
        </p:grpSpPr>
        <p:sp>
          <p:nvSpPr>
            <p:cNvPr id="84" name="TextBox 51"/>
            <p:cNvSpPr txBox="1"/>
            <p:nvPr/>
          </p:nvSpPr>
          <p:spPr>
            <a:xfrm>
              <a:off x="4538716" y="4466178"/>
              <a:ext cx="4300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8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4976" y="4341637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68"/>
          <p:cNvSpPr txBox="1"/>
          <p:nvPr/>
        </p:nvSpPr>
        <p:spPr>
          <a:xfrm>
            <a:off x="7056276" y="1016373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79512" y="2888940"/>
            <a:ext cx="6667165" cy="2384350"/>
            <a:chOff x="179512" y="2888940"/>
            <a:chExt cx="6667165" cy="2384350"/>
          </a:xfrm>
        </p:grpSpPr>
        <p:sp>
          <p:nvSpPr>
            <p:cNvPr id="70" name="직각 삼각형 6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9512" y="3248026"/>
              <a:ext cx="6667165" cy="183715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822" y="2888940"/>
              <a:ext cx="981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7" name="직사각형 106"/>
          <p:cNvSpPr/>
          <p:nvPr/>
        </p:nvSpPr>
        <p:spPr bwMode="auto">
          <a:xfrm>
            <a:off x="2618548" y="3720522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45÷9 =5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직사각형 107"/>
          <p:cNvSpPr/>
          <p:nvPr/>
        </p:nvSpPr>
        <p:spPr bwMode="auto">
          <a:xfrm>
            <a:off x="2618548" y="453536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45÷5=9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직사각형 108"/>
          <p:cNvSpPr/>
          <p:nvPr/>
        </p:nvSpPr>
        <p:spPr bwMode="auto">
          <a:xfrm>
            <a:off x="359532" y="4081435"/>
            <a:ext cx="1764201" cy="441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9×5=45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 flipH="1">
            <a:off x="2312575" y="3904754"/>
            <a:ext cx="305973" cy="388611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>
            <a:endCxn id="108" idx="1"/>
          </p:cNvCxnSpPr>
          <p:nvPr/>
        </p:nvCxnSpPr>
        <p:spPr bwMode="auto">
          <a:xfrm>
            <a:off x="2312575" y="4293365"/>
            <a:ext cx="305973" cy="462904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모서리가 둥근 직사각형 66"/>
          <p:cNvSpPr/>
          <p:nvPr/>
        </p:nvSpPr>
        <p:spPr>
          <a:xfrm>
            <a:off x="777308" y="3366991"/>
            <a:ext cx="1080120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곱셈식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951820" y="3356992"/>
            <a:ext cx="1188132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나눗</a:t>
            </a:r>
            <a:r>
              <a:rPr lang="ko-KR" altLang="en-US" sz="19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셈식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9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67494" y="1225478"/>
            <a:ext cx="6872725" cy="3679688"/>
            <a:chOff x="784246" y="1556793"/>
            <a:chExt cx="5702199" cy="2506963"/>
          </a:xfrm>
        </p:grpSpPr>
        <p:pic>
          <p:nvPicPr>
            <p:cNvPr id="23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3"/>
              <a:ext cx="5659963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027219" y="2161930"/>
              <a:ext cx="923264" cy="356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개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62929" y="1954223"/>
              <a:ext cx="1351750" cy="50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마리가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나누어 먹고 있네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99520" y="1782516"/>
              <a:ext cx="1486925" cy="50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나타내 볼까요</a:t>
              </a:r>
              <a:r>
                <a:rPr lang="en-US" altLang="ko-KR" sz="14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4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3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확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3639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6167" y="119645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624483" y="531272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95524" y="1255435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63547" y="1198285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5846811" y="1256644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5822359" y="1206277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5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527224" y="4401108"/>
            <a:ext cx="6061000" cy="73945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상황을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spc="-150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어떻게 나타낼 수 </a:t>
            </a:r>
            <a:r>
              <a:rPr lang="ko-KR" altLang="en-US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있는지 궁금해합니다</a:t>
            </a: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781" y="4175625"/>
            <a:ext cx="360000" cy="355000"/>
          </a:xfrm>
          <a:prstGeom prst="rect">
            <a:avLst/>
          </a:prstGeom>
        </p:spPr>
      </p:pic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64353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슬라이드 참고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919252" y="1916832"/>
            <a:ext cx="5416944" cy="2304296"/>
            <a:chOff x="784246" y="1556792"/>
            <a:chExt cx="5893374" cy="2506963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31"/>
            <a:stretch/>
          </p:blipFill>
          <p:spPr bwMode="auto">
            <a:xfrm>
              <a:off x="784246" y="1556792"/>
              <a:ext cx="5659962" cy="2506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955720" y="2144760"/>
              <a:ext cx="1052711" cy="468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당근이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있네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83489" y="1883108"/>
              <a:ext cx="1497078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토끼 </a:t>
              </a:r>
              <a:r>
                <a:rPr lang="en-US" altLang="ko-KR" sz="11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마리가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당근을 똑같이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나누어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먹고 있네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67886" y="1759459"/>
              <a:ext cx="1809734" cy="652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이 상황을 </a:t>
              </a:r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곱셈식과</a:t>
              </a:r>
              <a:endParaRPr lang="en-US" altLang="ko-KR" sz="110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err="1" smtClean="0">
                  <a:latin typeface="맑은 고딕" pitchFamily="50" charset="-127"/>
                  <a:ea typeface="맑은 고딕" pitchFamily="50" charset="-127"/>
                </a:rPr>
                <a:t>나눗셈식으로</a:t>
              </a:r>
              <a:endParaRPr lang="ko-KR" altLang="en-US" sz="11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100" dirty="0" smtClean="0">
                  <a:latin typeface="맑은 고딕" pitchFamily="50" charset="-127"/>
                  <a:ea typeface="맑은 고딕" pitchFamily="50" charset="-127"/>
                </a:rPr>
                <a:t>나타내 </a:t>
              </a:r>
              <a:r>
                <a:rPr lang="ko-KR" altLang="en-US" sz="1100" dirty="0">
                  <a:latin typeface="맑은 고딕" pitchFamily="50" charset="-127"/>
                  <a:ea typeface="맑은 고딕" pitchFamily="50" charset="-127"/>
                </a:rPr>
                <a:t>볼까요</a:t>
              </a:r>
              <a:r>
                <a:rPr lang="en-US" altLang="ko-KR" sz="1100" dirty="0" smtClean="0">
                  <a:latin typeface="맑은 고딕" pitchFamily="50" charset="-127"/>
                  <a:ea typeface="맑은 고딕" pitchFamily="50" charset="-127"/>
                </a:rPr>
                <a:t>?</a:t>
              </a:r>
              <a:endParaRPr lang="ko-KR" altLang="en-US" sz="1100" dirty="0" smtClean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92" y="391368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43"/>
          <p:cNvSpPr txBox="1"/>
          <p:nvPr/>
        </p:nvSpPr>
        <p:spPr>
          <a:xfrm>
            <a:off x="404327" y="152078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466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2168860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곱셈식을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sz="190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나타낼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15" y="2327478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852" y="2576227"/>
            <a:ext cx="56476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곱셈과 나눗셈의 관계를 알 수 있습니다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273484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371" y="2354842"/>
            <a:ext cx="4280753" cy="201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3681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전체 당근의 수를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곱셈식으로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7666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직사각형 101"/>
          <p:cNvSpPr/>
          <p:nvPr/>
        </p:nvSpPr>
        <p:spPr>
          <a:xfrm>
            <a:off x="6395524" y="1329653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363547" y="1272503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5846811" y="1330862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5822359" y="1280495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타원 34"/>
          <p:cNvSpPr/>
          <p:nvPr/>
        </p:nvSpPr>
        <p:spPr>
          <a:xfrm>
            <a:off x="5571606" y="12788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6111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3_3_03_01.png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탭 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4391" y="4515507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×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452342" y="4545120"/>
            <a:ext cx="494145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208427" y="4545120"/>
            <a:ext cx="494144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005868" y="4539372"/>
            <a:ext cx="494144" cy="4024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76479" y="4515503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012" y="4367620"/>
            <a:ext cx="360000" cy="355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499" y="4361872"/>
            <a:ext cx="360000" cy="355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927" y="43618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880" y="2132856"/>
            <a:ext cx="4396260" cy="311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30671" y="3068960"/>
            <a:ext cx="3718168" cy="88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당근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개를 토끼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마리가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똑같이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나누어 먹으면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한 마리가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개씩 먹을 수 있을까요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5312" y="894492"/>
            <a:ext cx="6918956" cy="687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43"/>
          <p:cNvSpPr txBox="1"/>
          <p:nvPr/>
        </p:nvSpPr>
        <p:spPr>
          <a:xfrm>
            <a:off x="389043" y="1700808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 문제를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구해 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1835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6395524" y="1328407"/>
            <a:ext cx="521274" cy="2555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363547" y="1271257"/>
            <a:ext cx="620721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846811" y="1329616"/>
            <a:ext cx="521274" cy="2555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822359" y="1279249"/>
            <a:ext cx="665398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물음 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9" name="타원 3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삽화에 텍스트 새로 쓰기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텍스트는 처음에 보이지 않다가 정답 확인 버튼 누르면 답과 같이 보임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2797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7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타원 50"/>
          <p:cNvSpPr/>
          <p:nvPr/>
        </p:nvSpPr>
        <p:spPr>
          <a:xfrm>
            <a:off x="1287611" y="23128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suh_h_0301_03_0006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3-1	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나눗셈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sz="900" dirty="0" smtClean="0">
                <a:latin typeface="맑은 고딕" pitchFamily="50" charset="-127"/>
                <a:ea typeface="맑은 고딕" pitchFamily="50" charset="-127"/>
              </a:rPr>
              <a:t>0006 </a:t>
            </a:r>
            <a:r>
              <a:rPr lang="ko-KR" altLang="en-US" sz="900" dirty="0" smtClean="0">
                <a:latin typeface="맑은 고딕" pitchFamily="50" charset="-127"/>
                <a:ea typeface="맑은 고딕" pitchFamily="50" charset="-127"/>
              </a:rPr>
              <a:t>곱셈과 나눗셈의 관계를 알아볼까요</a:t>
            </a:r>
            <a:endParaRPr kumimoji="0"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3801" y="976656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곱셈식과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800" spc="-150" dirty="0" smtClean="0">
                <a:latin typeface="맑은 고딕" pitchFamily="50" charset="-127"/>
                <a:ea typeface="맑은 고딕" pitchFamily="50" charset="-127"/>
              </a:rPr>
              <a:t> 나타내 봅시다</a:t>
            </a:r>
            <a:r>
              <a:rPr lang="en-US" altLang="ko-KR" sz="18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2600847" y="5268368"/>
            <a:ext cx="1800828" cy="217509"/>
            <a:chOff x="319554" y="1245924"/>
            <a:chExt cx="2636592" cy="423864"/>
          </a:xfrm>
        </p:grpSpPr>
        <p:pic>
          <p:nvPicPr>
            <p:cNvPr id="6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" name="타원 70"/>
          <p:cNvSpPr/>
          <p:nvPr/>
        </p:nvSpPr>
        <p:spPr>
          <a:xfrm>
            <a:off x="2303748" y="51596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9610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3_3_03_02.png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\app\resource\contents\lesson03\ops\3\images\3_3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2968975" y="4164102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÷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2536926" y="4193715"/>
            <a:ext cx="494145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3293011" y="4193715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090452" y="4176816"/>
            <a:ext cx="494144" cy="4024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761063" y="4164098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=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596" y="4005064"/>
            <a:ext cx="360000" cy="355000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0083" y="4010467"/>
            <a:ext cx="360000" cy="355000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9511" y="4010467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44321</TotalTime>
  <Words>2964</Words>
  <Application>Microsoft Office PowerPoint</Application>
  <PresentationFormat>화면 슬라이드 쇼(4:3)</PresentationFormat>
  <Paragraphs>1159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LG</cp:lastModifiedBy>
  <cp:revision>7884</cp:revision>
  <cp:lastPrinted>2021-12-20T01:30:02Z</cp:lastPrinted>
  <dcterms:created xsi:type="dcterms:W3CDTF">2008-07-15T12:19:11Z</dcterms:created>
  <dcterms:modified xsi:type="dcterms:W3CDTF">2022-02-13T06:13:59Z</dcterms:modified>
</cp:coreProperties>
</file>