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9"/>
  </p:notesMasterIdLst>
  <p:handoutMasterIdLst>
    <p:handoutMasterId r:id="rId40"/>
  </p:handoutMasterIdLst>
  <p:sldIdLst>
    <p:sldId id="782" r:id="rId2"/>
    <p:sldId id="783" r:id="rId3"/>
    <p:sldId id="1327" r:id="rId4"/>
    <p:sldId id="1288" r:id="rId5"/>
    <p:sldId id="1339" r:id="rId6"/>
    <p:sldId id="1340" r:id="rId7"/>
    <p:sldId id="1347" r:id="rId8"/>
    <p:sldId id="1348" r:id="rId9"/>
    <p:sldId id="1097" r:id="rId10"/>
    <p:sldId id="1351" r:id="rId11"/>
    <p:sldId id="1365" r:id="rId12"/>
    <p:sldId id="1357" r:id="rId13"/>
    <p:sldId id="1358" r:id="rId14"/>
    <p:sldId id="1312" r:id="rId15"/>
    <p:sldId id="1375" r:id="rId16"/>
    <p:sldId id="1376" r:id="rId17"/>
    <p:sldId id="1377" r:id="rId18"/>
    <p:sldId id="1313" r:id="rId19"/>
    <p:sldId id="1378" r:id="rId20"/>
    <p:sldId id="1379" r:id="rId21"/>
    <p:sldId id="1297" r:id="rId22"/>
    <p:sldId id="1315" r:id="rId23"/>
    <p:sldId id="1316" r:id="rId24"/>
    <p:sldId id="1366" r:id="rId25"/>
    <p:sldId id="1367" r:id="rId26"/>
    <p:sldId id="1380" r:id="rId27"/>
    <p:sldId id="1368" r:id="rId28"/>
    <p:sldId id="1381" r:id="rId29"/>
    <p:sldId id="1369" r:id="rId30"/>
    <p:sldId id="1370" r:id="rId31"/>
    <p:sldId id="1382" r:id="rId32"/>
    <p:sldId id="1371" r:id="rId33"/>
    <p:sldId id="1383" r:id="rId34"/>
    <p:sldId id="1372" r:id="rId35"/>
    <p:sldId id="1384" r:id="rId36"/>
    <p:sldId id="1373" r:id="rId37"/>
    <p:sldId id="1385" r:id="rId38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CC"/>
    <a:srgbClr val="FF0000"/>
    <a:srgbClr val="F6F07C"/>
    <a:srgbClr val="F6FC10"/>
    <a:srgbClr val="F4EAE4"/>
    <a:srgbClr val="D4AE88"/>
    <a:srgbClr val="336600"/>
    <a:srgbClr val="339933"/>
    <a:srgbClr val="FFFFCC"/>
    <a:srgbClr val="C994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31" autoAdjust="0"/>
    <p:restoredTop sz="96909" autoAdjust="0"/>
  </p:normalViewPr>
  <p:slideViewPr>
    <p:cSldViewPr>
      <p:cViewPr>
        <p:scale>
          <a:sx n="100" d="100"/>
          <a:sy n="100" d="100"/>
        </p:scale>
        <p:origin x="-2022" y="-474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10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6" y="0"/>
            <a:ext cx="2944813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0275" y="741363"/>
            <a:ext cx="4937125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89993"/>
            <a:ext cx="5438775" cy="4443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/>
                <a:gridCol w="2124376"/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/>
                <a:gridCol w="889949"/>
                <a:gridCol w="540056"/>
                <a:gridCol w="2772323"/>
                <a:gridCol w="648072"/>
                <a:gridCol w="1330199"/>
                <a:gridCol w="730255"/>
                <a:gridCol w="1350972"/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/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/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5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5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5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14.png"/><Relationship Id="rId4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18.png"/><Relationship Id="rId4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4.png"/><Relationship Id="rId7" Type="http://schemas.openxmlformats.org/officeDocument/2006/relationships/image" Target="../media/image1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8.png"/><Relationship Id="rId7" Type="http://schemas.openxmlformats.org/officeDocument/2006/relationships/image" Target="../media/image1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24.png"/><Relationship Id="rId4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cdata2.tsherpa.co.kr/tsherpa/MultiMedia/Flash/2020/curri/index.html?flashxmlnum=jmp1130&amp;classa=A8-C1-31-MM-MM-04-05-02-0-0-0-0&amp;classno=MM_31_04/suh_0301_04_0002/suh_0301_04_0002_401_1.html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cdata2.tsherpa.co.kr/tsherpa/MultiMedia/Flash/2020/curri/index.html?flashxmlnum=jmp1130&amp;classa=A8-C1-31-MM-MM-04-05-02-0-0-0-0&amp;classno=MM_31_04/suh_0301_04_0002/suh_0301_04_0002_401_1.html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7.png"/><Relationship Id="rId4" Type="http://schemas.openxmlformats.org/officeDocument/2006/relationships/hyperlink" Target="http://cdata.tsherpa.co.kr/tsherpa/MultiMedia/Flash/2020/curri/index.html?flashxmlnum=soboro2&amp;classa=A8-C1-62-KK-KA-02-03-04-0-0-0-0&amp;classno=AA_SAMPLE/nproto_sample/DA/nproto_suh_518.html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image" Target="../media/image18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9.png"/><Relationship Id="rId7" Type="http://schemas.openxmlformats.org/officeDocument/2006/relationships/hyperlink" Target="https://cdata2.tsherpa.co.kr/tsherpa/MultiMedia/Flash/2020/curri/index.html?flashxmlnum=jmp1130&amp;classa=A8-C1-31-MM-MM-04-05-02-0-0-0-0&amp;classno=MM_31_04/suh_0301_04_0002/suh_0301_04_0002_401_1.html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18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30.png"/><Relationship Id="rId7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29.png"/><Relationship Id="rId4" Type="http://schemas.openxmlformats.org/officeDocument/2006/relationships/image" Target="../media/image31.png"/><Relationship Id="rId9" Type="http://schemas.openxmlformats.org/officeDocument/2006/relationships/image" Target="../media/image25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s://cdata2.tsherpa.co.kr/tsherpa/MultiMedia/Flash/2020/curri/index.html?flashxmlnum=jmp1130&amp;classa=A8-C1-31-MM-MM-04-05-02-0-0-0-0&amp;classno=MM_31_04/suh_0301_04_0002/suh_0301_04_0002_401_1.html" TargetMode="External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10" Type="http://schemas.openxmlformats.org/officeDocument/2006/relationships/image" Target="../media/image37.png"/><Relationship Id="rId4" Type="http://schemas.openxmlformats.org/officeDocument/2006/relationships/image" Target="../media/image33.png"/><Relationship Id="rId9" Type="http://schemas.openxmlformats.org/officeDocument/2006/relationships/image" Target="../media/image7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3.png"/><Relationship Id="rId9" Type="http://schemas.openxmlformats.org/officeDocument/2006/relationships/image" Target="../media/image2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cdata2.tsherpa.co.kr/tsherpa/MultiMedia/Flash/2020/curri/index.html?flashxmlnum=jmp1130&amp;classa=A8-C1-31-MM-MM-04-05-02-0-0-0-0&amp;classno=MM_31_04/suh_0301_04_0002/suh_0301_04_0002_401_1.html" TargetMode="External"/><Relationship Id="rId5" Type="http://schemas.openxmlformats.org/officeDocument/2006/relationships/image" Target="../media/image37.png"/><Relationship Id="rId4" Type="http://schemas.openxmlformats.org/officeDocument/2006/relationships/image" Target="../media/image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37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4555886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/>
                <a:gridCol w="560387"/>
                <a:gridCol w="984250"/>
                <a:gridCol w="4926013"/>
                <a:gridCol w="1243012"/>
                <a:gridCol w="792163"/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2022.01.24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노유림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2022.02.15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2022.02.17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2022.02.17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5474163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/>
                <a:gridCol w="1317625"/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5256429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/>
                <a:gridCol w="4499508"/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suh_h_0301_04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02 (</a:t>
                      </a: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몇십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)×(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몇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을 계산해 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suh_h_0301_04_0002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2"/>
            <a:ext cx="6918956" cy="7677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확대 버튼 및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장미꽃은 모두 몇 송이인지 알아봅시다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직사각형 70"/>
          <p:cNvSpPr/>
          <p:nvPr/>
        </p:nvSpPr>
        <p:spPr bwMode="auto">
          <a:xfrm>
            <a:off x="2980463" y="5102292"/>
            <a:ext cx="983472" cy="37893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20×3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2" name="그림 71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83934" y="4910204"/>
            <a:ext cx="360000" cy="355000"/>
          </a:xfrm>
          <a:prstGeom prst="rect">
            <a:avLst/>
          </a:prstGeom>
        </p:spPr>
      </p:pic>
      <p:sp>
        <p:nvSpPr>
          <p:cNvPr id="7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suh_h_0301_04_0002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</a:p>
        </p:txBody>
      </p:sp>
      <p:sp>
        <p:nvSpPr>
          <p:cNvPr id="56" name="타원 55"/>
          <p:cNvSpPr/>
          <p:nvPr/>
        </p:nvSpPr>
        <p:spPr>
          <a:xfrm>
            <a:off x="5227030" y="112349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6343322" y="1398794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6318870" y="1338902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5792609" y="1400415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5760632" y="1343265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5243896" y="1401624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5219444" y="1351257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pSp>
        <p:nvGrpSpPr>
          <p:cNvPr id="69" name="그룹 68"/>
          <p:cNvGrpSpPr/>
          <p:nvPr/>
        </p:nvGrpSpPr>
        <p:grpSpPr>
          <a:xfrm>
            <a:off x="1727684" y="2132856"/>
            <a:ext cx="3336878" cy="2819397"/>
            <a:chOff x="143508" y="1735075"/>
            <a:chExt cx="3670566" cy="3101337"/>
          </a:xfrm>
        </p:grpSpPr>
        <p:grpSp>
          <p:nvGrpSpPr>
            <p:cNvPr id="70" name="그룹 69"/>
            <p:cNvGrpSpPr/>
            <p:nvPr/>
          </p:nvGrpSpPr>
          <p:grpSpPr>
            <a:xfrm>
              <a:off x="143508" y="1735075"/>
              <a:ext cx="3670566" cy="3101337"/>
              <a:chOff x="-3412581" y="1532989"/>
              <a:chExt cx="3670566" cy="3101337"/>
            </a:xfrm>
          </p:grpSpPr>
          <p:pic>
            <p:nvPicPr>
              <p:cNvPr id="79" name="Picture 2"/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378" t="-56" r="3087"/>
              <a:stretch/>
            </p:blipFill>
            <p:spPr bwMode="auto">
              <a:xfrm>
                <a:off x="-3412581" y="1532989"/>
                <a:ext cx="3670566" cy="31013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81" name="TextBox 43"/>
              <p:cNvSpPr txBox="1"/>
              <p:nvPr/>
            </p:nvSpPr>
            <p:spPr>
              <a:xfrm>
                <a:off x="-2495619" y="2440751"/>
                <a:ext cx="1542913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spc="-150" dirty="0" smtClean="0">
                    <a:latin typeface="맑은 고딕" pitchFamily="50" charset="-127"/>
                    <a:ea typeface="맑은 고딕" pitchFamily="50" charset="-127"/>
                  </a:rPr>
                  <a:t>장미꽃이 </a:t>
                </a:r>
                <a:r>
                  <a:rPr lang="en-US" altLang="ko-KR" spc="-150" dirty="0" smtClean="0">
                    <a:latin typeface="맑은 고딕" pitchFamily="50" charset="-127"/>
                    <a:ea typeface="맑은 고딕" pitchFamily="50" charset="-127"/>
                  </a:rPr>
                  <a:t>20</a:t>
                </a:r>
                <a:r>
                  <a:rPr lang="ko-KR" altLang="en-US" spc="-150" dirty="0" smtClean="0">
                    <a:latin typeface="맑은 고딕" pitchFamily="50" charset="-127"/>
                    <a:ea typeface="맑은 고딕" pitchFamily="50" charset="-127"/>
                  </a:rPr>
                  <a:t>송이씩 </a:t>
                </a:r>
                <a:endParaRPr lang="en-US" altLang="ko-KR" spc="-150" dirty="0" smtClean="0">
                  <a:latin typeface="맑은 고딕" pitchFamily="50" charset="-127"/>
                  <a:ea typeface="맑은 고딕" pitchFamily="50" charset="-127"/>
                </a:endParaRPr>
              </a:p>
              <a:p>
                <a:pPr algn="ctr"/>
                <a:r>
                  <a:rPr lang="en-US" altLang="ko-KR" spc="-150" dirty="0" smtClean="0">
                    <a:latin typeface="맑은 고딕" pitchFamily="50" charset="-127"/>
                    <a:ea typeface="맑은 고딕" pitchFamily="50" charset="-127"/>
                  </a:rPr>
                  <a:t>3</a:t>
                </a:r>
                <a:r>
                  <a:rPr lang="ko-KR" altLang="en-US" spc="-150" dirty="0" smtClean="0">
                    <a:latin typeface="맑은 고딕" pitchFamily="50" charset="-127"/>
                    <a:ea typeface="맑은 고딕" pitchFamily="50" charset="-127"/>
                  </a:rPr>
                  <a:t>다발 있어요</a:t>
                </a:r>
                <a:r>
                  <a:rPr lang="en-US" altLang="ko-KR" spc="-150" dirty="0" smtClean="0">
                    <a:latin typeface="맑은 고딕" pitchFamily="50" charset="-127"/>
                    <a:ea typeface="맑은 고딕" pitchFamily="50" charset="-127"/>
                  </a:rPr>
                  <a:t>.</a:t>
                </a:r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-3378140" y="4009420"/>
                <a:ext cx="147772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b="1" dirty="0" smtClean="0">
                    <a:solidFill>
                      <a:srgbClr val="FF99CC"/>
                    </a:solidFill>
                    <a:latin typeface="맑은 고딕" pitchFamily="50" charset="-127"/>
                    <a:ea typeface="맑은 고딕" pitchFamily="50" charset="-127"/>
                  </a:rPr>
                  <a:t>한 다발 </a:t>
                </a:r>
                <a:r>
                  <a:rPr lang="en-US" altLang="ko-KR" sz="1100" b="1" dirty="0" smtClean="0">
                    <a:solidFill>
                      <a:srgbClr val="FF99CC"/>
                    </a:solidFill>
                    <a:latin typeface="맑은 고딕" pitchFamily="50" charset="-127"/>
                    <a:ea typeface="맑은 고딕" pitchFamily="50" charset="-127"/>
                  </a:rPr>
                  <a:t>20</a:t>
                </a:r>
                <a:r>
                  <a:rPr lang="ko-KR" altLang="en-US" sz="1100" b="1" dirty="0" smtClean="0">
                    <a:solidFill>
                      <a:srgbClr val="FF99CC"/>
                    </a:solidFill>
                    <a:latin typeface="맑은 고딕" pitchFamily="50" charset="-127"/>
                    <a:ea typeface="맑은 고딕" pitchFamily="50" charset="-127"/>
                  </a:rPr>
                  <a:t>송이</a:t>
                </a:r>
              </a:p>
            </p:txBody>
          </p:sp>
          <p:sp>
            <p:nvSpPr>
              <p:cNvPr id="84" name="TextBox 43"/>
              <p:cNvSpPr txBox="1"/>
              <p:nvPr/>
            </p:nvSpPr>
            <p:spPr>
              <a:xfrm>
                <a:off x="-866012" y="1642155"/>
                <a:ext cx="1053831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spc="-150" dirty="0" smtClean="0">
                    <a:latin typeface="맑은 고딕" pitchFamily="50" charset="-127"/>
                    <a:ea typeface="맑은 고딕" pitchFamily="50" charset="-127"/>
                  </a:rPr>
                  <a:t>장미꽃은</a:t>
                </a:r>
                <a:endParaRPr lang="en-US" altLang="ko-KR" spc="-150" dirty="0" smtClean="0">
                  <a:latin typeface="맑은 고딕" pitchFamily="50" charset="-127"/>
                  <a:ea typeface="맑은 고딕" pitchFamily="50" charset="-127"/>
                </a:endParaRPr>
              </a:p>
              <a:p>
                <a:pPr algn="ctr"/>
                <a:r>
                  <a:rPr lang="ko-KR" altLang="en-US" spc="-150" dirty="0" smtClean="0">
                    <a:latin typeface="맑은 고딕" pitchFamily="50" charset="-127"/>
                    <a:ea typeface="맑은 고딕" pitchFamily="50" charset="-127"/>
                  </a:rPr>
                  <a:t>모두 몇 송이</a:t>
                </a:r>
                <a:endParaRPr lang="en-US" altLang="ko-KR" spc="-150" dirty="0" smtClean="0">
                  <a:latin typeface="맑은 고딕" pitchFamily="50" charset="-127"/>
                  <a:ea typeface="맑은 고딕" pitchFamily="50" charset="-127"/>
                </a:endParaRPr>
              </a:p>
              <a:p>
                <a:pPr algn="ctr"/>
                <a:r>
                  <a:rPr lang="ko-KR" altLang="en-US" spc="-150" dirty="0" smtClean="0">
                    <a:latin typeface="맑은 고딕" pitchFamily="50" charset="-127"/>
                    <a:ea typeface="맑은 고딕" pitchFamily="50" charset="-127"/>
                  </a:rPr>
                  <a:t>일까</a:t>
                </a:r>
                <a:r>
                  <a:rPr lang="en-US" altLang="ko-KR" spc="-150" dirty="0" smtClean="0">
                    <a:latin typeface="맑은 고딕" pitchFamily="50" charset="-127"/>
                    <a:ea typeface="맑은 고딕" pitchFamily="50" charset="-127"/>
                  </a:rPr>
                  <a:t>?</a:t>
                </a:r>
              </a:p>
            </p:txBody>
          </p:sp>
        </p:grpSp>
        <p:sp>
          <p:nvSpPr>
            <p:cNvPr id="73" name="TextBox 72"/>
            <p:cNvSpPr txBox="1"/>
            <p:nvPr/>
          </p:nvSpPr>
          <p:spPr>
            <a:xfrm>
              <a:off x="2015716" y="1907540"/>
              <a:ext cx="1996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800" b="1" dirty="0" smtClean="0">
                  <a:solidFill>
                    <a:srgbClr val="FF99CC"/>
                  </a:solidFill>
                  <a:latin typeface="맑은 고딕" pitchFamily="50" charset="-127"/>
                  <a:ea typeface="맑은 고딕" pitchFamily="50" charset="-127"/>
                </a:rPr>
                <a:t>꽃</a:t>
              </a:r>
            </a:p>
          </p:txBody>
        </p:sp>
      </p:grpSp>
      <p:sp>
        <p:nvSpPr>
          <p:cNvPr id="41" name="TextBox 43"/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구하려는 것을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곱셈식으로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나타내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85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6642" y="4690315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" name="타원 85"/>
          <p:cNvSpPr/>
          <p:nvPr/>
        </p:nvSpPr>
        <p:spPr>
          <a:xfrm>
            <a:off x="4930492" y="447593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7017725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원본 삽화 폴더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4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(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)3-1-4(2</a:t>
                      </a:r>
                      <a:r>
                        <a:rPr kumimoji="0" lang="ko-KR" altLang="en-US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).</a:t>
                      </a:r>
                      <a:r>
                        <a:rPr kumimoji="0" lang="en-US" altLang="ko-KR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psd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4265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7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63844" y="692696"/>
            <a:ext cx="6912260" cy="5112568"/>
            <a:chOff x="63844" y="692696"/>
            <a:chExt cx="6912260" cy="5112568"/>
          </a:xfrm>
        </p:grpSpPr>
        <p:sp>
          <p:nvSpPr>
            <p:cNvPr id="49" name="직사각형 48"/>
            <p:cNvSpPr/>
            <p:nvPr/>
          </p:nvSpPr>
          <p:spPr>
            <a:xfrm>
              <a:off x="63844" y="692696"/>
              <a:ext cx="6912260" cy="51125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55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14154" y="695549"/>
              <a:ext cx="361949" cy="357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31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확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대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글자 크기는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내부에 맞게 크기 조절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508865" y="77958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</a:p>
        </p:txBody>
      </p:sp>
      <p:sp>
        <p:nvSpPr>
          <p:cNvPr id="27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suh_h_0301_04_0002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143508" y="1609725"/>
            <a:ext cx="6781800" cy="3638550"/>
            <a:chOff x="143508" y="1609725"/>
            <a:chExt cx="6781800" cy="3638550"/>
          </a:xfrm>
        </p:grpSpPr>
        <p:grpSp>
          <p:nvGrpSpPr>
            <p:cNvPr id="29" name="그룹 28"/>
            <p:cNvGrpSpPr/>
            <p:nvPr/>
          </p:nvGrpSpPr>
          <p:grpSpPr>
            <a:xfrm>
              <a:off x="143508" y="1609725"/>
              <a:ext cx="6781800" cy="3638550"/>
              <a:chOff x="143508" y="1609725"/>
              <a:chExt cx="6781800" cy="3638550"/>
            </a:xfrm>
          </p:grpSpPr>
          <p:pic>
            <p:nvPicPr>
              <p:cNvPr id="31" name="Picture 2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3508" y="1609725"/>
                <a:ext cx="6781800" cy="36385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2" name="TextBox 43"/>
              <p:cNvSpPr txBox="1"/>
              <p:nvPr/>
            </p:nvSpPr>
            <p:spPr>
              <a:xfrm>
                <a:off x="251520" y="2165955"/>
                <a:ext cx="1159214" cy="830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sz="1600" spc="-150" dirty="0" smtClean="0">
                    <a:latin typeface="맑은 고딕" pitchFamily="50" charset="-127"/>
                    <a:ea typeface="맑은 고딕" pitchFamily="50" charset="-127"/>
                  </a:rPr>
                  <a:t>장미꽃</a:t>
                </a:r>
                <a:endParaRPr lang="en-US" altLang="ko-KR" sz="1600" spc="-150" dirty="0" smtClean="0">
                  <a:latin typeface="맑은 고딕" pitchFamily="50" charset="-127"/>
                  <a:ea typeface="맑은 고딕" pitchFamily="50" charset="-127"/>
                </a:endParaRPr>
              </a:p>
              <a:p>
                <a:pPr algn="ctr"/>
                <a:r>
                  <a:rPr lang="ko-KR" altLang="en-US" sz="1600" spc="-150" dirty="0" smtClean="0">
                    <a:latin typeface="맑은 고딕" pitchFamily="50" charset="-127"/>
                    <a:ea typeface="맑은 고딕" pitchFamily="50" charset="-127"/>
                  </a:rPr>
                  <a:t>판매합니다</a:t>
                </a:r>
                <a:r>
                  <a:rPr lang="en-US" altLang="ko-KR" sz="1600" spc="-150" dirty="0" smtClean="0">
                    <a:latin typeface="맑은 고딕" pitchFamily="50" charset="-127"/>
                    <a:ea typeface="맑은 고딕" pitchFamily="50" charset="-127"/>
                  </a:rPr>
                  <a:t>.</a:t>
                </a:r>
              </a:p>
            </p:txBody>
          </p:sp>
          <p:sp>
            <p:nvSpPr>
              <p:cNvPr id="33" name="TextBox 43"/>
              <p:cNvSpPr txBox="1"/>
              <p:nvPr/>
            </p:nvSpPr>
            <p:spPr>
              <a:xfrm>
                <a:off x="3425156" y="2706015"/>
                <a:ext cx="1866924" cy="830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sz="1600" spc="-150" dirty="0" smtClean="0">
                    <a:latin typeface="맑은 고딕" pitchFamily="50" charset="-127"/>
                    <a:ea typeface="맑은 고딕" pitchFamily="50" charset="-127"/>
                  </a:rPr>
                  <a:t>장미꽃이 </a:t>
                </a:r>
                <a:r>
                  <a:rPr lang="en-US" altLang="ko-KR" sz="1600" spc="-150" dirty="0" smtClean="0">
                    <a:latin typeface="맑은 고딕" pitchFamily="50" charset="-127"/>
                    <a:ea typeface="맑은 고딕" pitchFamily="50" charset="-127"/>
                  </a:rPr>
                  <a:t>20</a:t>
                </a:r>
                <a:r>
                  <a:rPr lang="ko-KR" altLang="en-US" sz="1600" spc="-150" dirty="0" smtClean="0">
                    <a:latin typeface="맑은 고딕" pitchFamily="50" charset="-127"/>
                    <a:ea typeface="맑은 고딕" pitchFamily="50" charset="-127"/>
                  </a:rPr>
                  <a:t>송이씩 </a:t>
                </a:r>
                <a:endParaRPr lang="en-US" altLang="ko-KR" sz="1600" spc="-150" dirty="0" smtClean="0">
                  <a:latin typeface="맑은 고딕" pitchFamily="50" charset="-127"/>
                  <a:ea typeface="맑은 고딕" pitchFamily="50" charset="-127"/>
                </a:endParaRPr>
              </a:p>
              <a:p>
                <a:pPr algn="ctr"/>
                <a:r>
                  <a:rPr lang="en-US" altLang="ko-KR" sz="1600" spc="-150" dirty="0" smtClean="0">
                    <a:latin typeface="맑은 고딕" pitchFamily="50" charset="-127"/>
                    <a:ea typeface="맑은 고딕" pitchFamily="50" charset="-127"/>
                  </a:rPr>
                  <a:t>3</a:t>
                </a:r>
                <a:r>
                  <a:rPr lang="ko-KR" altLang="en-US" sz="1600" spc="-150" dirty="0" smtClean="0">
                    <a:latin typeface="맑은 고딕" pitchFamily="50" charset="-127"/>
                    <a:ea typeface="맑은 고딕" pitchFamily="50" charset="-127"/>
                  </a:rPr>
                  <a:t>다발 있어요</a:t>
                </a:r>
                <a:r>
                  <a:rPr lang="en-US" altLang="ko-KR" sz="1600" spc="-150" dirty="0" smtClean="0">
                    <a:latin typeface="맑은 고딕" pitchFamily="50" charset="-127"/>
                    <a:ea typeface="맑은 고딕" pitchFamily="50" charset="-127"/>
                  </a:rPr>
                  <a:t>.</a:t>
                </a: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2423911" y="4489375"/>
                <a:ext cx="178804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b="1" dirty="0" smtClean="0">
                    <a:solidFill>
                      <a:srgbClr val="FF99CC"/>
                    </a:solidFill>
                    <a:latin typeface="맑은 고딕" pitchFamily="50" charset="-127"/>
                    <a:ea typeface="맑은 고딕" pitchFamily="50" charset="-127"/>
                  </a:rPr>
                  <a:t>한 다발 </a:t>
                </a:r>
                <a:r>
                  <a:rPr lang="en-US" altLang="ko-KR" sz="1400" b="1" dirty="0" smtClean="0">
                    <a:solidFill>
                      <a:srgbClr val="FF99CC"/>
                    </a:solidFill>
                    <a:latin typeface="맑은 고딕" pitchFamily="50" charset="-127"/>
                    <a:ea typeface="맑은 고딕" pitchFamily="50" charset="-127"/>
                  </a:rPr>
                  <a:t>20</a:t>
                </a:r>
                <a:r>
                  <a:rPr lang="ko-KR" altLang="en-US" sz="1400" b="1" dirty="0" smtClean="0">
                    <a:solidFill>
                      <a:srgbClr val="FF99CC"/>
                    </a:solidFill>
                    <a:latin typeface="맑은 고딕" pitchFamily="50" charset="-127"/>
                    <a:ea typeface="맑은 고딕" pitchFamily="50" charset="-127"/>
                  </a:rPr>
                  <a:t>송이</a:t>
                </a:r>
              </a:p>
            </p:txBody>
          </p:sp>
          <p:sp>
            <p:nvSpPr>
              <p:cNvPr id="35" name="TextBox 43"/>
              <p:cNvSpPr txBox="1"/>
              <p:nvPr/>
            </p:nvSpPr>
            <p:spPr>
              <a:xfrm>
                <a:off x="5396980" y="1739714"/>
                <a:ext cx="1275135" cy="10772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sz="1600" spc="-150" dirty="0" smtClean="0">
                    <a:latin typeface="맑은 고딕" pitchFamily="50" charset="-127"/>
                    <a:ea typeface="맑은 고딕" pitchFamily="50" charset="-127"/>
                  </a:rPr>
                  <a:t>장미꽃은</a:t>
                </a:r>
                <a:endParaRPr lang="en-US" altLang="ko-KR" sz="1600" spc="-150" dirty="0" smtClean="0">
                  <a:latin typeface="맑은 고딕" pitchFamily="50" charset="-127"/>
                  <a:ea typeface="맑은 고딕" pitchFamily="50" charset="-127"/>
                </a:endParaRPr>
              </a:p>
              <a:p>
                <a:pPr algn="ctr"/>
                <a:r>
                  <a:rPr lang="ko-KR" altLang="en-US" sz="1600" spc="-150" dirty="0" smtClean="0">
                    <a:latin typeface="맑은 고딕" pitchFamily="50" charset="-127"/>
                    <a:ea typeface="맑은 고딕" pitchFamily="50" charset="-127"/>
                  </a:rPr>
                  <a:t>모두 몇 송이</a:t>
                </a:r>
                <a:endParaRPr lang="en-US" altLang="ko-KR" sz="1600" spc="-150" dirty="0" smtClean="0">
                  <a:latin typeface="맑은 고딕" pitchFamily="50" charset="-127"/>
                  <a:ea typeface="맑은 고딕" pitchFamily="50" charset="-127"/>
                </a:endParaRPr>
              </a:p>
              <a:p>
                <a:pPr algn="ctr"/>
                <a:r>
                  <a:rPr lang="ko-KR" altLang="en-US" sz="1600" spc="-150" dirty="0" smtClean="0">
                    <a:latin typeface="맑은 고딕" pitchFamily="50" charset="-127"/>
                    <a:ea typeface="맑은 고딕" pitchFamily="50" charset="-127"/>
                  </a:rPr>
                  <a:t>일까</a:t>
                </a:r>
                <a:r>
                  <a:rPr lang="en-US" altLang="ko-KR" sz="1600" spc="-150" dirty="0" smtClean="0">
                    <a:latin typeface="맑은 고딕" pitchFamily="50" charset="-127"/>
                    <a:ea typeface="맑은 고딕" pitchFamily="50" charset="-127"/>
                  </a:rPr>
                  <a:t>?</a:t>
                </a:r>
              </a:p>
            </p:txBody>
          </p:sp>
        </p:grpSp>
        <p:sp>
          <p:nvSpPr>
            <p:cNvPr id="30" name="TextBox 29"/>
            <p:cNvSpPr txBox="1"/>
            <p:nvPr/>
          </p:nvSpPr>
          <p:spPr>
            <a:xfrm>
              <a:off x="4644008" y="1808820"/>
              <a:ext cx="1996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b="1" dirty="0" smtClean="0">
                  <a:solidFill>
                    <a:srgbClr val="FF99CC"/>
                  </a:solidFill>
                  <a:latin typeface="맑은 고딕" pitchFamily="50" charset="-127"/>
                  <a:ea typeface="맑은 고딕" pitchFamily="50" charset="-127"/>
                </a:rPr>
                <a:t>꽃</a:t>
              </a:r>
            </a:p>
          </p:txBody>
        </p:sp>
      </p:grpSp>
      <p:graphicFrame>
        <p:nvGraphicFramePr>
          <p:cNvPr id="2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7017725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원본 삽화 폴더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4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(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)3-1-4(2</a:t>
                      </a:r>
                      <a:r>
                        <a:rPr kumimoji="0" lang="ko-KR" altLang="en-US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).</a:t>
                      </a:r>
                      <a:r>
                        <a:rPr kumimoji="0" lang="en-US" altLang="ko-KR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psd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1816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34545" y="2212798"/>
            <a:ext cx="6949723" cy="3088410"/>
            <a:chOff x="34545" y="2212798"/>
            <a:chExt cx="6949723" cy="3088410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92" r="1580"/>
            <a:stretch/>
          </p:blipFill>
          <p:spPr bwMode="auto">
            <a:xfrm>
              <a:off x="113093" y="2212798"/>
              <a:ext cx="6871175" cy="30884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직사각형 3"/>
            <p:cNvSpPr/>
            <p:nvPr/>
          </p:nvSpPr>
          <p:spPr>
            <a:xfrm>
              <a:off x="34545" y="2497370"/>
              <a:ext cx="1877548" cy="612068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나는 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20</a:t>
              </a:r>
              <a:r>
                <a:rPr lang="ko-KR" altLang="en-US" sz="16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씩 뛰어서 </a:t>
              </a:r>
              <a:endParaRPr lang="en-US" altLang="ko-KR" sz="16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세어 볼래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356506" y="2560430"/>
              <a:ext cx="1576774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 smtClean="0">
                  <a:latin typeface="맑은 고딕" pitchFamily="50" charset="-127"/>
                  <a:ea typeface="맑은 고딕" pitchFamily="50" charset="-127"/>
                </a:rPr>
                <a:t>또 어떤 방법이 있을까</a:t>
              </a:r>
              <a:r>
                <a:rPr lang="en-US" altLang="ko-KR" sz="1600" dirty="0" smtClean="0">
                  <a:latin typeface="맑은 고딕" pitchFamily="50" charset="-127"/>
                  <a:ea typeface="맑은 고딕" pitchFamily="50" charset="-127"/>
                </a:rPr>
                <a:t>?</a:t>
              </a:r>
              <a:endParaRPr lang="ko-KR" altLang="en-US" sz="16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475656" y="3527720"/>
              <a:ext cx="4909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8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20</a:t>
              </a:r>
              <a:endParaRPr lang="ko-KR" altLang="en-US" sz="18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40" name="직사각형 39"/>
          <p:cNvSpPr/>
          <p:nvPr/>
        </p:nvSpPr>
        <p:spPr>
          <a:xfrm>
            <a:off x="65312" y="894492"/>
            <a:ext cx="6918956" cy="7677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이미지 위에 텍스트 새로 쓰기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모든 텍스트는 새로 쓰기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요소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벌집 안의 숫자는 벌집 안으로 들어가게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삭제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.</a:t>
            </a:r>
          </a:p>
          <a:p>
            <a:pPr marL="228600" indent="-228600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  <a:p>
            <a:pPr marL="228600" indent="-228600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답 칸 내 예 약물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  <a:p>
            <a:pPr marL="228600" indent="-228600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  <a:p>
            <a:pPr marL="228600" indent="-228600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 영역은 각 노란색 라인 이미지 박스 내 전체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43"/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여러 가지 방법으로 구해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</a:p>
        </p:txBody>
      </p:sp>
      <p:sp>
        <p:nvSpPr>
          <p:cNvPr id="5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suh_h_0301_04_0002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2123728" y="3284984"/>
            <a:ext cx="652690" cy="571024"/>
            <a:chOff x="2123728" y="3284984"/>
            <a:chExt cx="652690" cy="571024"/>
          </a:xfrm>
        </p:grpSpPr>
        <p:sp>
          <p:nvSpPr>
            <p:cNvPr id="56" name="직사각형 55"/>
            <p:cNvSpPr/>
            <p:nvPr/>
          </p:nvSpPr>
          <p:spPr bwMode="auto">
            <a:xfrm>
              <a:off x="2123728" y="3423960"/>
              <a:ext cx="480056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spc="-150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40</a:t>
              </a:r>
              <a:endPara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7" name="그림 56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416418" y="3284984"/>
              <a:ext cx="360000" cy="355000"/>
            </a:xfrm>
            <a:prstGeom prst="rect">
              <a:avLst/>
            </a:prstGeom>
          </p:spPr>
        </p:pic>
      </p:grpSp>
      <p:grpSp>
        <p:nvGrpSpPr>
          <p:cNvPr id="58" name="그룹 57"/>
          <p:cNvGrpSpPr/>
          <p:nvPr/>
        </p:nvGrpSpPr>
        <p:grpSpPr>
          <a:xfrm>
            <a:off x="2962186" y="3254020"/>
            <a:ext cx="652690" cy="571024"/>
            <a:chOff x="2123728" y="3284984"/>
            <a:chExt cx="652690" cy="571024"/>
          </a:xfrm>
        </p:grpSpPr>
        <p:sp>
          <p:nvSpPr>
            <p:cNvPr id="59" name="직사각형 58"/>
            <p:cNvSpPr/>
            <p:nvPr/>
          </p:nvSpPr>
          <p:spPr bwMode="auto">
            <a:xfrm>
              <a:off x="2123728" y="3423960"/>
              <a:ext cx="480056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  <a:r>
                <a:rPr lang="en-US" altLang="ko-KR" sz="1900" b="1" spc="-150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0</a:t>
              </a:r>
              <a:endPara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0" name="그림 59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416418" y="3284984"/>
              <a:ext cx="360000" cy="355000"/>
            </a:xfrm>
            <a:prstGeom prst="rect">
              <a:avLst/>
            </a:prstGeom>
          </p:spPr>
        </p:pic>
      </p:grpSp>
      <p:grpSp>
        <p:nvGrpSpPr>
          <p:cNvPr id="9" name="그룹 8"/>
          <p:cNvGrpSpPr/>
          <p:nvPr/>
        </p:nvGrpSpPr>
        <p:grpSpPr>
          <a:xfrm>
            <a:off x="1146370" y="4005064"/>
            <a:ext cx="5765890" cy="828092"/>
            <a:chOff x="1146370" y="3891467"/>
            <a:chExt cx="5765890" cy="828092"/>
          </a:xfrm>
        </p:grpSpPr>
        <p:sp>
          <p:nvSpPr>
            <p:cNvPr id="61" name="직사각형 60"/>
            <p:cNvSpPr/>
            <p:nvPr/>
          </p:nvSpPr>
          <p:spPr bwMode="auto">
            <a:xfrm>
              <a:off x="1146370" y="4247103"/>
              <a:ext cx="5693882" cy="47245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ko-KR" altLang="en-US" sz="1900" b="1" spc="-150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       더하기로 </a:t>
              </a:r>
              <a:r>
                <a:rPr lang="ko-KR" altLang="en-US" sz="19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계산하면 </a:t>
              </a:r>
              <a:r>
                <a:rPr lang="en-US" altLang="ko-KR" sz="19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20+20+20</a:t>
              </a:r>
              <a:r>
                <a:rPr lang="ko-KR" altLang="en-US" sz="1900" b="1" spc="-150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이므로 </a:t>
              </a:r>
              <a:r>
                <a:rPr lang="en-US" altLang="ko-KR" sz="1900" b="1" spc="-150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60</a:t>
              </a:r>
              <a:r>
                <a:rPr lang="ko-KR" altLang="en-US" sz="19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입니다</a:t>
              </a:r>
              <a:r>
                <a:rPr lang="en-US" altLang="ko-KR" sz="19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pic>
          <p:nvPicPr>
            <p:cNvPr id="62" name="그림 61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552260" y="3891467"/>
              <a:ext cx="360000" cy="355000"/>
            </a:xfrm>
            <a:prstGeom prst="rect">
              <a:avLst/>
            </a:prstGeom>
          </p:spPr>
        </p:pic>
      </p:grpSp>
      <p:pic>
        <p:nvPicPr>
          <p:cNvPr id="63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448281"/>
            <a:ext cx="344666" cy="27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타원 63"/>
          <p:cNvSpPr/>
          <p:nvPr/>
        </p:nvSpPr>
        <p:spPr>
          <a:xfrm>
            <a:off x="168301" y="221279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447764" y="2848864"/>
            <a:ext cx="600349" cy="595797"/>
            <a:chOff x="2447764" y="2848864"/>
            <a:chExt cx="600349" cy="595797"/>
          </a:xfrm>
        </p:grpSpPr>
        <p:sp>
          <p:nvSpPr>
            <p:cNvPr id="7" name="직사각형 6"/>
            <p:cNvSpPr/>
            <p:nvPr/>
          </p:nvSpPr>
          <p:spPr>
            <a:xfrm>
              <a:off x="2447764" y="3032956"/>
              <a:ext cx="468052" cy="411705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/>
            <p:cNvSpPr/>
            <p:nvPr/>
          </p:nvSpPr>
          <p:spPr>
            <a:xfrm>
              <a:off x="2751575" y="2848864"/>
              <a:ext cx="296538" cy="292104"/>
            </a:xfrm>
            <a:prstGeom prst="ellipse">
              <a:avLst/>
            </a:prstGeom>
            <a:solidFill>
              <a:srgbClr val="FF000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lnSpc>
                  <a:spcPct val="120000"/>
                </a:lnSpc>
                <a:defRPr/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#2</a:t>
              </a:r>
              <a:endPara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81" name="직사각형 80"/>
          <p:cNvSpPr/>
          <p:nvPr/>
        </p:nvSpPr>
        <p:spPr>
          <a:xfrm>
            <a:off x="6343322" y="1436664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6318870" y="1376772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3" name="직사각형 82"/>
          <p:cNvSpPr/>
          <p:nvPr/>
        </p:nvSpPr>
        <p:spPr>
          <a:xfrm>
            <a:off x="5792609" y="1438285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5760632" y="1381135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5" name="직사각형 84"/>
          <p:cNvSpPr/>
          <p:nvPr/>
        </p:nvSpPr>
        <p:spPr>
          <a:xfrm>
            <a:off x="5243896" y="1439494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86" name="TextBox 85"/>
          <p:cNvSpPr txBox="1">
            <a:spLocks noChangeArrowheads="1"/>
          </p:cNvSpPr>
          <p:nvPr/>
        </p:nvSpPr>
        <p:spPr bwMode="auto">
          <a:xfrm>
            <a:off x="5212380" y="1389127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90" name="타원 89"/>
          <p:cNvSpPr/>
          <p:nvPr/>
        </p:nvSpPr>
        <p:spPr>
          <a:xfrm>
            <a:off x="1035102" y="425302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장미꽃은 모두 몇 송이인지 알아봅시다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4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9667039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4_1_03_01.png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\app\resource\contents\lesson04\ops\4\images\4_1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7010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2"/>
            <a:ext cx="6918956" cy="7677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TextBox 43"/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장미꽃은 모두 몇 송이인지 말해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</a:p>
        </p:txBody>
      </p:sp>
      <p:sp>
        <p:nvSpPr>
          <p:cNvPr id="59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suh_h_0301_04_0002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6343950" y="1400660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6319498" y="1340768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5793237" y="1402281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5761260" y="1345131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5244524" y="1403490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5220072" y="135312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장미꽃은 모두 몇 송이인지 알아봅시다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7" name="직사각형 66"/>
          <p:cNvSpPr/>
          <p:nvPr/>
        </p:nvSpPr>
        <p:spPr bwMode="auto">
          <a:xfrm>
            <a:off x="2984504" y="2276129"/>
            <a:ext cx="975428" cy="37893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60</a:t>
            </a:r>
            <a:r>
              <a:rPr lang="ko-KR" altLang="en-US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송이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8" name="그림 67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9932" y="2084041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19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20×3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을 계산하는 방법을 알아봅시다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탭 이벤트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5215152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4_1_4_01.png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\app\resource\contents\lesson04\ops\4\images\4_1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suh_h_0301_04_0002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</a:p>
        </p:txBody>
      </p:sp>
      <p:sp>
        <p:nvSpPr>
          <p:cNvPr id="26" name="타원 25"/>
          <p:cNvSpPr/>
          <p:nvPr/>
        </p:nvSpPr>
        <p:spPr>
          <a:xfrm>
            <a:off x="4730519" y="101548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395524" y="1289573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1" name="직사각형 30"/>
          <p:cNvSpPr/>
          <p:nvPr/>
        </p:nvSpPr>
        <p:spPr>
          <a:xfrm>
            <a:off x="5846811" y="1290782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5822359" y="123089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5296098" y="1292403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5264121" y="1235253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4747385" y="1293612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4722933" y="124324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6363547" y="1241948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9" name="TextBox 43"/>
          <p:cNvSpPr txBox="1"/>
          <p:nvPr/>
        </p:nvSpPr>
        <p:spPr>
          <a:xfrm>
            <a:off x="389043" y="1592796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한 묶음에는 십 모형이 몇 개씩 들어 있나요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716784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타원 44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635" y="2381639"/>
            <a:ext cx="4872706" cy="24875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직사각형 40"/>
          <p:cNvSpPr/>
          <p:nvPr/>
        </p:nvSpPr>
        <p:spPr bwMode="auto">
          <a:xfrm>
            <a:off x="3092516" y="4911881"/>
            <a:ext cx="759404" cy="37893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개</a:t>
            </a: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98404" y="4719793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133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635" y="2381639"/>
            <a:ext cx="4872706" cy="24875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20×3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을 계산하는 방법을 알아봅시다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284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소발문에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답 칸 있음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소발문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위치는 탭 전체 동일함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suh_h_0301_04_0002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6369301" y="1289573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6337324" y="1241948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5820588" y="1290782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796136" y="123089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5269875" y="1292403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5" name="TextBox 44"/>
          <p:cNvSpPr txBox="1">
            <a:spLocks noChangeArrowheads="1"/>
          </p:cNvSpPr>
          <p:nvPr/>
        </p:nvSpPr>
        <p:spPr bwMode="auto">
          <a:xfrm>
            <a:off x="5237898" y="1235253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4721162" y="1293612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4689646" y="124324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1439652" y="1970950"/>
            <a:ext cx="356188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×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2375756" y="1982273"/>
            <a:ext cx="356188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=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7" name="그룹 56"/>
          <p:cNvGrpSpPr/>
          <p:nvPr/>
        </p:nvGrpSpPr>
        <p:grpSpPr>
          <a:xfrm>
            <a:off x="863588" y="1818345"/>
            <a:ext cx="802871" cy="556221"/>
            <a:chOff x="1772364" y="4175320"/>
            <a:chExt cx="802871" cy="556221"/>
          </a:xfrm>
        </p:grpSpPr>
        <p:sp>
          <p:nvSpPr>
            <p:cNvPr id="58" name="직사각형 57"/>
            <p:cNvSpPr/>
            <p:nvPr/>
          </p:nvSpPr>
          <p:spPr bwMode="auto">
            <a:xfrm>
              <a:off x="1772364" y="4329100"/>
              <a:ext cx="600198" cy="40244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9" name="그림 58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15235" y="4175320"/>
              <a:ext cx="360000" cy="355000"/>
            </a:xfrm>
            <a:prstGeom prst="rect">
              <a:avLst/>
            </a:prstGeom>
          </p:spPr>
        </p:pic>
      </p:grpSp>
      <p:grpSp>
        <p:nvGrpSpPr>
          <p:cNvPr id="60" name="그룹 59"/>
          <p:cNvGrpSpPr/>
          <p:nvPr/>
        </p:nvGrpSpPr>
        <p:grpSpPr>
          <a:xfrm>
            <a:off x="1767626" y="1818345"/>
            <a:ext cx="800580" cy="556221"/>
            <a:chOff x="1772364" y="4175320"/>
            <a:chExt cx="800580" cy="556221"/>
          </a:xfrm>
        </p:grpSpPr>
        <p:sp>
          <p:nvSpPr>
            <p:cNvPr id="61" name="직사각형 60"/>
            <p:cNvSpPr/>
            <p:nvPr/>
          </p:nvSpPr>
          <p:spPr bwMode="auto">
            <a:xfrm>
              <a:off x="1772364" y="4329100"/>
              <a:ext cx="600198" cy="40244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2" name="그림 61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12944" y="4175320"/>
              <a:ext cx="360000" cy="355000"/>
            </a:xfrm>
            <a:prstGeom prst="rect">
              <a:avLst/>
            </a:prstGeom>
          </p:spPr>
        </p:pic>
      </p:grpSp>
      <p:grpSp>
        <p:nvGrpSpPr>
          <p:cNvPr id="64" name="그룹 63"/>
          <p:cNvGrpSpPr/>
          <p:nvPr/>
        </p:nvGrpSpPr>
        <p:grpSpPr>
          <a:xfrm>
            <a:off x="2699792" y="1818345"/>
            <a:ext cx="752326" cy="556221"/>
            <a:chOff x="1772364" y="4175320"/>
            <a:chExt cx="752326" cy="556221"/>
          </a:xfrm>
        </p:grpSpPr>
        <p:sp>
          <p:nvSpPr>
            <p:cNvPr id="65" name="직사각형 64"/>
            <p:cNvSpPr/>
            <p:nvPr/>
          </p:nvSpPr>
          <p:spPr bwMode="auto">
            <a:xfrm>
              <a:off x="1772364" y="4329100"/>
              <a:ext cx="600198" cy="40244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6</a:t>
              </a:r>
              <a:endPara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6" name="그림 65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64690" y="4175320"/>
              <a:ext cx="360000" cy="355000"/>
            </a:xfrm>
            <a:prstGeom prst="rect">
              <a:avLst/>
            </a:prstGeom>
          </p:spPr>
        </p:pic>
      </p:grpSp>
      <p:pic>
        <p:nvPicPr>
          <p:cNvPr id="6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" name="타원 68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43"/>
          <p:cNvSpPr txBox="1"/>
          <p:nvPr/>
        </p:nvSpPr>
        <p:spPr>
          <a:xfrm>
            <a:off x="389043" y="1484784"/>
            <a:ext cx="6519789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십 모형은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개씩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묶음이므로 십 모형의 수를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곱셈식으로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나타내면                                  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716784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타원 62"/>
          <p:cNvSpPr/>
          <p:nvPr/>
        </p:nvSpPr>
        <p:spPr>
          <a:xfrm>
            <a:off x="715331" y="176542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4870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20×3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을 계산하는 방법을 알아봅시다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suh_h_0301_04_0002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</a:p>
        </p:txBody>
      </p:sp>
      <p:sp>
        <p:nvSpPr>
          <p:cNvPr id="3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소발문에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답 칸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소발문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위치는 탭 전체 동일함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6388607" y="1289573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6356630" y="1241948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5839894" y="1290782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4" name="TextBox 53"/>
          <p:cNvSpPr txBox="1">
            <a:spLocks noChangeArrowheads="1"/>
          </p:cNvSpPr>
          <p:nvPr/>
        </p:nvSpPr>
        <p:spPr bwMode="auto">
          <a:xfrm>
            <a:off x="5815442" y="123089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5289181" y="1292403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7" name="TextBox 56"/>
          <p:cNvSpPr txBox="1">
            <a:spLocks noChangeArrowheads="1"/>
          </p:cNvSpPr>
          <p:nvPr/>
        </p:nvSpPr>
        <p:spPr bwMode="auto">
          <a:xfrm>
            <a:off x="5257204" y="1235253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4740468" y="1293612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9" name="TextBox 58"/>
          <p:cNvSpPr txBox="1">
            <a:spLocks noChangeArrowheads="1"/>
          </p:cNvSpPr>
          <p:nvPr/>
        </p:nvSpPr>
        <p:spPr bwMode="auto">
          <a:xfrm>
            <a:off x="4716016" y="124324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pSp>
        <p:nvGrpSpPr>
          <p:cNvPr id="60" name="그룹 59"/>
          <p:cNvGrpSpPr/>
          <p:nvPr/>
        </p:nvGrpSpPr>
        <p:grpSpPr>
          <a:xfrm>
            <a:off x="5052620" y="1386297"/>
            <a:ext cx="707512" cy="599350"/>
            <a:chOff x="1772364" y="4132191"/>
            <a:chExt cx="707512" cy="599350"/>
          </a:xfrm>
        </p:grpSpPr>
        <p:sp>
          <p:nvSpPr>
            <p:cNvPr id="61" name="직사각형 60"/>
            <p:cNvSpPr/>
            <p:nvPr/>
          </p:nvSpPr>
          <p:spPr bwMode="auto">
            <a:xfrm>
              <a:off x="1772364" y="4329100"/>
              <a:ext cx="600198" cy="40244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60</a:t>
              </a:r>
              <a:endPara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2" name="그림 61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19876" y="4132191"/>
              <a:ext cx="360000" cy="355000"/>
            </a:xfrm>
            <a:prstGeom prst="rect">
              <a:avLst/>
            </a:prstGeom>
          </p:spPr>
        </p:pic>
      </p:grpSp>
      <p:pic>
        <p:nvPicPr>
          <p:cNvPr id="63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타원 63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635" y="2381639"/>
            <a:ext cx="4872706" cy="24875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TextBox 43"/>
          <p:cNvSpPr txBox="1"/>
          <p:nvPr/>
        </p:nvSpPr>
        <p:spPr>
          <a:xfrm>
            <a:off x="389043" y="1484784"/>
            <a:ext cx="6519789" cy="53091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십 모형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개는 일 모형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개와 같으므로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20×3=   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716784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타원 32"/>
          <p:cNvSpPr/>
          <p:nvPr/>
        </p:nvSpPr>
        <p:spPr>
          <a:xfrm>
            <a:off x="4855779" y="14371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4870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20×3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을 계산하는 방법을 알아봅시다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suh_h_0301_04_0002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6395524" y="1289573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6363547" y="1241948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5846811" y="1290782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822359" y="123089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5296098" y="1292403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5" name="TextBox 44"/>
          <p:cNvSpPr txBox="1">
            <a:spLocks noChangeArrowheads="1"/>
          </p:cNvSpPr>
          <p:nvPr/>
        </p:nvSpPr>
        <p:spPr bwMode="auto">
          <a:xfrm>
            <a:off x="5264121" y="1235253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4747385" y="1293612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4722933" y="124324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5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타원 53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746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9" name="TextBox 43"/>
          <p:cNvSpPr txBox="1"/>
          <p:nvPr/>
        </p:nvSpPr>
        <p:spPr>
          <a:xfrm>
            <a:off x="389043" y="1484784"/>
            <a:ext cx="6519789" cy="47436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2×3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을 이용하여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20×3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을 계산하는 방법을 말해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716784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635" y="2381639"/>
            <a:ext cx="4872706" cy="24875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직사각형 56"/>
          <p:cNvSpPr/>
          <p:nvPr/>
        </p:nvSpPr>
        <p:spPr bwMode="auto">
          <a:xfrm>
            <a:off x="757754" y="4814260"/>
            <a:ext cx="5610332" cy="37893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2×3=6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이고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, 6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은 십 모형의 </a:t>
            </a:r>
            <a:r>
              <a:rPr lang="ko-KR" altLang="en-US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수이므로 </a:t>
            </a:r>
            <a:r>
              <a:rPr lang="en-US" altLang="ko-KR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20×3=60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8" name="그림 57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83547" y="4622172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870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542835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혼자서도 척척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1]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전자저작물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(DVD)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아이콘 사용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타원 30"/>
          <p:cNvSpPr/>
          <p:nvPr/>
        </p:nvSpPr>
        <p:spPr>
          <a:xfrm>
            <a:off x="14834" y="7484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5725803" y="50989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suh_h_0301_04_0002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88869" y="2177334"/>
            <a:ext cx="1626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10×6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=</a:t>
            </a:r>
            <a:endParaRPr lang="ko-KR" altLang="en-US" sz="180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2195736" y="1988840"/>
            <a:ext cx="840546" cy="537565"/>
            <a:chOff x="2368346" y="2009118"/>
            <a:chExt cx="840546" cy="537565"/>
          </a:xfrm>
        </p:grpSpPr>
        <p:sp>
          <p:nvSpPr>
            <p:cNvPr id="35" name="직사각형 34"/>
            <p:cNvSpPr/>
            <p:nvPr/>
          </p:nvSpPr>
          <p:spPr bwMode="auto">
            <a:xfrm>
              <a:off x="2368346" y="2181553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60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40" name="그림 39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48892" y="2009118"/>
              <a:ext cx="360000" cy="355000"/>
            </a:xfrm>
            <a:prstGeom prst="rect">
              <a:avLst/>
            </a:prstGeom>
          </p:spPr>
        </p:pic>
      </p:grpSp>
      <p:sp>
        <p:nvSpPr>
          <p:cNvPr id="36" name="TextBox 35"/>
          <p:cNvSpPr txBox="1"/>
          <p:nvPr/>
        </p:nvSpPr>
        <p:spPr>
          <a:xfrm>
            <a:off x="4120257" y="2177334"/>
            <a:ext cx="1626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0×2=</a:t>
            </a:r>
            <a:endParaRPr lang="ko-KR" altLang="en-US" sz="18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388869" y="3397396"/>
            <a:ext cx="1626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30×2=</a:t>
            </a:r>
            <a:endParaRPr lang="ko-KR" altLang="en-US" sz="180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2195736" y="3208902"/>
            <a:ext cx="840546" cy="537565"/>
            <a:chOff x="2368346" y="2009118"/>
            <a:chExt cx="840546" cy="537565"/>
          </a:xfrm>
        </p:grpSpPr>
        <p:sp>
          <p:nvSpPr>
            <p:cNvPr id="49" name="직사각형 48"/>
            <p:cNvSpPr/>
            <p:nvPr/>
          </p:nvSpPr>
          <p:spPr bwMode="auto">
            <a:xfrm>
              <a:off x="2368346" y="2181553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60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0" name="그림 49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48892" y="2009118"/>
              <a:ext cx="360000" cy="355000"/>
            </a:xfrm>
            <a:prstGeom prst="rect">
              <a:avLst/>
            </a:prstGeom>
          </p:spPr>
        </p:pic>
      </p:grpSp>
      <p:sp>
        <p:nvSpPr>
          <p:cNvPr id="51" name="TextBox 50"/>
          <p:cNvSpPr txBox="1"/>
          <p:nvPr/>
        </p:nvSpPr>
        <p:spPr>
          <a:xfrm>
            <a:off x="4120257" y="3397396"/>
            <a:ext cx="1626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40×2=</a:t>
            </a:r>
            <a:endParaRPr lang="ko-KR" altLang="en-US" sz="180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4927975" y="1993905"/>
            <a:ext cx="868161" cy="542630"/>
            <a:chOff x="5107995" y="2014183"/>
            <a:chExt cx="868161" cy="542630"/>
          </a:xfrm>
        </p:grpSpPr>
        <p:sp>
          <p:nvSpPr>
            <p:cNvPr id="42" name="직사각형 41"/>
            <p:cNvSpPr/>
            <p:nvPr/>
          </p:nvSpPr>
          <p:spPr bwMode="auto">
            <a:xfrm>
              <a:off x="5107995" y="2191683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40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44" name="그림 43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16156" y="2014183"/>
              <a:ext cx="360000" cy="355000"/>
            </a:xfrm>
            <a:prstGeom prst="rect">
              <a:avLst/>
            </a:prstGeom>
          </p:spPr>
        </p:pic>
      </p:grpSp>
      <p:grpSp>
        <p:nvGrpSpPr>
          <p:cNvPr id="7" name="그룹 6"/>
          <p:cNvGrpSpPr/>
          <p:nvPr/>
        </p:nvGrpSpPr>
        <p:grpSpPr>
          <a:xfrm>
            <a:off x="4927975" y="3213967"/>
            <a:ext cx="868161" cy="542630"/>
            <a:chOff x="5107995" y="3234245"/>
            <a:chExt cx="868161" cy="542630"/>
          </a:xfrm>
        </p:grpSpPr>
        <p:sp>
          <p:nvSpPr>
            <p:cNvPr id="37" name="직사각형 36"/>
            <p:cNvSpPr/>
            <p:nvPr/>
          </p:nvSpPr>
          <p:spPr bwMode="auto">
            <a:xfrm>
              <a:off x="5107995" y="3411745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80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38" name="그림 37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16156" y="3234245"/>
              <a:ext cx="360000" cy="355000"/>
            </a:xfrm>
            <a:prstGeom prst="rect">
              <a:avLst/>
            </a:prstGeom>
          </p:spPr>
        </p:pic>
      </p:grp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2" y="997043"/>
            <a:ext cx="501203" cy="394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24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287524" y="1680184"/>
            <a:ext cx="6617645" cy="2676446"/>
            <a:chOff x="287524" y="1680184"/>
            <a:chExt cx="6617645" cy="2676446"/>
          </a:xfrm>
        </p:grpSpPr>
        <p:pic>
          <p:nvPicPr>
            <p:cNvPr id="717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7524" y="1680184"/>
              <a:ext cx="6617645" cy="2676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1259632" y="2132856"/>
              <a:ext cx="191427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 smtClean="0">
                  <a:latin typeface="맑은 고딕" pitchFamily="50" charset="-127"/>
                  <a:ea typeface="맑은 고딕" pitchFamily="50" charset="-127"/>
                </a:rPr>
                <a:t>한 상자에</a:t>
              </a:r>
              <a:endParaRPr lang="en-US" altLang="ko-KR" sz="160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600" dirty="0" smtClean="0">
                  <a:latin typeface="맑은 고딕" pitchFamily="50" charset="-127"/>
                  <a:ea typeface="맑은 고딕" pitchFamily="50" charset="-127"/>
                </a:rPr>
                <a:t>양말이 </a:t>
              </a:r>
              <a:r>
                <a:rPr lang="en-US" altLang="ko-KR" sz="1600" dirty="0" smtClean="0">
                  <a:latin typeface="맑은 고딕" pitchFamily="50" charset="-127"/>
                  <a:ea typeface="맑은 고딕" pitchFamily="50" charset="-127"/>
                </a:rPr>
                <a:t>30</a:t>
              </a:r>
              <a:r>
                <a:rPr lang="ko-KR" altLang="en-US" sz="1600" dirty="0" smtClean="0">
                  <a:latin typeface="맑은 고딕" pitchFamily="50" charset="-127"/>
                  <a:ea typeface="맑은 고딕" pitchFamily="50" charset="-127"/>
                </a:rPr>
                <a:t>켤레씩</a:t>
              </a:r>
              <a:endParaRPr lang="en-US" altLang="ko-KR" sz="160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600" dirty="0" smtClean="0">
                  <a:latin typeface="맑은 고딕" pitchFamily="50" charset="-127"/>
                  <a:ea typeface="맑은 고딕" pitchFamily="50" charset="-127"/>
                </a:rPr>
                <a:t>들어 있어</a:t>
              </a:r>
              <a:r>
                <a:rPr lang="en-US" altLang="ko-KR" sz="160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6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788024" y="1877923"/>
              <a:ext cx="191427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smtClean="0">
                  <a:latin typeface="맑은 고딕" pitchFamily="50" charset="-127"/>
                  <a:ea typeface="맑은 고딕" pitchFamily="50" charset="-127"/>
                </a:rPr>
                <a:t>3</a:t>
              </a:r>
              <a:r>
                <a:rPr lang="ko-KR" altLang="en-US" sz="1600" dirty="0" smtClean="0">
                  <a:latin typeface="맑은 고딕" pitchFamily="50" charset="-127"/>
                  <a:ea typeface="맑은 고딕" pitchFamily="50" charset="-127"/>
                </a:rPr>
                <a:t>상자에 들어 있는</a:t>
              </a:r>
              <a:endParaRPr lang="en-US" altLang="ko-KR" sz="160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600" dirty="0" smtClean="0">
                  <a:latin typeface="맑은 고딕" pitchFamily="50" charset="-127"/>
                  <a:ea typeface="맑은 고딕" pitchFamily="50" charset="-127"/>
                </a:rPr>
                <a:t>양말은 모두</a:t>
              </a:r>
              <a:endParaRPr lang="en-US" altLang="ko-KR" sz="160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600" dirty="0" smtClean="0">
                  <a:latin typeface="맑은 고딕" pitchFamily="50" charset="-127"/>
                  <a:ea typeface="맑은 고딕" pitchFamily="50" charset="-127"/>
                </a:rPr>
                <a:t>몇 켤레일까</a:t>
              </a:r>
              <a:r>
                <a:rPr lang="en-US" altLang="ko-KR" sz="1600" dirty="0" smtClean="0">
                  <a:latin typeface="맑은 고딕" pitchFamily="50" charset="-127"/>
                  <a:ea typeface="맑은 고딕" pitchFamily="50" charset="-127"/>
                </a:rPr>
                <a:t>?</a:t>
              </a:r>
              <a:endParaRPr lang="ko-KR" altLang="en-US" sz="16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 rot="247950">
              <a:off x="3393388" y="3728722"/>
              <a:ext cx="4512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600" dirty="0" smtClean="0">
                  <a:latin typeface="맑은 고딕" pitchFamily="50" charset="-127"/>
                  <a:ea typeface="맑은 고딕" pitchFamily="50" charset="-127"/>
                </a:rPr>
                <a:t>30</a:t>
              </a:r>
              <a:endParaRPr lang="ko-KR" altLang="en-US" sz="16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662929" y="3728722"/>
              <a:ext cx="4512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600" dirty="0" smtClean="0">
                  <a:latin typeface="맑은 고딕" pitchFamily="50" charset="-127"/>
                  <a:ea typeface="맑은 고딕" pitchFamily="50" charset="-127"/>
                </a:rPr>
                <a:t>30</a:t>
              </a:r>
              <a:endParaRPr lang="ko-KR" altLang="en-US" sz="16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 rot="21055153">
              <a:off x="2800688" y="3465004"/>
              <a:ext cx="4512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600" dirty="0" smtClean="0">
                  <a:latin typeface="맑은 고딕" pitchFamily="50" charset="-127"/>
                  <a:ea typeface="맑은 고딕" pitchFamily="50" charset="-127"/>
                </a:rPr>
                <a:t>30</a:t>
              </a:r>
              <a:endParaRPr lang="ko-KR" altLang="en-US" sz="16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542835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양말은 모두 몇 켤레인지 구해 보세요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631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혼자서도 척척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2]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전자저작물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(DVD)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아이콘 사용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이미지에 텍스트 새로 쓰기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소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스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말풍선에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텍스트 모두 들어가게 크기 맞추기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모든 텍스트 새로 쓰기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풀이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확인 버튼 클릭 시 미니 팝업 화면 보임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답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타원 30"/>
          <p:cNvSpPr/>
          <p:nvPr/>
        </p:nvSpPr>
        <p:spPr>
          <a:xfrm>
            <a:off x="14834" y="7484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suh_h_0301_04_0002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2954630" y="4356630"/>
            <a:ext cx="1185322" cy="537565"/>
            <a:chOff x="2368345" y="2009118"/>
            <a:chExt cx="1185322" cy="537565"/>
          </a:xfrm>
        </p:grpSpPr>
        <p:sp>
          <p:nvSpPr>
            <p:cNvPr id="35" name="직사각형 34"/>
            <p:cNvSpPr/>
            <p:nvPr/>
          </p:nvSpPr>
          <p:spPr bwMode="auto">
            <a:xfrm>
              <a:off x="2368345" y="2181553"/>
              <a:ext cx="976759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90</a:t>
              </a:r>
              <a:r>
                <a:rPr kumimoji="1" lang="ko-KR" altLang="en-US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켤레</a:t>
              </a:r>
            </a:p>
          </p:txBody>
        </p:sp>
        <p:pic>
          <p:nvPicPr>
            <p:cNvPr id="40" name="그림 39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93667" y="2009118"/>
              <a:ext cx="360000" cy="355000"/>
            </a:xfrm>
            <a:prstGeom prst="rect">
              <a:avLst/>
            </a:prstGeom>
          </p:spPr>
        </p:pic>
      </p:grpSp>
      <p:sp>
        <p:nvSpPr>
          <p:cNvPr id="58" name="타원 57"/>
          <p:cNvSpPr/>
          <p:nvPr/>
        </p:nvSpPr>
        <p:spPr>
          <a:xfrm>
            <a:off x="338107" y="187792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9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246" y="526520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타원 59"/>
          <p:cNvSpPr/>
          <p:nvPr/>
        </p:nvSpPr>
        <p:spPr>
          <a:xfrm>
            <a:off x="4675759" y="509023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5725803" y="50989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12" y="992843"/>
            <a:ext cx="509589" cy="398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5068473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4_1_7_01.png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\app\resource\contents\lesson04\ops\4\images\4_1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2987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2189270"/>
              </p:ext>
            </p:extLst>
          </p:nvPr>
        </p:nvGraphicFramePr>
        <p:xfrm>
          <a:off x="179388" y="654012"/>
          <a:ext cx="8774172" cy="5029008"/>
        </p:xfrm>
        <a:graphic>
          <a:graphicData uri="http://schemas.openxmlformats.org/drawingml/2006/table">
            <a:tbl>
              <a:tblPr/>
              <a:tblGrid>
                <a:gridCol w="540184"/>
                <a:gridCol w="566258"/>
                <a:gridCol w="2938990"/>
                <a:gridCol w="675797"/>
                <a:gridCol w="1277955"/>
                <a:gridCol w="1789137"/>
                <a:gridCol w="985851"/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 애니메이션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장미꽃 사기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78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54~55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suh_h_0301_04_0002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장미꽃은 모두 몇 송이인지 생각해 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78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54~55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suh_h_0301_04_0002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suh_h_0301_04_0002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장미꽃은 모두 몇 송이인지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78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54~55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suh_h_0301_04_0002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2] 20×3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을 수 모형으로 계산하는 방법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79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54~55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suh_h_0301_04_0002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혼자서도 척척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혼자서도 척척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79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54~55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suh_h_0301_04_0002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혼자서도 척척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혼자서도 척척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2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79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54~55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suh_h_0301_04_0002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_204_1.html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suh_h_0301_04_0002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suh_h_0301_04_0002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_302_1.html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suh_h_0301_04_0002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_401_1.html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287524" y="1680184"/>
            <a:ext cx="6617645" cy="2676446"/>
            <a:chOff x="287524" y="1680184"/>
            <a:chExt cx="6617645" cy="2676446"/>
          </a:xfrm>
        </p:grpSpPr>
        <p:pic>
          <p:nvPicPr>
            <p:cNvPr id="717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7524" y="1680184"/>
              <a:ext cx="6617645" cy="2676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1259632" y="2132856"/>
              <a:ext cx="191427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 smtClean="0">
                  <a:latin typeface="맑은 고딕" pitchFamily="50" charset="-127"/>
                  <a:ea typeface="맑은 고딕" pitchFamily="50" charset="-127"/>
                </a:rPr>
                <a:t>한 상자에</a:t>
              </a:r>
              <a:endParaRPr lang="en-US" altLang="ko-KR" sz="160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600" dirty="0" smtClean="0">
                  <a:latin typeface="맑은 고딕" pitchFamily="50" charset="-127"/>
                  <a:ea typeface="맑은 고딕" pitchFamily="50" charset="-127"/>
                </a:rPr>
                <a:t>양말이 </a:t>
              </a:r>
              <a:r>
                <a:rPr lang="en-US" altLang="ko-KR" sz="1600" dirty="0" smtClean="0">
                  <a:latin typeface="맑은 고딕" pitchFamily="50" charset="-127"/>
                  <a:ea typeface="맑은 고딕" pitchFamily="50" charset="-127"/>
                </a:rPr>
                <a:t>30</a:t>
              </a:r>
              <a:r>
                <a:rPr lang="ko-KR" altLang="en-US" sz="1600" dirty="0" smtClean="0">
                  <a:latin typeface="맑은 고딕" pitchFamily="50" charset="-127"/>
                  <a:ea typeface="맑은 고딕" pitchFamily="50" charset="-127"/>
                </a:rPr>
                <a:t>켤레씩</a:t>
              </a:r>
              <a:endParaRPr lang="en-US" altLang="ko-KR" sz="160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600" dirty="0" smtClean="0">
                  <a:latin typeface="맑은 고딕" pitchFamily="50" charset="-127"/>
                  <a:ea typeface="맑은 고딕" pitchFamily="50" charset="-127"/>
                </a:rPr>
                <a:t>들어 있어</a:t>
              </a:r>
              <a:r>
                <a:rPr lang="en-US" altLang="ko-KR" sz="160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6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788024" y="1877923"/>
              <a:ext cx="191427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smtClean="0">
                  <a:latin typeface="맑은 고딕" pitchFamily="50" charset="-127"/>
                  <a:ea typeface="맑은 고딕" pitchFamily="50" charset="-127"/>
                </a:rPr>
                <a:t>3</a:t>
              </a:r>
              <a:r>
                <a:rPr lang="ko-KR" altLang="en-US" sz="1600" dirty="0" smtClean="0">
                  <a:latin typeface="맑은 고딕" pitchFamily="50" charset="-127"/>
                  <a:ea typeface="맑은 고딕" pitchFamily="50" charset="-127"/>
                </a:rPr>
                <a:t>상자에 들어 있는</a:t>
              </a:r>
              <a:endParaRPr lang="en-US" altLang="ko-KR" sz="160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600" dirty="0" smtClean="0">
                  <a:latin typeface="맑은 고딕" pitchFamily="50" charset="-127"/>
                  <a:ea typeface="맑은 고딕" pitchFamily="50" charset="-127"/>
                </a:rPr>
                <a:t>양말은 모두</a:t>
              </a:r>
              <a:endParaRPr lang="en-US" altLang="ko-KR" sz="160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600" dirty="0" smtClean="0">
                  <a:latin typeface="맑은 고딕" pitchFamily="50" charset="-127"/>
                  <a:ea typeface="맑은 고딕" pitchFamily="50" charset="-127"/>
                </a:rPr>
                <a:t>몇 켤레일까</a:t>
              </a:r>
              <a:r>
                <a:rPr lang="en-US" altLang="ko-KR" sz="1600" dirty="0" smtClean="0">
                  <a:latin typeface="맑은 고딕" pitchFamily="50" charset="-127"/>
                  <a:ea typeface="맑은 고딕" pitchFamily="50" charset="-127"/>
                </a:rPr>
                <a:t>?</a:t>
              </a:r>
              <a:endParaRPr lang="ko-KR" altLang="en-US" sz="16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 rot="247950">
              <a:off x="3393388" y="3728722"/>
              <a:ext cx="4512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600" dirty="0" smtClean="0">
                  <a:latin typeface="맑은 고딕" pitchFamily="50" charset="-127"/>
                  <a:ea typeface="맑은 고딕" pitchFamily="50" charset="-127"/>
                </a:rPr>
                <a:t>30</a:t>
              </a:r>
              <a:endParaRPr lang="ko-KR" altLang="en-US" sz="16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662929" y="3728722"/>
              <a:ext cx="4512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600" dirty="0" smtClean="0">
                  <a:latin typeface="맑은 고딕" pitchFamily="50" charset="-127"/>
                  <a:ea typeface="맑은 고딕" pitchFamily="50" charset="-127"/>
                </a:rPr>
                <a:t>30</a:t>
              </a:r>
              <a:endParaRPr lang="ko-KR" altLang="en-US" sz="16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 rot="21055153">
              <a:off x="2800688" y="3465004"/>
              <a:ext cx="4512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600" dirty="0" smtClean="0">
                  <a:latin typeface="맑은 고딕" pitchFamily="50" charset="-127"/>
                  <a:ea typeface="맑은 고딕" pitchFamily="50" charset="-127"/>
                </a:rPr>
                <a:t>30</a:t>
              </a:r>
              <a:endParaRPr lang="ko-KR" altLang="en-US" sz="16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542835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양말은 모두 몇 켤레인지 구해 보세요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suh_h_0301_04_0002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24790" y="4545124"/>
            <a:ext cx="689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켤레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2803153" y="4356630"/>
            <a:ext cx="840546" cy="537565"/>
            <a:chOff x="2368346" y="2009118"/>
            <a:chExt cx="840546" cy="537565"/>
          </a:xfrm>
        </p:grpSpPr>
        <p:sp>
          <p:nvSpPr>
            <p:cNvPr id="35" name="직사각형 34"/>
            <p:cNvSpPr/>
            <p:nvPr/>
          </p:nvSpPr>
          <p:spPr bwMode="auto">
            <a:xfrm>
              <a:off x="2368346" y="2181553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90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40" name="그림 39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48892" y="2009118"/>
              <a:ext cx="360000" cy="355000"/>
            </a:xfrm>
            <a:prstGeom prst="rect">
              <a:avLst/>
            </a:prstGeom>
          </p:spPr>
        </p:pic>
      </p:grpSp>
      <p:pic>
        <p:nvPicPr>
          <p:cNvPr id="59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246" y="526520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984268" y="1007440"/>
            <a:ext cx="21597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5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50" b="1" dirty="0" smtClean="0">
                <a:latin typeface="맑은 고딕" pitchFamily="50" charset="-127"/>
                <a:ea typeface="맑은 고딕" pitchFamily="50" charset="-127"/>
              </a:rPr>
              <a:t>풀이 화면 클릭 시 보이는 화면</a:t>
            </a:r>
            <a:r>
              <a:rPr lang="en-US" altLang="ko-KR" sz="105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  <a:endParaRPr lang="ko-KR" altLang="en-US" sz="105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92745" y="4005064"/>
            <a:ext cx="6667165" cy="108012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297666" y="3843046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  <a:endParaRPr lang="ko-KR" altLang="en-US" b="1" dirty="0">
              <a:solidFill>
                <a:srgbClr val="FFFF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직각 삼각형 37"/>
          <p:cNvSpPr/>
          <p:nvPr/>
        </p:nvSpPr>
        <p:spPr>
          <a:xfrm flipH="1" flipV="1">
            <a:off x="5261885" y="5085183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45966" y="4221088"/>
            <a:ext cx="6531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한 상자에 양말이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30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켤레씩 들어 있고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모두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상자 있습니다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상자에 들어 있는 양말의 수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)=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30×3=90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켤레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8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12" y="992843"/>
            <a:ext cx="509589" cy="398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3654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2411760" y="4103823"/>
            <a:ext cx="3096344" cy="516758"/>
            <a:chOff x="2411760" y="4103823"/>
            <a:chExt cx="3096344" cy="516758"/>
          </a:xfrm>
        </p:grpSpPr>
        <p:cxnSp>
          <p:nvCxnSpPr>
            <p:cNvPr id="8" name="직선 연결선 7"/>
            <p:cNvCxnSpPr/>
            <p:nvPr/>
          </p:nvCxnSpPr>
          <p:spPr bwMode="auto">
            <a:xfrm>
              <a:off x="2411760" y="4611345"/>
              <a:ext cx="3096344" cy="0"/>
            </a:xfrm>
            <a:prstGeom prst="line">
              <a:avLst/>
            </a:prstGeom>
            <a:noFill/>
            <a:ln w="38100" cap="flat" cmpd="sng" algn="ctr">
              <a:solidFill>
                <a:schemeClr val="accent3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직선 화살표 연결선 9"/>
            <p:cNvCxnSpPr/>
            <p:nvPr/>
          </p:nvCxnSpPr>
          <p:spPr bwMode="auto">
            <a:xfrm flipV="1">
              <a:off x="2411760" y="4103823"/>
              <a:ext cx="0" cy="507522"/>
            </a:xfrm>
            <a:prstGeom prst="straightConnector1">
              <a:avLst/>
            </a:prstGeom>
            <a:noFill/>
            <a:ln w="38100" cap="flat" cmpd="sng" algn="ctr">
              <a:solidFill>
                <a:schemeClr val="accent3">
                  <a:lumMod val="75000"/>
                </a:schemeClr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34" name="직선 화살표 연결선 33"/>
            <p:cNvCxnSpPr/>
            <p:nvPr/>
          </p:nvCxnSpPr>
          <p:spPr bwMode="auto">
            <a:xfrm flipV="1">
              <a:off x="5508104" y="4113059"/>
              <a:ext cx="0" cy="507522"/>
            </a:xfrm>
            <a:prstGeom prst="straightConnector1">
              <a:avLst/>
            </a:prstGeom>
            <a:noFill/>
            <a:ln w="38100" cap="flat" cmpd="sng" algn="ctr">
              <a:solidFill>
                <a:schemeClr val="accent3">
                  <a:lumMod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핵심 정리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9042" y="1568115"/>
            <a:ext cx="622990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spc="-15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en-US" altLang="ko-KR" sz="1900" b="1" spc="-150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b="1" spc="-150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b="1" spc="-150" dirty="0" err="1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1900" b="1" spc="-150" dirty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900" b="1" spc="-150" dirty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1900" b="1" spc="-150" dirty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b="1" spc="-150" dirty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을 계산해 </a:t>
            </a:r>
            <a:r>
              <a:rPr lang="ko-KR" altLang="en-US" sz="1900" b="1" spc="-150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보기 </a:t>
            </a:r>
            <a:r>
              <a:rPr lang="en-US" altLang="ko-KR" sz="1900" b="1" spc="-15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sp>
        <p:nvSpPr>
          <p:cNvPr id="55" name="타원 54"/>
          <p:cNvSpPr/>
          <p:nvPr/>
        </p:nvSpPr>
        <p:spPr>
          <a:xfrm>
            <a:off x="6470677" y="53012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435794" y="2204864"/>
            <a:ext cx="6183152" cy="2952328"/>
          </a:xfrm>
          <a:prstGeom prst="round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타원 62"/>
          <p:cNvSpPr/>
          <p:nvPr/>
        </p:nvSpPr>
        <p:spPr>
          <a:xfrm>
            <a:off x="3167844" y="334787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644" y="3657394"/>
            <a:ext cx="3333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직사각형 64"/>
          <p:cNvSpPr/>
          <p:nvPr/>
        </p:nvSpPr>
        <p:spPr>
          <a:xfrm>
            <a:off x="3208238" y="3659031"/>
            <a:ext cx="365782" cy="350788"/>
          </a:xfrm>
          <a:prstGeom prst="rect">
            <a:avLst/>
          </a:prstGeom>
          <a:noFill/>
          <a:ln w="28575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61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화살표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좌우로 움직이는 클릭 유도 이벤트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있음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 시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#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1-1, #1-2, #1-3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보임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처음에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#1-1, #1-2, #1-3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은 보이지 않음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버튼이 없음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suh_h_0301_04_0002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</a:p>
        </p:txBody>
      </p:sp>
      <p:sp>
        <p:nvSpPr>
          <p:cNvPr id="33" name="TextBox 43"/>
          <p:cNvSpPr txBox="1"/>
          <p:nvPr/>
        </p:nvSpPr>
        <p:spPr>
          <a:xfrm>
            <a:off x="858279" y="2312876"/>
            <a:ext cx="5079629" cy="53091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3×2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를 이용하여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30×2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을 계산할 수 있습니다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756" y="25312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412202" y="3580603"/>
            <a:ext cx="11833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spc="-15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2800" spc="-150" dirty="0" smtClean="0">
                <a:latin typeface="맑은 고딕" pitchFamily="50" charset="-127"/>
                <a:ea typeface="맑은 고딕" pitchFamily="50" charset="-127"/>
              </a:rPr>
              <a:t>×2=</a:t>
            </a:r>
            <a:r>
              <a:rPr lang="en-US" altLang="ko-KR" sz="2800" spc="-150" dirty="0" smtClean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맑은 고딕" pitchFamily="50" charset="-127"/>
                <a:ea typeface="맑은 고딕" pitchFamily="50" charset="-127"/>
              </a:rPr>
              <a:t>6</a:t>
            </a:r>
            <a:endParaRPr lang="ko-KR" altLang="en-US" sz="2800" dirty="0"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245720" y="3580603"/>
            <a:ext cx="15392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spc="-15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맑은 고딕" pitchFamily="50" charset="-127"/>
                <a:ea typeface="맑은 고딕" pitchFamily="50" charset="-127"/>
              </a:rPr>
              <a:t>30</a:t>
            </a:r>
            <a:r>
              <a:rPr lang="en-US" altLang="ko-KR" sz="2800" spc="-150" dirty="0" smtClean="0">
                <a:latin typeface="맑은 고딕" pitchFamily="50" charset="-127"/>
                <a:ea typeface="맑은 고딕" pitchFamily="50" charset="-127"/>
              </a:rPr>
              <a:t>×2=</a:t>
            </a:r>
            <a:r>
              <a:rPr lang="en-US" altLang="ko-KR" sz="2800" spc="-150" dirty="0" smtClean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맑은 고딕" pitchFamily="50" charset="-127"/>
                <a:ea typeface="맑은 고딕" pitchFamily="50" charset="-127"/>
              </a:rPr>
              <a:t>60</a:t>
            </a:r>
            <a:endParaRPr lang="ko-KR" altLang="en-US" sz="2800" dirty="0"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3567761" y="4463863"/>
            <a:ext cx="802554" cy="294965"/>
          </a:xfrm>
          <a:prstGeom prst="roundRect">
            <a:avLst/>
          </a:prstGeom>
          <a:solidFill>
            <a:srgbClr val="92D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배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365164" y="2843791"/>
            <a:ext cx="3384612" cy="755976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2193492" y="4103823"/>
            <a:ext cx="3591432" cy="87102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4137708" y="3599767"/>
            <a:ext cx="1728192" cy="469933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1216894" y="2724666"/>
            <a:ext cx="508545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#1-1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5611627" y="3401125"/>
            <a:ext cx="508545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#1-2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5429363" y="4732819"/>
            <a:ext cx="508545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#1-3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6" name="그룹 35"/>
          <p:cNvGrpSpPr/>
          <p:nvPr/>
        </p:nvGrpSpPr>
        <p:grpSpPr>
          <a:xfrm rot="10800000">
            <a:off x="1616364" y="2977171"/>
            <a:ext cx="2962087" cy="516758"/>
            <a:chOff x="2411760" y="4103823"/>
            <a:chExt cx="2962087" cy="516758"/>
          </a:xfrm>
        </p:grpSpPr>
        <p:cxnSp>
          <p:nvCxnSpPr>
            <p:cNvPr id="37" name="직선 연결선 36"/>
            <p:cNvCxnSpPr/>
            <p:nvPr/>
          </p:nvCxnSpPr>
          <p:spPr bwMode="auto">
            <a:xfrm rot="10800000" flipH="1" flipV="1">
              <a:off x="2411760" y="4611345"/>
              <a:ext cx="2962087" cy="3062"/>
            </a:xfrm>
            <a:prstGeom prst="line">
              <a:avLst/>
            </a:prstGeom>
            <a:noFill/>
            <a:ln w="3810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" name="직선 화살표 연결선 37"/>
            <p:cNvCxnSpPr/>
            <p:nvPr/>
          </p:nvCxnSpPr>
          <p:spPr bwMode="auto">
            <a:xfrm flipV="1">
              <a:off x="2411760" y="4103823"/>
              <a:ext cx="0" cy="507522"/>
            </a:xfrm>
            <a:prstGeom prst="straightConnector1">
              <a:avLst/>
            </a:prstGeom>
            <a:noFill/>
            <a:ln w="3810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9" name="직선 화살표 연결선 38"/>
            <p:cNvCxnSpPr/>
            <p:nvPr/>
          </p:nvCxnSpPr>
          <p:spPr bwMode="auto">
            <a:xfrm flipV="1">
              <a:off x="5370539" y="4113059"/>
              <a:ext cx="0" cy="507522"/>
            </a:xfrm>
            <a:prstGeom prst="straightConnector1">
              <a:avLst/>
            </a:prstGeom>
            <a:noFill/>
            <a:ln w="3810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19" name="모서리가 둥근 직사각형 18"/>
          <p:cNvSpPr/>
          <p:nvPr/>
        </p:nvSpPr>
        <p:spPr>
          <a:xfrm>
            <a:off x="2595539" y="2852936"/>
            <a:ext cx="802554" cy="294965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배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020671" y="3008275"/>
            <a:ext cx="489158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을 계산해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볼까요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음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시간에 배울 내용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준비물 클릭 시 박스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엑스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버튼으로 닫기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367" y="316689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음</a:t>
            </a: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시간에는 무엇을 배울까요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515060" y="4805316"/>
            <a:ext cx="6053781" cy="5400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977172"/>
            <a:ext cx="790098" cy="61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755576" y="4921423"/>
            <a:ext cx="5112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수 모형</a:t>
            </a:r>
            <a:endParaRPr lang="en-US" altLang="ko-KR" sz="14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6191185" y="477537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suh_h_0301_04_0002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_302_1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312" y="3609021"/>
            <a:ext cx="1083857" cy="355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6456" y="3609020"/>
            <a:ext cx="1066375" cy="355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TextBox 53"/>
          <p:cNvSpPr txBox="1"/>
          <p:nvPr/>
        </p:nvSpPr>
        <p:spPr>
          <a:xfrm>
            <a:off x="2315549" y="3640556"/>
            <a:ext cx="1109309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80~81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쪽</a:t>
            </a:r>
          </a:p>
        </p:txBody>
      </p:sp>
      <p:sp>
        <p:nvSpPr>
          <p:cNvPr id="31" name="TextBox 53"/>
          <p:cNvSpPr txBox="1"/>
          <p:nvPr/>
        </p:nvSpPr>
        <p:spPr>
          <a:xfrm>
            <a:off x="4722831" y="3640556"/>
            <a:ext cx="1109309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56~57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쪽</a:t>
            </a:r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확인 문제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게이트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버튼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0" y="862146"/>
            <a:ext cx="6917020" cy="472709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" name="타원 10"/>
          <p:cNvSpPr/>
          <p:nvPr/>
        </p:nvSpPr>
        <p:spPr>
          <a:xfrm>
            <a:off x="5683871" y="49727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215516" y="946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140" y="5259538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suh_h_0301_04_0002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</a:p>
        </p:txBody>
      </p:sp>
    </p:spTree>
    <p:extLst>
      <p:ext uri="{BB962C8B-B14F-4D97-AF65-F5344CB8AC3E}">
        <p14:creationId xmlns:p14="http://schemas.microsoft.com/office/powerpoint/2010/main" val="347494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30×2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를 여러 가지 방법으로 구해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보시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예시 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처음에는 보이지 않다가 답과 함께 보임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단원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_2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형성평가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타원 40"/>
          <p:cNvSpPr/>
          <p:nvPr/>
        </p:nvSpPr>
        <p:spPr>
          <a:xfrm>
            <a:off x="5453594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277313" y="50114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순서도: 대체 처리 42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45" name="순서도: 대체 처리 44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2" name="순서도: 대체 처리 61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4" name="순서도: 대체 처리 63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69" name="순서도: 대체 처리 68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순서도: 대체 처리 70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>
            <a:spLocks noChangeArrowheads="1"/>
          </p:cNvSpPr>
          <p:nvPr/>
        </p:nvSpPr>
        <p:spPr bwMode="auto">
          <a:xfrm>
            <a:off x="2500096" y="908720"/>
            <a:ext cx="665398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suh_h_0301_04_0002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54" name="그룹 53"/>
          <p:cNvGrpSpPr/>
          <p:nvPr/>
        </p:nvGrpSpPr>
        <p:grpSpPr>
          <a:xfrm>
            <a:off x="1197498" y="2146999"/>
            <a:ext cx="4883202" cy="489913"/>
            <a:chOff x="899592" y="3999479"/>
            <a:chExt cx="4883202" cy="489913"/>
          </a:xfrm>
        </p:grpSpPr>
        <p:sp>
          <p:nvSpPr>
            <p:cNvPr id="55" name="직사각형 54"/>
            <p:cNvSpPr/>
            <p:nvPr/>
          </p:nvSpPr>
          <p:spPr bwMode="auto">
            <a:xfrm>
              <a:off x="899592" y="4071487"/>
              <a:ext cx="4737375" cy="417905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360000">
                <a:spcBef>
                  <a:spcPct val="50000"/>
                </a:spcBef>
              </a:pPr>
              <a:r>
                <a:rPr lang="en-US" altLang="ko-KR" sz="19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30+30=60</a:t>
              </a:r>
              <a:r>
                <a:rPr lang="ko-KR" altLang="en-US" sz="19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입니다</a:t>
              </a:r>
              <a:r>
                <a:rPr lang="en-US" altLang="ko-KR" sz="19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6" name="그림 55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22794" y="3999479"/>
              <a:ext cx="360000" cy="355000"/>
            </a:xfrm>
            <a:prstGeom prst="rect">
              <a:avLst/>
            </a:prstGeom>
          </p:spPr>
        </p:pic>
      </p:grpSp>
      <p:pic>
        <p:nvPicPr>
          <p:cNvPr id="6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387" y="2275860"/>
            <a:ext cx="344666" cy="27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타원 77"/>
          <p:cNvSpPr/>
          <p:nvPr/>
        </p:nvSpPr>
        <p:spPr>
          <a:xfrm>
            <a:off x="1002471" y="218407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1" name="그룹 50"/>
          <p:cNvGrpSpPr/>
          <p:nvPr/>
        </p:nvGrpSpPr>
        <p:grpSpPr>
          <a:xfrm>
            <a:off x="1197498" y="2646040"/>
            <a:ext cx="4919206" cy="530931"/>
            <a:chOff x="899592" y="3999479"/>
            <a:chExt cx="4919206" cy="530931"/>
          </a:xfrm>
        </p:grpSpPr>
        <p:sp>
          <p:nvSpPr>
            <p:cNvPr id="58" name="직사각형 57"/>
            <p:cNvSpPr/>
            <p:nvPr/>
          </p:nvSpPr>
          <p:spPr bwMode="auto">
            <a:xfrm>
              <a:off x="899592" y="4071487"/>
              <a:ext cx="4737375" cy="458923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360000">
                <a:spcBef>
                  <a:spcPct val="50000"/>
                </a:spcBef>
              </a:pPr>
              <a:r>
                <a:rPr lang="en-US" altLang="ko-KR" sz="1900" b="1" spc="-150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30</a:t>
              </a:r>
              <a:r>
                <a:rPr lang="ko-KR" altLang="en-US" sz="19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씩 뛰어서 세면 </a:t>
              </a:r>
              <a:r>
                <a:rPr lang="en-US" altLang="ko-KR" sz="19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30, 60</a:t>
              </a:r>
              <a:r>
                <a:rPr lang="ko-KR" altLang="en-US" sz="19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입니다</a:t>
              </a:r>
              <a:r>
                <a:rPr lang="en-US" altLang="ko-KR" sz="19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. </a:t>
              </a:r>
            </a:p>
          </p:txBody>
        </p:sp>
        <p:pic>
          <p:nvPicPr>
            <p:cNvPr id="59" name="그림 58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58798" y="3999479"/>
              <a:ext cx="360000" cy="355000"/>
            </a:xfrm>
            <a:prstGeom prst="rect">
              <a:avLst/>
            </a:prstGeom>
          </p:spPr>
        </p:pic>
      </p:grpSp>
      <p:grpSp>
        <p:nvGrpSpPr>
          <p:cNvPr id="60" name="그룹 59"/>
          <p:cNvGrpSpPr/>
          <p:nvPr/>
        </p:nvGrpSpPr>
        <p:grpSpPr>
          <a:xfrm>
            <a:off x="1197498" y="3191049"/>
            <a:ext cx="4955250" cy="551661"/>
            <a:chOff x="899592" y="3999479"/>
            <a:chExt cx="4955250" cy="551661"/>
          </a:xfrm>
        </p:grpSpPr>
        <p:sp>
          <p:nvSpPr>
            <p:cNvPr id="73" name="직사각형 72"/>
            <p:cNvSpPr/>
            <p:nvPr/>
          </p:nvSpPr>
          <p:spPr bwMode="auto">
            <a:xfrm>
              <a:off x="899592" y="4071487"/>
              <a:ext cx="4737375" cy="479653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360000">
                <a:spcBef>
                  <a:spcPct val="50000"/>
                </a:spcBef>
              </a:pPr>
              <a:r>
                <a:rPr lang="en-US" altLang="ko-KR" sz="1900" b="1" spc="-150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30×1=30</a:t>
              </a:r>
              <a:r>
                <a:rPr lang="ko-KR" altLang="en-US" sz="19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이므로 </a:t>
              </a:r>
              <a:r>
                <a:rPr lang="en-US" altLang="ko-KR" sz="1900" b="1" spc="-150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30×2=30+30=60</a:t>
              </a:r>
              <a:r>
                <a:rPr lang="ko-KR" altLang="en-US" sz="19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입니다</a:t>
              </a:r>
              <a:r>
                <a:rPr lang="en-US" altLang="ko-KR" sz="19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pic>
          <p:nvPicPr>
            <p:cNvPr id="76" name="그림 75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94842" y="3999479"/>
              <a:ext cx="360000" cy="355000"/>
            </a:xfrm>
            <a:prstGeom prst="rect">
              <a:avLst/>
            </a:prstGeom>
          </p:spPr>
        </p:pic>
      </p:grpSp>
      <p:pic>
        <p:nvPicPr>
          <p:cNvPr id="7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4710" y="2813099"/>
            <a:ext cx="344666" cy="27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609" y="3364451"/>
            <a:ext cx="344666" cy="27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33672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계산해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단원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_2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형성평가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버튼 클릭 시 미니 팝업 화면 보임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버튼은 다른 색의 풀이 확인 버튼으로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순서도: 대체 처리 46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63" name="순서도: 대체 처리 62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8" name="순서도: 대체 처리 67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0" name="순서도: 대체 처리 69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순서도: 대체 처리 82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2" name="타원 51"/>
          <p:cNvSpPr/>
          <p:nvPr/>
        </p:nvSpPr>
        <p:spPr>
          <a:xfrm>
            <a:off x="277313" y="50114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suh_h_0301_04_0002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754371" y="2708920"/>
            <a:ext cx="2406256" cy="877071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      20×4=    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3901310" y="2708920"/>
            <a:ext cx="2406256" cy="877071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    10×5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=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7" name="그룹 96"/>
          <p:cNvGrpSpPr/>
          <p:nvPr/>
        </p:nvGrpSpPr>
        <p:grpSpPr>
          <a:xfrm>
            <a:off x="2087724" y="2780928"/>
            <a:ext cx="868161" cy="542630"/>
            <a:chOff x="5107995" y="3234245"/>
            <a:chExt cx="868161" cy="542630"/>
          </a:xfrm>
        </p:grpSpPr>
        <p:sp>
          <p:nvSpPr>
            <p:cNvPr id="98" name="직사각형 97"/>
            <p:cNvSpPr/>
            <p:nvPr/>
          </p:nvSpPr>
          <p:spPr bwMode="auto">
            <a:xfrm>
              <a:off x="5107995" y="3411745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80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9" name="그림 98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16156" y="3234245"/>
              <a:ext cx="360000" cy="355000"/>
            </a:xfrm>
            <a:prstGeom prst="rect">
              <a:avLst/>
            </a:prstGeom>
          </p:spPr>
        </p:pic>
      </p:grpSp>
      <p:grpSp>
        <p:nvGrpSpPr>
          <p:cNvPr id="100" name="그룹 99"/>
          <p:cNvGrpSpPr/>
          <p:nvPr/>
        </p:nvGrpSpPr>
        <p:grpSpPr>
          <a:xfrm>
            <a:off x="5076056" y="2780928"/>
            <a:ext cx="868161" cy="542630"/>
            <a:chOff x="5107995" y="3234245"/>
            <a:chExt cx="868161" cy="542630"/>
          </a:xfrm>
        </p:grpSpPr>
        <p:sp>
          <p:nvSpPr>
            <p:cNvPr id="101" name="직사각형 100"/>
            <p:cNvSpPr/>
            <p:nvPr/>
          </p:nvSpPr>
          <p:spPr bwMode="auto">
            <a:xfrm>
              <a:off x="5107995" y="3411745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50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02" name="그림 101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16156" y="3234245"/>
              <a:ext cx="360000" cy="355000"/>
            </a:xfrm>
            <a:prstGeom prst="rect">
              <a:avLst/>
            </a:prstGeom>
          </p:spPr>
        </p:pic>
      </p:grpSp>
      <p:pic>
        <p:nvPicPr>
          <p:cNvPr id="103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246" y="526520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5" name="타원 104"/>
          <p:cNvSpPr/>
          <p:nvPr/>
        </p:nvSpPr>
        <p:spPr>
          <a:xfrm>
            <a:off x="4675759" y="509023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6" name="타원 105"/>
          <p:cNvSpPr/>
          <p:nvPr/>
        </p:nvSpPr>
        <p:spPr>
          <a:xfrm>
            <a:off x="5725803" y="50989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4463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모서리가 둥근 직사각형 50"/>
          <p:cNvSpPr/>
          <p:nvPr/>
        </p:nvSpPr>
        <p:spPr>
          <a:xfrm>
            <a:off x="754371" y="2708920"/>
            <a:ext cx="2406256" cy="877071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      20×4=    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3901310" y="2708920"/>
            <a:ext cx="2406256" cy="877071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    10×5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=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57"/>
          <p:cNvSpPr/>
          <p:nvPr/>
        </p:nvSpPr>
        <p:spPr bwMode="auto">
          <a:xfrm>
            <a:off x="2087724" y="2958428"/>
            <a:ext cx="66054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80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직사각형 73"/>
          <p:cNvSpPr/>
          <p:nvPr/>
        </p:nvSpPr>
        <p:spPr bwMode="auto">
          <a:xfrm>
            <a:off x="5076056" y="2958428"/>
            <a:ext cx="66054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50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순서도: 대체 처리 46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63" name="순서도: 대체 처리 62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8" name="순서도: 대체 처리 67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0" name="순서도: 대체 처리 69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순서도: 대체 처리 82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suh_h_0301_04_0002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</a:p>
        </p:txBody>
      </p:sp>
      <p:pic>
        <p:nvPicPr>
          <p:cNvPr id="103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246" y="526520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7029346" y="114022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175934" y="3365087"/>
            <a:ext cx="6667165" cy="1900117"/>
            <a:chOff x="179512" y="3456266"/>
            <a:chExt cx="6667165" cy="1817024"/>
          </a:xfrm>
        </p:grpSpPr>
        <p:sp>
          <p:nvSpPr>
            <p:cNvPr id="44" name="직각 삼각형 43"/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179512" y="3827250"/>
              <a:ext cx="6667165" cy="125793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49" name="Pictur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3456266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" name="TextBox 1"/>
          <p:cNvSpPr txBox="1"/>
          <p:nvPr/>
        </p:nvSpPr>
        <p:spPr>
          <a:xfrm>
            <a:off x="498595" y="3948040"/>
            <a:ext cx="6665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20×4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2×4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배이므로 답은 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2×4=8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배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, 80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98595" y="4512620"/>
            <a:ext cx="6665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10×5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1×5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배이므로 답은 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1×5=5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배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, 50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계산해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902" y="4046981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32" y="4625702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24429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다음 대화를 읽고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붙임딱지는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모두 몇 장인지 구해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7018371" y="1092168"/>
            <a:ext cx="21256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지니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프렌즈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캐릭터 사용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단원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_2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형성평가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버튼 클릭 시 미니 팝업 화면 보임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버튼은 다른 색의 풀이 확인 버튼으로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순서도: 대체 처리 69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73" name="순서도: 대체 처리 72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82" name="순서도: 대체 처리 81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84" name="순서도: 대체 처리 83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90" name="순서도: 대체 처리 89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순서도: 대체 처리 91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2" name="타원 51"/>
          <p:cNvSpPr/>
          <p:nvPr/>
        </p:nvSpPr>
        <p:spPr>
          <a:xfrm>
            <a:off x="277313" y="50114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suh_h_0301_04_0002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</a:p>
        </p:txBody>
      </p:sp>
      <p:pic>
        <p:nvPicPr>
          <p:cNvPr id="4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260" y="2407594"/>
            <a:ext cx="1005568" cy="1005568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2060" y="3645024"/>
            <a:ext cx="1005568" cy="1005568"/>
          </a:xfrm>
          <a:prstGeom prst="ellipse">
            <a:avLst/>
          </a:prstGeom>
          <a:ln>
            <a:noFill/>
          </a:ln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sp>
        <p:nvSpPr>
          <p:cNvPr id="3" name="모서리가 둥근 사각형 설명선 2"/>
          <p:cNvSpPr/>
          <p:nvPr/>
        </p:nvSpPr>
        <p:spPr>
          <a:xfrm>
            <a:off x="2373695" y="2480874"/>
            <a:ext cx="3779053" cy="826820"/>
          </a:xfrm>
          <a:prstGeom prst="wedgeRoundRectCallout">
            <a:avLst>
              <a:gd name="adj1" fmla="val -57975"/>
              <a:gd name="adj2" fmla="val -13195"/>
              <a:gd name="adj3" fmla="val 16667"/>
            </a:avLst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한 상자에 </a:t>
            </a:r>
            <a:r>
              <a:rPr lang="ko-KR" altLang="en-US" sz="1800" dirty="0" err="1">
                <a:latin typeface="맑은 고딕" pitchFamily="50" charset="-127"/>
                <a:ea typeface="맑은 고딕" pitchFamily="50" charset="-127"/>
              </a:rPr>
              <a:t>붙임딱지가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80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40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개씩 들어있어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모서리가 둥근 사각형 설명선 54"/>
          <p:cNvSpPr/>
          <p:nvPr/>
        </p:nvSpPr>
        <p:spPr>
          <a:xfrm>
            <a:off x="1007604" y="3734398"/>
            <a:ext cx="3779053" cy="826820"/>
          </a:xfrm>
          <a:prstGeom prst="wedgeRoundRectCallout">
            <a:avLst>
              <a:gd name="adj1" fmla="val 58219"/>
              <a:gd name="adj2" fmla="val -21156"/>
              <a:gd name="adj3" fmla="val 16667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모두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상자가 있어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ctr"/>
            <a:r>
              <a:rPr lang="ko-KR" altLang="en-US" sz="1800" dirty="0" err="1" smtClean="0">
                <a:latin typeface="맑은 고딕" pitchFamily="50" charset="-127"/>
                <a:ea typeface="맑은 고딕" pitchFamily="50" charset="-127"/>
              </a:rPr>
              <a:t>붙임딱지는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모두 몇 장일까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6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246" y="526520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타원 58"/>
          <p:cNvSpPr/>
          <p:nvPr/>
        </p:nvSpPr>
        <p:spPr>
          <a:xfrm>
            <a:off x="4675759" y="509023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5725803" y="50989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타원 62"/>
          <p:cNvSpPr/>
          <p:nvPr/>
        </p:nvSpPr>
        <p:spPr>
          <a:xfrm>
            <a:off x="935596" y="220486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3370505" y="4593005"/>
            <a:ext cx="815587" cy="542630"/>
            <a:chOff x="5160569" y="3234245"/>
            <a:chExt cx="815587" cy="542630"/>
          </a:xfrm>
        </p:grpSpPr>
        <p:sp>
          <p:nvSpPr>
            <p:cNvPr id="43" name="직사각형 42"/>
            <p:cNvSpPr/>
            <p:nvPr/>
          </p:nvSpPr>
          <p:spPr bwMode="auto">
            <a:xfrm>
              <a:off x="5160569" y="3411745"/>
              <a:ext cx="607972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80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44" name="그림 43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616156" y="3234245"/>
              <a:ext cx="360000" cy="355000"/>
            </a:xfrm>
            <a:prstGeom prst="rect">
              <a:avLst/>
            </a:prstGeom>
          </p:spPr>
        </p:pic>
      </p:grpSp>
      <p:sp>
        <p:nvSpPr>
          <p:cNvPr id="45" name="TextBox 43"/>
          <p:cNvSpPr txBox="1"/>
          <p:nvPr/>
        </p:nvSpPr>
        <p:spPr>
          <a:xfrm>
            <a:off x="3932289" y="4769964"/>
            <a:ext cx="46950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장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15004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260" y="2407594"/>
            <a:ext cx="1005568" cy="1005568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2060" y="3645024"/>
            <a:ext cx="1005568" cy="1005568"/>
          </a:xfrm>
          <a:prstGeom prst="ellipse">
            <a:avLst/>
          </a:prstGeom>
          <a:ln>
            <a:noFill/>
          </a:ln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sp>
        <p:nvSpPr>
          <p:cNvPr id="59" name="모서리가 둥근 사각형 설명선 58"/>
          <p:cNvSpPr/>
          <p:nvPr/>
        </p:nvSpPr>
        <p:spPr>
          <a:xfrm>
            <a:off x="2373695" y="2480874"/>
            <a:ext cx="3779053" cy="826820"/>
          </a:xfrm>
          <a:prstGeom prst="wedgeRoundRectCallout">
            <a:avLst>
              <a:gd name="adj1" fmla="val -57975"/>
              <a:gd name="adj2" fmla="val -13195"/>
              <a:gd name="adj3" fmla="val 16667"/>
            </a:avLst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한 상자에 </a:t>
            </a:r>
            <a:r>
              <a:rPr lang="ko-KR" altLang="en-US" sz="1800" dirty="0" err="1">
                <a:latin typeface="맑은 고딕" pitchFamily="50" charset="-127"/>
                <a:ea typeface="맑은 고딕" pitchFamily="50" charset="-127"/>
              </a:rPr>
              <a:t>붙임딱지가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40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개씩 들어있어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모서리가 둥근 사각형 설명선 59"/>
          <p:cNvSpPr/>
          <p:nvPr/>
        </p:nvSpPr>
        <p:spPr>
          <a:xfrm>
            <a:off x="1007604" y="3734398"/>
            <a:ext cx="3779053" cy="826820"/>
          </a:xfrm>
          <a:prstGeom prst="wedgeRoundRectCallout">
            <a:avLst>
              <a:gd name="adj1" fmla="val 58219"/>
              <a:gd name="adj2" fmla="val -21156"/>
              <a:gd name="adj3" fmla="val 16667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모두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상자가 있어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ko-KR" altLang="en-US" sz="1800" dirty="0" err="1" smtClean="0">
                <a:latin typeface="맑은 고딕" pitchFamily="50" charset="-127"/>
                <a:ea typeface="맑은 고딕" pitchFamily="50" charset="-127"/>
              </a:rPr>
              <a:t>붙임딱지는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모두 몇 장일까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순서도: 대체 처리 69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73" name="순서도: 대체 처리 72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82" name="순서도: 대체 처리 81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84" name="순서도: 대체 처리 83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90" name="순서도: 대체 처리 89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순서도: 대체 처리 91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suh_h_0301_04_0002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</a:p>
        </p:txBody>
      </p:sp>
      <p:pic>
        <p:nvPicPr>
          <p:cNvPr id="56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246" y="526520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TextBox 42"/>
          <p:cNvSpPr txBox="1"/>
          <p:nvPr/>
        </p:nvSpPr>
        <p:spPr>
          <a:xfrm>
            <a:off x="7029346" y="114022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175934" y="3206569"/>
            <a:ext cx="6667165" cy="2058635"/>
            <a:chOff x="179512" y="3304680"/>
            <a:chExt cx="6667165" cy="1968610"/>
          </a:xfrm>
        </p:grpSpPr>
        <p:sp>
          <p:nvSpPr>
            <p:cNvPr id="45" name="직각 삼각형 44"/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179512" y="3669069"/>
              <a:ext cx="6667165" cy="141611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48" name="Picture 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3304680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0" name="TextBox 49"/>
          <p:cNvSpPr txBox="1"/>
          <p:nvPr/>
        </p:nvSpPr>
        <p:spPr>
          <a:xfrm>
            <a:off x="282571" y="3861048"/>
            <a:ext cx="66656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한 상자에 </a:t>
            </a:r>
            <a:r>
              <a:rPr lang="ko-KR" altLang="en-US" sz="1800" dirty="0" err="1" smtClean="0">
                <a:latin typeface="맑은 고딕" pitchFamily="50" charset="-127"/>
                <a:ea typeface="맑은 고딕" pitchFamily="50" charset="-127"/>
              </a:rPr>
              <a:t>붙임딱지가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40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개씩 들어있고 총 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상자가 있으므로</a:t>
            </a:r>
            <a:endParaRPr lang="en-US" altLang="ko-KR" sz="18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40×2=80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dirty="0" err="1" smtClean="0">
                <a:latin typeface="맑은 고딕" pitchFamily="50" charset="-127"/>
                <a:ea typeface="맑은 고딕" pitchFamily="50" charset="-127"/>
              </a:rPr>
              <a:t>붙임딱지는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 총 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80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장이 있습니다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다음 대화를 읽고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붙임딱지는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모두 몇 장인지 구해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066056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2"/>
              </a:rPr>
              <a:t>https://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2"/>
              </a:rPr>
              <a:t>cdata2.tsherpa.co.kr/tsherpa/MultiMedia/Flash/2020/curri/index.html?flashxmlnum=jmp1130&amp;classa=A8-C1-31-MM-MM-04-05-02-0-0-0-0&amp;classno=MM_31_04/suh_0301_04_0002/suh_0301_04_0002_401_1.html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순서도: 대체 처리 34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37" name="순서도: 대체 처리 36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39" name="순서도: 대체 처리 38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41" name="순서도: 대체 처리 40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43" name="순서도: 대체 처리 42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45" name="순서도: 대체 처리 44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7" name="순서도: 대체 처리 46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순서도: 대체 처리 60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suh_h_0301_04_0002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</a:p>
        </p:txBody>
      </p:sp>
      <p:sp>
        <p:nvSpPr>
          <p:cNvPr id="34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계산을 하시오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4031928" y="2519608"/>
            <a:ext cx="1626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50×1=</a:t>
            </a:r>
            <a:endParaRPr lang="ko-KR" altLang="en-US" sz="18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295624" y="3701200"/>
            <a:ext cx="1626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30×3=</a:t>
            </a:r>
            <a:endParaRPr lang="ko-KR" altLang="en-US" sz="180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9" name="그룹 68"/>
          <p:cNvGrpSpPr/>
          <p:nvPr/>
        </p:nvGrpSpPr>
        <p:grpSpPr>
          <a:xfrm>
            <a:off x="2102491" y="3512706"/>
            <a:ext cx="840546" cy="537565"/>
            <a:chOff x="2368346" y="2009118"/>
            <a:chExt cx="840546" cy="537565"/>
          </a:xfrm>
        </p:grpSpPr>
        <p:sp>
          <p:nvSpPr>
            <p:cNvPr id="71" name="직사각형 70"/>
            <p:cNvSpPr/>
            <p:nvPr/>
          </p:nvSpPr>
          <p:spPr bwMode="auto">
            <a:xfrm>
              <a:off x="2368346" y="2181553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0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2" name="그림 71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848892" y="2009118"/>
              <a:ext cx="360000" cy="355000"/>
            </a:xfrm>
            <a:prstGeom prst="rect">
              <a:avLst/>
            </a:prstGeom>
          </p:spPr>
        </p:pic>
      </p:grpSp>
      <p:sp>
        <p:nvSpPr>
          <p:cNvPr id="73" name="TextBox 72"/>
          <p:cNvSpPr txBox="1"/>
          <p:nvPr/>
        </p:nvSpPr>
        <p:spPr>
          <a:xfrm>
            <a:off x="4031928" y="3707740"/>
            <a:ext cx="1626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10×7=</a:t>
            </a:r>
            <a:endParaRPr lang="ko-KR" altLang="en-US" sz="180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5" name="그룹 74"/>
          <p:cNvGrpSpPr/>
          <p:nvPr/>
        </p:nvGrpSpPr>
        <p:grpSpPr>
          <a:xfrm>
            <a:off x="4843711" y="2336179"/>
            <a:ext cx="868161" cy="542630"/>
            <a:chOff x="5107995" y="2014183"/>
            <a:chExt cx="868161" cy="542630"/>
          </a:xfrm>
        </p:grpSpPr>
        <p:sp>
          <p:nvSpPr>
            <p:cNvPr id="76" name="직사각형 75"/>
            <p:cNvSpPr/>
            <p:nvPr/>
          </p:nvSpPr>
          <p:spPr bwMode="auto">
            <a:xfrm>
              <a:off x="5107995" y="2191683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0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7" name="그림 76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616156" y="2014183"/>
              <a:ext cx="360000" cy="355000"/>
            </a:xfrm>
            <a:prstGeom prst="rect">
              <a:avLst/>
            </a:prstGeom>
          </p:spPr>
        </p:pic>
      </p:grpSp>
      <p:grpSp>
        <p:nvGrpSpPr>
          <p:cNvPr id="78" name="그룹 77"/>
          <p:cNvGrpSpPr/>
          <p:nvPr/>
        </p:nvGrpSpPr>
        <p:grpSpPr>
          <a:xfrm>
            <a:off x="4843711" y="3524311"/>
            <a:ext cx="868161" cy="542630"/>
            <a:chOff x="5107995" y="3234245"/>
            <a:chExt cx="868161" cy="542630"/>
          </a:xfrm>
        </p:grpSpPr>
        <p:sp>
          <p:nvSpPr>
            <p:cNvPr id="79" name="직사각형 78"/>
            <p:cNvSpPr/>
            <p:nvPr/>
          </p:nvSpPr>
          <p:spPr bwMode="auto">
            <a:xfrm>
              <a:off x="5107995" y="3411745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0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0" name="그림 79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616156" y="3234245"/>
              <a:ext cx="360000" cy="355000"/>
            </a:xfrm>
            <a:prstGeom prst="rect">
              <a:avLst/>
            </a:prstGeom>
          </p:spPr>
        </p:pic>
      </p:grpSp>
      <p:sp>
        <p:nvSpPr>
          <p:cNvPr id="85" name="TextBox 84"/>
          <p:cNvSpPr txBox="1"/>
          <p:nvPr/>
        </p:nvSpPr>
        <p:spPr>
          <a:xfrm>
            <a:off x="1295624" y="2536030"/>
            <a:ext cx="1626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30×2=</a:t>
            </a:r>
            <a:endParaRPr lang="ko-KR" altLang="en-US" sz="180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6" name="그룹 85"/>
          <p:cNvGrpSpPr/>
          <p:nvPr/>
        </p:nvGrpSpPr>
        <p:grpSpPr>
          <a:xfrm>
            <a:off x="2102491" y="2347536"/>
            <a:ext cx="840546" cy="537565"/>
            <a:chOff x="2368346" y="2009118"/>
            <a:chExt cx="840546" cy="537565"/>
          </a:xfrm>
        </p:grpSpPr>
        <p:sp>
          <p:nvSpPr>
            <p:cNvPr id="87" name="직사각형 86"/>
            <p:cNvSpPr/>
            <p:nvPr/>
          </p:nvSpPr>
          <p:spPr bwMode="auto">
            <a:xfrm>
              <a:off x="2368346" y="2181553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60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8" name="그림 87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848892" y="2009118"/>
              <a:ext cx="360000" cy="355000"/>
            </a:xfrm>
            <a:prstGeom prst="rect">
              <a:avLst/>
            </a:prstGeom>
          </p:spPr>
        </p:pic>
      </p:grpSp>
      <p:sp>
        <p:nvSpPr>
          <p:cNvPr id="50" name="타원 49"/>
          <p:cNvSpPr/>
          <p:nvPr/>
        </p:nvSpPr>
        <p:spPr>
          <a:xfrm>
            <a:off x="5355582" y="509023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7461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37" t="14011" r="21183" b="11801"/>
          <a:stretch/>
        </p:blipFill>
        <p:spPr bwMode="auto">
          <a:xfrm>
            <a:off x="1" y="890086"/>
            <a:ext cx="6981192" cy="47129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suh_h_0301_04_0002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9012927"/>
              </p:ext>
            </p:extLst>
          </p:nvPr>
        </p:nvGraphicFramePr>
        <p:xfrm>
          <a:off x="115384" y="6176630"/>
          <a:ext cx="3580304" cy="282949"/>
        </p:xfrm>
        <a:graphic>
          <a:graphicData uri="http://schemas.openxmlformats.org/drawingml/2006/table">
            <a:tbl>
              <a:tblPr/>
              <a:tblGrid>
                <a:gridCol w="858104"/>
                <a:gridCol w="272220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4_1_1_ani.mp4</a:t>
                      </a:r>
                      <a:endParaRPr lang="en-US" altLang="ko-KR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90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\app\resource\contents\lesson04\ops\4\media\mp4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ko-KR" altLang="en-US" sz="1000" b="1" dirty="0" err="1" smtClean="0">
                <a:latin typeface="맑은 고딕" pitchFamily="50" charset="-127"/>
                <a:ea typeface="맑은 고딕" pitchFamily="50" charset="-127"/>
              </a:rPr>
              <a:t>게이트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참고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285" y="2348880"/>
            <a:ext cx="1836204" cy="10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직사각형 22"/>
          <p:cNvSpPr/>
          <p:nvPr/>
        </p:nvSpPr>
        <p:spPr>
          <a:xfrm>
            <a:off x="53159" y="890085"/>
            <a:ext cx="6924993" cy="4712924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232441" y="2468080"/>
            <a:ext cx="4572508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 smtClean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장미꽃</a:t>
            </a:r>
            <a:r>
              <a:rPr lang="ko-KR" altLang="en-US" sz="36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사기</a:t>
            </a:r>
            <a:endParaRPr lang="ko-KR" altLang="en-US" sz="3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3366160" y="3530198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이등변 삼각형 25"/>
          <p:cNvSpPr/>
          <p:nvPr/>
        </p:nvSpPr>
        <p:spPr>
          <a:xfrm rot="5400000">
            <a:off x="3476099" y="3638210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431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관계있는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것끼리 선으로 이어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순서도: 대체 처리 46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61" name="순서도: 대체 처리 60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3" name="순서도: 대체 처리 62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9" name="순서도: 대체 처리 68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0" name="TextBox 69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순서도: 대체 처리 82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7018371" y="1092168"/>
            <a:ext cx="2125629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3"/>
              </a:rPr>
              <a:t>https://cdata2.tsherpa.co.kr/tsherpa/MultiMedia/Flash/2020/curri/index.html?flashxmlnum=jmp1130&amp;classa=A8-C1-31-MM-MM-04-05-02-0-0-0-0&amp;classno=MM_31_04/suh_0301_04_0002/suh_0301_04_0002_401_1.html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지시문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볼드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-&gt;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드래그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연결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삽화 위에 텍스트 삽입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드래그해서 선 잇기 기능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기존개발물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기능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4"/>
              </a:rPr>
              <a:t>http://cdata.tsherpa.co.kr/tsherpa/MultiMedia/Flash/2020/curri/index.html?flashxmlnum=soboro2&amp;classa=A8-C1-62-KK-KA-02-03-04-0-0-0-0&amp;classno=AA_SAMPLE/nproto_sample/DA/nproto_suh_518.html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버튼 클릭 시 미니 팝업 화면 보임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버튼은 다른 색의 풀이 확인 버튼으로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suh_h_0301_04_0002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</a:p>
        </p:txBody>
      </p:sp>
      <p:sp>
        <p:nvSpPr>
          <p:cNvPr id="2" name="모서리가 둥근 직사각형 1"/>
          <p:cNvSpPr/>
          <p:nvPr/>
        </p:nvSpPr>
        <p:spPr>
          <a:xfrm>
            <a:off x="863600" y="2441490"/>
            <a:ext cx="1548160" cy="468052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50×1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863600" y="3313287"/>
            <a:ext cx="1548160" cy="468052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20×3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863600" y="4185084"/>
            <a:ext cx="1548160" cy="468052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20×2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4532976" y="2441490"/>
            <a:ext cx="1548160" cy="46805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40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4532976" y="3313287"/>
            <a:ext cx="1548160" cy="46805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4532976" y="4185084"/>
            <a:ext cx="1548160" cy="46805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60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5" name="직선 연결선 4"/>
          <p:cNvCxnSpPr>
            <a:stCxn id="2" idx="3"/>
            <a:endCxn id="39" idx="1"/>
          </p:cNvCxnSpPr>
          <p:nvPr/>
        </p:nvCxnSpPr>
        <p:spPr bwMode="auto">
          <a:xfrm>
            <a:off x="2411760" y="2675516"/>
            <a:ext cx="2121216" cy="871797"/>
          </a:xfrm>
          <a:prstGeom prst="line">
            <a:avLst/>
          </a:prstGeom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" name="직선 연결선 6"/>
          <p:cNvCxnSpPr>
            <a:stCxn id="36" idx="3"/>
            <a:endCxn id="40" idx="1"/>
          </p:cNvCxnSpPr>
          <p:nvPr/>
        </p:nvCxnSpPr>
        <p:spPr bwMode="auto">
          <a:xfrm>
            <a:off x="2411760" y="3547313"/>
            <a:ext cx="2121216" cy="871797"/>
          </a:xfrm>
          <a:prstGeom prst="line">
            <a:avLst/>
          </a:prstGeom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" name="직선 연결선 8"/>
          <p:cNvCxnSpPr>
            <a:stCxn id="37" idx="3"/>
            <a:endCxn id="38" idx="1"/>
          </p:cNvCxnSpPr>
          <p:nvPr/>
        </p:nvCxnSpPr>
        <p:spPr bwMode="auto">
          <a:xfrm flipV="1">
            <a:off x="2411760" y="2675516"/>
            <a:ext cx="2121216" cy="1743594"/>
          </a:xfrm>
          <a:prstGeom prst="line">
            <a:avLst/>
          </a:prstGeom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7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246" y="526520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타원 77"/>
          <p:cNvSpPr/>
          <p:nvPr/>
        </p:nvSpPr>
        <p:spPr>
          <a:xfrm>
            <a:off x="4675759" y="509023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타원 78"/>
          <p:cNvSpPr/>
          <p:nvPr/>
        </p:nvSpPr>
        <p:spPr>
          <a:xfrm>
            <a:off x="5725803" y="50989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0" name="그룹 79"/>
          <p:cNvGrpSpPr/>
          <p:nvPr/>
        </p:nvGrpSpPr>
        <p:grpSpPr>
          <a:xfrm>
            <a:off x="4399761" y="1988840"/>
            <a:ext cx="2212984" cy="227347"/>
            <a:chOff x="3643487" y="2197503"/>
            <a:chExt cx="2673309" cy="227347"/>
          </a:xfrm>
        </p:grpSpPr>
        <p:sp>
          <p:nvSpPr>
            <p:cNvPr id="86" name="모서리가 둥근 직사각형 85"/>
            <p:cNvSpPr/>
            <p:nvPr/>
          </p:nvSpPr>
          <p:spPr>
            <a:xfrm>
              <a:off x="3643487" y="2197503"/>
              <a:ext cx="2673309" cy="227347"/>
            </a:xfrm>
            <a:prstGeom prst="roundRect">
              <a:avLst>
                <a:gd name="adj" fmla="val 35337"/>
              </a:avLst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점</a:t>
              </a:r>
              <a:r>
                <a:rPr lang="ko-KR" altLang="en-US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을 </a:t>
              </a:r>
              <a:r>
                <a:rPr lang="ko-KR" altLang="en-US" sz="900" b="1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드래그</a:t>
              </a:r>
              <a:r>
                <a:rPr lang="ko-KR" altLang="en-US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하여 답과 </a:t>
              </a:r>
              <a:r>
                <a:rPr lang="ko-KR" altLang="en-US" sz="900" b="1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연결</a:t>
              </a:r>
              <a:r>
                <a:rPr lang="ko-KR" altLang="en-US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하세요</a:t>
              </a:r>
              <a:r>
                <a:rPr lang="en-US" altLang="ko-KR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7" name="타원 86"/>
            <p:cNvSpPr/>
            <p:nvPr/>
          </p:nvSpPr>
          <p:spPr>
            <a:xfrm>
              <a:off x="3710123" y="2240868"/>
              <a:ext cx="146945" cy="146945"/>
            </a:xfrm>
            <a:prstGeom prst="ellipse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 err="1" smtClean="0">
                  <a:solidFill>
                    <a:schemeClr val="bg1">
                      <a:lumMod val="65000"/>
                    </a:schemeClr>
                  </a:solidFill>
                  <a:latin typeface="HY궁서B" pitchFamily="18" charset="-127"/>
                  <a:ea typeface="HY궁서B" pitchFamily="18" charset="-127"/>
                </a:rPr>
                <a:t>i</a:t>
              </a:r>
              <a:endParaRPr lang="ko-KR" altLang="en-US" sz="700" b="1" dirty="0">
                <a:solidFill>
                  <a:schemeClr val="bg1">
                    <a:lumMod val="65000"/>
                  </a:schemeClr>
                </a:solidFill>
                <a:latin typeface="HY궁서B" pitchFamily="18" charset="-127"/>
                <a:ea typeface="HY궁서B" pitchFamily="18" charset="-127"/>
              </a:endParaRPr>
            </a:p>
          </p:txBody>
        </p:sp>
      </p:grpSp>
      <p:sp>
        <p:nvSpPr>
          <p:cNvPr id="88" name="타원 87"/>
          <p:cNvSpPr/>
          <p:nvPr/>
        </p:nvSpPr>
        <p:spPr>
          <a:xfrm>
            <a:off x="4696298" y="169264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2417074" y="2608690"/>
            <a:ext cx="141416" cy="141416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2403988" y="3508355"/>
            <a:ext cx="141416" cy="141416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2402570" y="4332507"/>
            <a:ext cx="141416" cy="141416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4412847" y="2604808"/>
            <a:ext cx="141416" cy="141416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/>
          <p:cNvSpPr/>
          <p:nvPr/>
        </p:nvSpPr>
        <p:spPr>
          <a:xfrm>
            <a:off x="4399761" y="3460023"/>
            <a:ext cx="141416" cy="141416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4398343" y="4328625"/>
            <a:ext cx="141416" cy="141416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/>
          <p:cNvSpPr/>
          <p:nvPr/>
        </p:nvSpPr>
        <p:spPr>
          <a:xfrm>
            <a:off x="3994547" y="258683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406793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모서리가 둥근 직사각형 48"/>
          <p:cNvSpPr/>
          <p:nvPr/>
        </p:nvSpPr>
        <p:spPr>
          <a:xfrm>
            <a:off x="863600" y="2441490"/>
            <a:ext cx="1548160" cy="468052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50×1</a:t>
            </a:r>
            <a:endParaRPr lang="ko-KR" altLang="en-US" sz="2400" dirty="0"/>
          </a:p>
        </p:txBody>
      </p:sp>
      <p:sp>
        <p:nvSpPr>
          <p:cNvPr id="50" name="모서리가 둥근 직사각형 49"/>
          <p:cNvSpPr/>
          <p:nvPr/>
        </p:nvSpPr>
        <p:spPr>
          <a:xfrm>
            <a:off x="863600" y="3313287"/>
            <a:ext cx="1548160" cy="468052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20×3</a:t>
            </a:r>
            <a:endParaRPr lang="ko-KR" altLang="en-US" sz="2400" dirty="0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863600" y="4185084"/>
            <a:ext cx="1548160" cy="468052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20×2</a:t>
            </a:r>
            <a:endParaRPr lang="ko-KR" altLang="en-US" sz="2400" dirty="0"/>
          </a:p>
        </p:txBody>
      </p:sp>
      <p:sp>
        <p:nvSpPr>
          <p:cNvPr id="55" name="모서리가 둥근 직사각형 54"/>
          <p:cNvSpPr/>
          <p:nvPr/>
        </p:nvSpPr>
        <p:spPr>
          <a:xfrm>
            <a:off x="4532976" y="2441490"/>
            <a:ext cx="1548160" cy="468052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40</a:t>
            </a:r>
            <a:endParaRPr lang="ko-KR" altLang="en-US" sz="2400" dirty="0"/>
          </a:p>
        </p:txBody>
      </p:sp>
      <p:sp>
        <p:nvSpPr>
          <p:cNvPr id="57" name="모서리가 둥근 직사각형 56"/>
          <p:cNvSpPr/>
          <p:nvPr/>
        </p:nvSpPr>
        <p:spPr>
          <a:xfrm>
            <a:off x="4532976" y="3313287"/>
            <a:ext cx="1548160" cy="468052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50</a:t>
            </a:r>
            <a:endParaRPr lang="ko-KR" altLang="en-US" sz="2400" dirty="0"/>
          </a:p>
        </p:txBody>
      </p:sp>
      <p:sp>
        <p:nvSpPr>
          <p:cNvPr id="58" name="모서리가 둥근 직사각형 57"/>
          <p:cNvSpPr/>
          <p:nvPr/>
        </p:nvSpPr>
        <p:spPr>
          <a:xfrm>
            <a:off x="4532976" y="4185084"/>
            <a:ext cx="1548160" cy="468052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60</a:t>
            </a:r>
            <a:endParaRPr lang="ko-KR" altLang="en-US" sz="2400" dirty="0"/>
          </a:p>
        </p:txBody>
      </p:sp>
      <p:cxnSp>
        <p:nvCxnSpPr>
          <p:cNvPr id="71" name="직선 연결선 70"/>
          <p:cNvCxnSpPr>
            <a:stCxn id="49" idx="3"/>
            <a:endCxn id="57" idx="1"/>
          </p:cNvCxnSpPr>
          <p:nvPr/>
        </p:nvCxnSpPr>
        <p:spPr bwMode="auto">
          <a:xfrm>
            <a:off x="2411760" y="2675516"/>
            <a:ext cx="2121216" cy="871797"/>
          </a:xfrm>
          <a:prstGeom prst="line">
            <a:avLst/>
          </a:prstGeom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4" name="직선 연결선 73"/>
          <p:cNvCxnSpPr>
            <a:stCxn id="50" idx="3"/>
            <a:endCxn id="58" idx="1"/>
          </p:cNvCxnSpPr>
          <p:nvPr/>
        </p:nvCxnSpPr>
        <p:spPr bwMode="auto">
          <a:xfrm>
            <a:off x="2411760" y="3547313"/>
            <a:ext cx="2121216" cy="871797"/>
          </a:xfrm>
          <a:prstGeom prst="line">
            <a:avLst/>
          </a:prstGeom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5" name="직선 연결선 74"/>
          <p:cNvCxnSpPr>
            <a:stCxn id="51" idx="3"/>
            <a:endCxn id="55" idx="1"/>
          </p:cNvCxnSpPr>
          <p:nvPr/>
        </p:nvCxnSpPr>
        <p:spPr bwMode="auto">
          <a:xfrm flipV="1">
            <a:off x="2411760" y="2675516"/>
            <a:ext cx="2121216" cy="1743594"/>
          </a:xfrm>
          <a:prstGeom prst="line">
            <a:avLst/>
          </a:prstGeom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76" name="그룹 75"/>
          <p:cNvGrpSpPr/>
          <p:nvPr/>
        </p:nvGrpSpPr>
        <p:grpSpPr>
          <a:xfrm>
            <a:off x="4399761" y="1988840"/>
            <a:ext cx="2212984" cy="227347"/>
            <a:chOff x="3643487" y="2197503"/>
            <a:chExt cx="2673309" cy="227347"/>
          </a:xfrm>
        </p:grpSpPr>
        <p:sp>
          <p:nvSpPr>
            <p:cNvPr id="77" name="모서리가 둥근 직사각형 76"/>
            <p:cNvSpPr/>
            <p:nvPr/>
          </p:nvSpPr>
          <p:spPr>
            <a:xfrm>
              <a:off x="3643487" y="2197503"/>
              <a:ext cx="2673309" cy="227347"/>
            </a:xfrm>
            <a:prstGeom prst="roundRect">
              <a:avLst>
                <a:gd name="adj" fmla="val 35337"/>
              </a:avLst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점</a:t>
              </a:r>
              <a:r>
                <a:rPr lang="ko-KR" altLang="en-US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을 </a:t>
              </a:r>
              <a:r>
                <a:rPr lang="ko-KR" altLang="en-US" sz="900" b="1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드래그</a:t>
              </a:r>
              <a:r>
                <a:rPr lang="ko-KR" altLang="en-US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하여 답과 </a:t>
              </a:r>
              <a:r>
                <a:rPr lang="ko-KR" altLang="en-US" sz="900" b="1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연결</a:t>
              </a:r>
              <a:r>
                <a:rPr lang="ko-KR" altLang="en-US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하세요</a:t>
              </a:r>
              <a:r>
                <a:rPr lang="en-US" altLang="ko-KR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8" name="타원 77"/>
            <p:cNvSpPr/>
            <p:nvPr/>
          </p:nvSpPr>
          <p:spPr>
            <a:xfrm>
              <a:off x="3710123" y="2240868"/>
              <a:ext cx="146945" cy="146945"/>
            </a:xfrm>
            <a:prstGeom prst="ellipse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 err="1" smtClean="0">
                  <a:solidFill>
                    <a:schemeClr val="bg1">
                      <a:lumMod val="65000"/>
                    </a:schemeClr>
                  </a:solidFill>
                  <a:latin typeface="HY궁서B" pitchFamily="18" charset="-127"/>
                  <a:ea typeface="HY궁서B" pitchFamily="18" charset="-127"/>
                </a:rPr>
                <a:t>i</a:t>
              </a:r>
              <a:endParaRPr lang="ko-KR" altLang="en-US" sz="700" b="1" dirty="0">
                <a:solidFill>
                  <a:schemeClr val="bg1">
                    <a:lumMod val="65000"/>
                  </a:schemeClr>
                </a:solidFill>
                <a:latin typeface="HY궁서B" pitchFamily="18" charset="-127"/>
                <a:ea typeface="HY궁서B" pitchFamily="18" charset="-127"/>
              </a:endParaRPr>
            </a:p>
          </p:txBody>
        </p:sp>
      </p:grpSp>
      <p:sp>
        <p:nvSpPr>
          <p:cNvPr id="80" name="타원 79"/>
          <p:cNvSpPr/>
          <p:nvPr/>
        </p:nvSpPr>
        <p:spPr>
          <a:xfrm>
            <a:off x="2417074" y="2608690"/>
            <a:ext cx="141416" cy="141416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타원 84"/>
          <p:cNvSpPr/>
          <p:nvPr/>
        </p:nvSpPr>
        <p:spPr>
          <a:xfrm>
            <a:off x="2403988" y="3508355"/>
            <a:ext cx="141416" cy="141416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타원 85"/>
          <p:cNvSpPr/>
          <p:nvPr/>
        </p:nvSpPr>
        <p:spPr>
          <a:xfrm>
            <a:off x="2402570" y="4332507"/>
            <a:ext cx="141416" cy="141416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타원 86"/>
          <p:cNvSpPr/>
          <p:nvPr/>
        </p:nvSpPr>
        <p:spPr>
          <a:xfrm>
            <a:off x="4412847" y="2604808"/>
            <a:ext cx="141416" cy="141416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타원 87"/>
          <p:cNvSpPr/>
          <p:nvPr/>
        </p:nvSpPr>
        <p:spPr>
          <a:xfrm>
            <a:off x="4399761" y="3460023"/>
            <a:ext cx="141416" cy="141416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타원 88"/>
          <p:cNvSpPr/>
          <p:nvPr/>
        </p:nvSpPr>
        <p:spPr>
          <a:xfrm>
            <a:off x="4398343" y="4328625"/>
            <a:ext cx="141416" cy="141416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관계있는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것끼리 선으로 이어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순서도: 대체 처리 46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61" name="순서도: 대체 처리 60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3" name="순서도: 대체 처리 62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9" name="순서도: 대체 처리 68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0" name="TextBox 69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순서도: 대체 처리 82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suh_h_0301_04_0002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</a:p>
        </p:txBody>
      </p:sp>
      <p:pic>
        <p:nvPicPr>
          <p:cNvPr id="5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246" y="526520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7029346" y="114022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175934" y="3206569"/>
            <a:ext cx="6667165" cy="2058635"/>
            <a:chOff x="179512" y="3304680"/>
            <a:chExt cx="6667165" cy="1968610"/>
          </a:xfrm>
        </p:grpSpPr>
        <p:sp>
          <p:nvSpPr>
            <p:cNvPr id="44" name="직각 삼각형 43"/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179512" y="3669069"/>
              <a:ext cx="6667165" cy="141611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46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3304680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" name="TextBox 2"/>
          <p:cNvSpPr txBox="1"/>
          <p:nvPr/>
        </p:nvSpPr>
        <p:spPr>
          <a:xfrm>
            <a:off x="324184" y="3649498"/>
            <a:ext cx="5656719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50×1=50</a:t>
            </a:r>
          </a:p>
          <a:p>
            <a:pPr algn="just">
              <a:lnSpc>
                <a:spcPct val="150000"/>
              </a:lnSpc>
            </a:pP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20×3=60</a:t>
            </a:r>
            <a:endParaRPr lang="en-US" altLang="ko-KR" sz="18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20×2=40</a:t>
            </a:r>
            <a:endParaRPr lang="en-US" altLang="ko-KR" sz="18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73577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수 모형을 보고        안에 알맞은 수를 써넣으시오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698" y="1645934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순서도: 대체 처리 47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63" name="순서도: 대체 처리 62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8" name="순서도: 대체 처리 67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0" name="순서도: 대체 처리 69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순서도: 대체 처리 82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suh_h_0301_04_0002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</a:p>
        </p:txBody>
      </p:sp>
      <p:pic>
        <p:nvPicPr>
          <p:cNvPr id="15361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222" y="2132856"/>
            <a:ext cx="4672277" cy="1957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2548383" y="4689140"/>
            <a:ext cx="8883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40×2=</a:t>
            </a:r>
            <a:endParaRPr lang="en-US" altLang="ko-KR" sz="18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Picture 2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2229" y="4745904"/>
            <a:ext cx="286154" cy="255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직사각형 77"/>
          <p:cNvSpPr/>
          <p:nvPr/>
        </p:nvSpPr>
        <p:spPr>
          <a:xfrm>
            <a:off x="2441127" y="4221088"/>
            <a:ext cx="10150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40+40=</a:t>
            </a:r>
            <a:endParaRPr lang="en-US" altLang="ko-KR" sz="18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6" name="그룹 85"/>
          <p:cNvGrpSpPr/>
          <p:nvPr/>
        </p:nvGrpSpPr>
        <p:grpSpPr>
          <a:xfrm>
            <a:off x="3347864" y="4052855"/>
            <a:ext cx="840546" cy="537565"/>
            <a:chOff x="2368346" y="2009118"/>
            <a:chExt cx="840546" cy="537565"/>
          </a:xfrm>
        </p:grpSpPr>
        <p:sp>
          <p:nvSpPr>
            <p:cNvPr id="87" name="직사각형 86"/>
            <p:cNvSpPr/>
            <p:nvPr/>
          </p:nvSpPr>
          <p:spPr bwMode="auto">
            <a:xfrm>
              <a:off x="2368346" y="2181553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80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8" name="그림 87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848892" y="2009118"/>
              <a:ext cx="360000" cy="355000"/>
            </a:xfrm>
            <a:prstGeom prst="rect">
              <a:avLst/>
            </a:prstGeom>
          </p:spPr>
        </p:pic>
      </p:grpSp>
      <p:grpSp>
        <p:nvGrpSpPr>
          <p:cNvPr id="89" name="그룹 88"/>
          <p:cNvGrpSpPr/>
          <p:nvPr/>
        </p:nvGrpSpPr>
        <p:grpSpPr>
          <a:xfrm>
            <a:off x="3347864" y="4520706"/>
            <a:ext cx="840546" cy="537565"/>
            <a:chOff x="2368346" y="2009118"/>
            <a:chExt cx="840546" cy="537565"/>
          </a:xfrm>
        </p:grpSpPr>
        <p:sp>
          <p:nvSpPr>
            <p:cNvPr id="90" name="직사각형 89"/>
            <p:cNvSpPr/>
            <p:nvPr/>
          </p:nvSpPr>
          <p:spPr bwMode="auto">
            <a:xfrm>
              <a:off x="2368346" y="2181553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80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1" name="그림 90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848892" y="2009118"/>
              <a:ext cx="360000" cy="355000"/>
            </a:xfrm>
            <a:prstGeom prst="rect">
              <a:avLst/>
            </a:prstGeom>
          </p:spPr>
        </p:pic>
      </p:grpSp>
      <p:sp>
        <p:nvSpPr>
          <p:cNvPr id="92" name="타원 91"/>
          <p:cNvSpPr/>
          <p:nvPr/>
        </p:nvSpPr>
        <p:spPr>
          <a:xfrm>
            <a:off x="2197072" y="146328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7018371" y="1092168"/>
            <a:ext cx="2125629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7"/>
              </a:rPr>
              <a:t>https://cdata2.tsherpa.co.kr/tsherpa/MultiMedia/Flash/2020/curri/index.html?flashxmlnum=jmp1130&amp;classa=A8-C1-31-MM-MM-04-05-02-0-0-0-0&amp;classno=MM_31_04/suh_0301_04_0002/suh_0301_04_0002_401_1.html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약물 사용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클릭 시 풀이 표출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4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5" name="Picture 1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246" y="526520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6" name="타원 95"/>
          <p:cNvSpPr/>
          <p:nvPr/>
        </p:nvSpPr>
        <p:spPr>
          <a:xfrm>
            <a:off x="4675759" y="509023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7" name="타원 96"/>
          <p:cNvSpPr/>
          <p:nvPr/>
        </p:nvSpPr>
        <p:spPr>
          <a:xfrm>
            <a:off x="5725803" y="50989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39814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순서도: 대체 처리 47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63" name="순서도: 대체 처리 62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8" name="순서도: 대체 처리 67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0" name="순서도: 대체 처리 69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순서도: 대체 처리 82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suh_h_0301_04_0002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</a:p>
        </p:txBody>
      </p:sp>
      <p:pic>
        <p:nvPicPr>
          <p:cNvPr id="15361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222" y="2132856"/>
            <a:ext cx="4672277" cy="1957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2529333" y="4689140"/>
            <a:ext cx="8883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40×2=</a:t>
            </a:r>
            <a:endParaRPr lang="en-US" altLang="ko-KR" sz="18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Picture 2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2384" y="4701348"/>
            <a:ext cx="429376" cy="383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직사각형 77"/>
          <p:cNvSpPr/>
          <p:nvPr/>
        </p:nvSpPr>
        <p:spPr>
          <a:xfrm>
            <a:off x="2441127" y="4221088"/>
            <a:ext cx="10150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40+40=</a:t>
            </a:r>
            <a:endParaRPr lang="en-US" altLang="ko-KR" sz="18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9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4185084"/>
            <a:ext cx="668398" cy="4426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0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4701348"/>
            <a:ext cx="668398" cy="4426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6" name="그룹 85"/>
          <p:cNvGrpSpPr/>
          <p:nvPr/>
        </p:nvGrpSpPr>
        <p:grpSpPr>
          <a:xfrm>
            <a:off x="3482128" y="4052855"/>
            <a:ext cx="840546" cy="537565"/>
            <a:chOff x="2368346" y="2009118"/>
            <a:chExt cx="840546" cy="537565"/>
          </a:xfrm>
        </p:grpSpPr>
        <p:sp>
          <p:nvSpPr>
            <p:cNvPr id="87" name="직사각형 86"/>
            <p:cNvSpPr/>
            <p:nvPr/>
          </p:nvSpPr>
          <p:spPr bwMode="auto">
            <a:xfrm>
              <a:off x="2368346" y="2181553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80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8" name="그림 87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848892" y="2009118"/>
              <a:ext cx="360000" cy="355000"/>
            </a:xfrm>
            <a:prstGeom prst="rect">
              <a:avLst/>
            </a:prstGeom>
          </p:spPr>
        </p:pic>
      </p:grpSp>
      <p:grpSp>
        <p:nvGrpSpPr>
          <p:cNvPr id="89" name="그룹 88"/>
          <p:cNvGrpSpPr/>
          <p:nvPr/>
        </p:nvGrpSpPr>
        <p:grpSpPr>
          <a:xfrm>
            <a:off x="3482128" y="4520706"/>
            <a:ext cx="840546" cy="537565"/>
            <a:chOff x="2368346" y="2009118"/>
            <a:chExt cx="840546" cy="537565"/>
          </a:xfrm>
        </p:grpSpPr>
        <p:sp>
          <p:nvSpPr>
            <p:cNvPr id="90" name="직사각형 89"/>
            <p:cNvSpPr/>
            <p:nvPr/>
          </p:nvSpPr>
          <p:spPr bwMode="auto">
            <a:xfrm>
              <a:off x="2368346" y="2181553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80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1" name="그림 90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848892" y="2009118"/>
              <a:ext cx="360000" cy="355000"/>
            </a:xfrm>
            <a:prstGeom prst="rect">
              <a:avLst/>
            </a:prstGeom>
          </p:spPr>
        </p:pic>
      </p:grpSp>
      <p:pic>
        <p:nvPicPr>
          <p:cNvPr id="94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5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246" y="526520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7029346" y="114022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9" name="그룹 48"/>
          <p:cNvGrpSpPr/>
          <p:nvPr/>
        </p:nvGrpSpPr>
        <p:grpSpPr>
          <a:xfrm>
            <a:off x="175934" y="3206569"/>
            <a:ext cx="6667165" cy="2058635"/>
            <a:chOff x="179512" y="3304680"/>
            <a:chExt cx="6667165" cy="1968610"/>
          </a:xfrm>
        </p:grpSpPr>
        <p:sp>
          <p:nvSpPr>
            <p:cNvPr id="51" name="직각 삼각형 50"/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179512" y="3669069"/>
              <a:ext cx="6667165" cy="141611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53" name="Picture 2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3304680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4" name="TextBox 53"/>
          <p:cNvSpPr txBox="1"/>
          <p:nvPr/>
        </p:nvSpPr>
        <p:spPr>
          <a:xfrm>
            <a:off x="387244" y="3681028"/>
            <a:ext cx="6272988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십 모형이 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개씩 양 쪽에 모두 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개 있습니다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따라서 </a:t>
            </a:r>
            <a:r>
              <a:rPr lang="ko-KR" altLang="en-US" sz="1800" dirty="0" err="1" smtClean="0">
                <a:latin typeface="맑은 고딕" pitchFamily="50" charset="-127"/>
                <a:ea typeface="맑은 고딕" pitchFamily="50" charset="-127"/>
              </a:rPr>
              <a:t>덧셈식으로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 나타내면 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40+40=80, </a:t>
            </a:r>
            <a:r>
              <a:rPr lang="ko-KR" altLang="en-US" sz="1800" dirty="0" err="1" smtClean="0">
                <a:latin typeface="맑은 고딕" pitchFamily="50" charset="-127"/>
                <a:ea typeface="맑은 고딕" pitchFamily="50" charset="-127"/>
              </a:rPr>
              <a:t>곱셈식으로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 나타내면 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40×2=80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수 모형을 보고        안에 알맞은 수를 써넣으시오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9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698" y="1645934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11876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66" name="TextBox 43"/>
          <p:cNvSpPr txBox="1"/>
          <p:nvPr/>
        </p:nvSpPr>
        <p:spPr>
          <a:xfrm>
            <a:off x="644499" y="1604119"/>
            <a:ext cx="611088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도영이는 색종이를 일주일에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장씩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묶음 사용합니다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3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주일 동안 사용하는 색종이는 모두 몇 장인지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곱셈식을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쓰고 답을 구하시오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0" name="순서도: 대체 처리 89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92" name="순서도: 대체 처리 91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94" name="순서도: 대체 처리 93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96" name="순서도: 대체 처리 95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98" name="순서도: 대체 처리 97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9" name="TextBox 98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00" name="순서도: 대체 처리 99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1" name="TextBox 100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02" name="순서도: 대체 처리 101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4" name="순서도: 대체 처리 103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5" name="TextBox 104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suh_h_0301_04_0002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</a:p>
        </p:txBody>
      </p:sp>
      <p:pic>
        <p:nvPicPr>
          <p:cNvPr id="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1724" y="3566514"/>
            <a:ext cx="440882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9178" y="3566514"/>
            <a:ext cx="457013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TextBox 46"/>
          <p:cNvSpPr txBox="1"/>
          <p:nvPr/>
        </p:nvSpPr>
        <p:spPr>
          <a:xfrm>
            <a:off x="1828610" y="3599728"/>
            <a:ext cx="179626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30×3=90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0053" y="350503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TextBox 51"/>
          <p:cNvSpPr txBox="1"/>
          <p:nvPr/>
        </p:nvSpPr>
        <p:spPr>
          <a:xfrm>
            <a:off x="4452969" y="3566078"/>
            <a:ext cx="62958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90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1790" y="344153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TextBox 53"/>
          <p:cNvSpPr txBox="1"/>
          <p:nvPr/>
        </p:nvSpPr>
        <p:spPr>
          <a:xfrm>
            <a:off x="4843486" y="3579052"/>
            <a:ext cx="76920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장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4" name="Picture 4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2833" y="2305781"/>
            <a:ext cx="838383" cy="283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4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353" y="2299875"/>
            <a:ext cx="684876" cy="289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7" name="직선 연결선 66"/>
          <p:cNvCxnSpPr/>
          <p:nvPr/>
        </p:nvCxnSpPr>
        <p:spPr bwMode="auto">
          <a:xfrm>
            <a:off x="667914" y="2233704"/>
            <a:ext cx="5976315" cy="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직선 연결선 67"/>
          <p:cNvCxnSpPr/>
          <p:nvPr/>
        </p:nvCxnSpPr>
        <p:spPr bwMode="auto">
          <a:xfrm>
            <a:off x="6376662" y="1973260"/>
            <a:ext cx="247566" cy="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직선 연결선 68"/>
          <p:cNvCxnSpPr/>
          <p:nvPr/>
        </p:nvCxnSpPr>
        <p:spPr bwMode="auto">
          <a:xfrm>
            <a:off x="646326" y="1945672"/>
            <a:ext cx="5626540" cy="0"/>
          </a:xfrm>
          <a:prstGeom prst="line">
            <a:avLst/>
          </a:prstGeom>
          <a:noFill/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직선 연결선 69"/>
          <p:cNvCxnSpPr/>
          <p:nvPr/>
        </p:nvCxnSpPr>
        <p:spPr bwMode="auto">
          <a:xfrm>
            <a:off x="683389" y="2528900"/>
            <a:ext cx="1314235" cy="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1" name="TextBox 70"/>
          <p:cNvSpPr txBox="1"/>
          <p:nvPr/>
        </p:nvSpPr>
        <p:spPr>
          <a:xfrm>
            <a:off x="7018371" y="1092168"/>
            <a:ext cx="2125629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8"/>
              </a:rPr>
              <a:t>https://cdata2.tsherpa.co.kr/tsherpa/MultiMedia/Flash/2020/curri/index.html?flashxmlnum=jmp1130&amp;classa=A8-C1-31-MM-MM-04-05-02-0-0-0-0&amp;classno=MM_31_04/suh_0301_04_0002/suh_0301_04_0002_401_1.html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클릭 시 풀이 표출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2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12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" name="타원 80"/>
          <p:cNvSpPr/>
          <p:nvPr/>
        </p:nvSpPr>
        <p:spPr>
          <a:xfrm>
            <a:off x="4746657" y="513502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타원 81"/>
          <p:cNvSpPr/>
          <p:nvPr/>
        </p:nvSpPr>
        <p:spPr>
          <a:xfrm>
            <a:off x="5827887" y="50696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69591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53"/>
          <p:cNvSpPr txBox="1"/>
          <p:nvPr/>
        </p:nvSpPr>
        <p:spPr>
          <a:xfrm>
            <a:off x="4843486" y="3579052"/>
            <a:ext cx="76920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장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66" name="TextBox 43"/>
          <p:cNvSpPr txBox="1"/>
          <p:nvPr/>
        </p:nvSpPr>
        <p:spPr>
          <a:xfrm>
            <a:off x="644499" y="1604119"/>
            <a:ext cx="611088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도영이는 색종이를 일주일에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장씩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묶음 사용합니다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3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주일 동안 사용하는 색종이는 모두 몇 장인지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곱셈식을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쓰고 답을 구하시오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0" name="순서도: 대체 처리 89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92" name="순서도: 대체 처리 91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94" name="순서도: 대체 처리 93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96" name="순서도: 대체 처리 95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98" name="순서도: 대체 처리 97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9" name="TextBox 98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00" name="순서도: 대체 처리 99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1" name="TextBox 100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02" name="순서도: 대체 처리 101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4" name="순서도: 대체 처리 103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5" name="TextBox 104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suh_h_0301_04_0002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</a:p>
        </p:txBody>
      </p:sp>
      <p:pic>
        <p:nvPicPr>
          <p:cNvPr id="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1724" y="3566514"/>
            <a:ext cx="440882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9178" y="3566514"/>
            <a:ext cx="457013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TextBox 46"/>
          <p:cNvSpPr txBox="1"/>
          <p:nvPr/>
        </p:nvSpPr>
        <p:spPr>
          <a:xfrm>
            <a:off x="1828610" y="3599728"/>
            <a:ext cx="179626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30×3=90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TextBox 51"/>
          <p:cNvSpPr txBox="1"/>
          <p:nvPr/>
        </p:nvSpPr>
        <p:spPr>
          <a:xfrm>
            <a:off x="4452969" y="3566078"/>
            <a:ext cx="62958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90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4" name="Picture 4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2833" y="2305781"/>
            <a:ext cx="838383" cy="283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4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353" y="2299875"/>
            <a:ext cx="684876" cy="289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7" name="직선 연결선 66"/>
          <p:cNvCxnSpPr/>
          <p:nvPr/>
        </p:nvCxnSpPr>
        <p:spPr bwMode="auto">
          <a:xfrm>
            <a:off x="667914" y="2233704"/>
            <a:ext cx="5976315" cy="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직선 연결선 67"/>
          <p:cNvCxnSpPr/>
          <p:nvPr/>
        </p:nvCxnSpPr>
        <p:spPr bwMode="auto">
          <a:xfrm>
            <a:off x="6376662" y="1973260"/>
            <a:ext cx="247566" cy="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직선 연결선 68"/>
          <p:cNvCxnSpPr/>
          <p:nvPr/>
        </p:nvCxnSpPr>
        <p:spPr bwMode="auto">
          <a:xfrm>
            <a:off x="646326" y="1945672"/>
            <a:ext cx="5626540" cy="0"/>
          </a:xfrm>
          <a:prstGeom prst="line">
            <a:avLst/>
          </a:prstGeom>
          <a:noFill/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직선 연결선 69"/>
          <p:cNvCxnSpPr/>
          <p:nvPr/>
        </p:nvCxnSpPr>
        <p:spPr bwMode="auto">
          <a:xfrm>
            <a:off x="683389" y="2528900"/>
            <a:ext cx="1314235" cy="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72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1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3" name="그룹 42"/>
          <p:cNvGrpSpPr/>
          <p:nvPr/>
        </p:nvGrpSpPr>
        <p:grpSpPr>
          <a:xfrm>
            <a:off x="482565" y="3237778"/>
            <a:ext cx="6061059" cy="2035512"/>
            <a:chOff x="482565" y="3237778"/>
            <a:chExt cx="6061059" cy="2035512"/>
          </a:xfrm>
        </p:grpSpPr>
        <p:sp>
          <p:nvSpPr>
            <p:cNvPr id="44" name="직각 삼각형 43"/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482565" y="3599728"/>
              <a:ext cx="6061059" cy="148545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r>
                <a:rPr lang="ko-KR" altLang="en-US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도영이는 색종이를 일주일에 </a:t>
              </a:r>
              <a:r>
                <a:rPr lang="en-US" altLang="ko-KR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  <a:r>
                <a:rPr lang="ko-KR" altLang="en-US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장씩 </a:t>
              </a:r>
              <a:r>
                <a:rPr lang="en-US" altLang="ko-KR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r>
                <a:rPr lang="ko-KR" altLang="en-US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묶음 사용합니다</a:t>
              </a:r>
              <a:r>
                <a:rPr lang="en-US" altLang="ko-KR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 </a:t>
              </a:r>
              <a:r>
                <a:rPr lang="ko-KR" altLang="en-US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도영이가 </a:t>
              </a:r>
              <a:r>
                <a:rPr lang="ko-KR" altLang="en-US" sz="1900" spc="-150" dirty="0" err="1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일주일동안</a:t>
              </a:r>
              <a:r>
                <a:rPr lang="ko-KR" altLang="en-US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 사용하는 색종이는 총 </a:t>
              </a:r>
              <a:r>
                <a:rPr lang="en-US" altLang="ko-KR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30</a:t>
              </a:r>
              <a:r>
                <a:rPr lang="ko-KR" altLang="en-US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장입니다</a:t>
              </a:r>
              <a:r>
                <a:rPr lang="en-US" altLang="ko-KR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 </a:t>
              </a:r>
              <a:r>
                <a:rPr lang="ko-KR" altLang="en-US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도영이는 </a:t>
              </a:r>
              <a:r>
                <a:rPr lang="en-US" altLang="ko-KR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30</a:t>
              </a:r>
              <a:r>
                <a:rPr lang="ko-KR" altLang="en-US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장씩 </a:t>
              </a:r>
              <a:r>
                <a:rPr lang="en-US" altLang="ko-KR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r>
                <a:rPr lang="ko-KR" altLang="en-US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주일 사용했으므로 </a:t>
              </a:r>
              <a:r>
                <a:rPr lang="ko-KR" altLang="en-US" sz="1900" spc="-150" dirty="0" err="1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곱셈식으로</a:t>
              </a:r>
              <a:r>
                <a:rPr lang="ko-KR" altLang="en-US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 쓰면 </a:t>
              </a:r>
              <a:r>
                <a:rPr lang="en-US" altLang="ko-KR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30×3=90</a:t>
              </a:r>
              <a:r>
                <a:rPr lang="ko-KR" altLang="en-US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이고</a:t>
              </a:r>
              <a:r>
                <a:rPr lang="en-US" altLang="ko-KR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도영이는 </a:t>
              </a:r>
              <a:r>
                <a:rPr lang="en-US" altLang="ko-KR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90</a:t>
              </a:r>
              <a:r>
                <a:rPr lang="ko-KR" altLang="en-US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장을 사용했습니다</a:t>
              </a:r>
              <a:r>
                <a:rPr lang="en-US" altLang="ko-KR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47" name="Picture 2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125" y="3237778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8" name="TextBox 68"/>
          <p:cNvSpPr txBox="1"/>
          <p:nvPr/>
        </p:nvSpPr>
        <p:spPr>
          <a:xfrm>
            <a:off x="7056276" y="1016373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4438474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붙임딱지를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각각 몇 장씩 가지고 있는지 구하시오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순서도: 대체 처리 37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2" name="순서도: 대체 처리 41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44" name="순서도: 대체 처리 43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47" name="순서도: 대체 처리 46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61" name="순서도: 대체 처리 60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63" name="순서도: 대체 처리 62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순서도: 대체 처리 64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4651579" y="4437112"/>
            <a:ext cx="726665" cy="547933"/>
            <a:chOff x="3345811" y="4825283"/>
            <a:chExt cx="726665" cy="547933"/>
          </a:xfrm>
        </p:grpSpPr>
        <p:sp>
          <p:nvSpPr>
            <p:cNvPr id="70" name="직사각형 69"/>
            <p:cNvSpPr/>
            <p:nvPr/>
          </p:nvSpPr>
          <p:spPr>
            <a:xfrm>
              <a:off x="3345811" y="5013176"/>
              <a:ext cx="595520" cy="36004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900" b="1" dirty="0" smtClean="0">
                  <a:solidFill>
                    <a:schemeClr val="tx2"/>
                  </a:solidFill>
                  <a:latin typeface="맑은 고딕" pitchFamily="50" charset="-127"/>
                  <a:ea typeface="맑은 고딕" pitchFamily="50" charset="-127"/>
                </a:rPr>
                <a:t>60</a:t>
              </a:r>
              <a:endParaRPr lang="ko-KR" altLang="en-US" sz="190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1" name="그림 70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12476" y="4825283"/>
              <a:ext cx="360000" cy="355000"/>
            </a:xfrm>
            <a:prstGeom prst="rect">
              <a:avLst/>
            </a:prstGeom>
          </p:spPr>
        </p:pic>
      </p:grpSp>
      <p:sp>
        <p:nvSpPr>
          <p:cNvPr id="37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suh_h_0301_04_0002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536250" y="2277883"/>
            <a:ext cx="867400" cy="37044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슬</a:t>
            </a:r>
            <a:r>
              <a:rPr lang="ko-KR" altLang="en-US" sz="1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기</a:t>
            </a:r>
          </a:p>
        </p:txBody>
      </p:sp>
      <p:sp>
        <p:nvSpPr>
          <p:cNvPr id="54" name="모서리가 둥근 직사각형 53"/>
          <p:cNvSpPr/>
          <p:nvPr/>
        </p:nvSpPr>
        <p:spPr>
          <a:xfrm>
            <a:off x="536250" y="2936357"/>
            <a:ext cx="867400" cy="37044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지혜</a:t>
            </a:r>
            <a:endParaRPr lang="ko-KR" altLang="en-US" sz="1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536250" y="3728445"/>
            <a:ext cx="867400" cy="37044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도영</a:t>
            </a:r>
            <a:endParaRPr lang="ko-KR" altLang="en-US" sz="1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43"/>
          <p:cNvSpPr txBox="1"/>
          <p:nvPr/>
        </p:nvSpPr>
        <p:spPr>
          <a:xfrm>
            <a:off x="1403649" y="2288285"/>
            <a:ext cx="522058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나는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붙임딱지를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장 가지고 있어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TextBox 43"/>
          <p:cNvSpPr txBox="1"/>
          <p:nvPr/>
        </p:nvSpPr>
        <p:spPr>
          <a:xfrm>
            <a:off x="1403649" y="2907321"/>
            <a:ext cx="5220580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나는 슬기가 가지고 있는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붙임딱지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수의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배만큼 가지고 있어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TextBox 43"/>
          <p:cNvSpPr txBox="1"/>
          <p:nvPr/>
        </p:nvSpPr>
        <p:spPr>
          <a:xfrm>
            <a:off x="1403649" y="3687996"/>
            <a:ext cx="5220580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나는 지혜가 가지고 있는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붙임딱지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수의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배만큼 가지고 있어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모서리가 둥근 직사각형 75"/>
          <p:cNvSpPr/>
          <p:nvPr/>
        </p:nvSpPr>
        <p:spPr>
          <a:xfrm>
            <a:off x="1527969" y="4633042"/>
            <a:ext cx="867400" cy="37044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지혜</a:t>
            </a:r>
          </a:p>
        </p:txBody>
      </p:sp>
      <p:sp>
        <p:nvSpPr>
          <p:cNvPr id="77" name="모서리가 둥근 직사각형 76"/>
          <p:cNvSpPr/>
          <p:nvPr/>
        </p:nvSpPr>
        <p:spPr>
          <a:xfrm>
            <a:off x="3654212" y="4633042"/>
            <a:ext cx="867400" cy="37044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도영</a:t>
            </a:r>
          </a:p>
        </p:txBody>
      </p:sp>
      <p:grpSp>
        <p:nvGrpSpPr>
          <p:cNvPr id="78" name="그룹 77"/>
          <p:cNvGrpSpPr/>
          <p:nvPr/>
        </p:nvGrpSpPr>
        <p:grpSpPr>
          <a:xfrm>
            <a:off x="2506327" y="4501819"/>
            <a:ext cx="710027" cy="523366"/>
            <a:chOff x="3345811" y="4849850"/>
            <a:chExt cx="710027" cy="523366"/>
          </a:xfrm>
        </p:grpSpPr>
        <p:sp>
          <p:nvSpPr>
            <p:cNvPr id="79" name="직사각형 78"/>
            <p:cNvSpPr/>
            <p:nvPr/>
          </p:nvSpPr>
          <p:spPr>
            <a:xfrm>
              <a:off x="3345811" y="5013176"/>
              <a:ext cx="595520" cy="36004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900" b="1" dirty="0" smtClean="0">
                  <a:solidFill>
                    <a:schemeClr val="tx2"/>
                  </a:solidFill>
                  <a:latin typeface="맑은 고딕" pitchFamily="50" charset="-127"/>
                  <a:ea typeface="맑은 고딕" pitchFamily="50" charset="-127"/>
                </a:rPr>
                <a:t>30</a:t>
              </a:r>
              <a:endParaRPr lang="ko-KR" altLang="en-US" sz="190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0" name="그림 79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95838" y="4849850"/>
              <a:ext cx="360000" cy="355000"/>
            </a:xfrm>
            <a:prstGeom prst="rect">
              <a:avLst/>
            </a:prstGeom>
          </p:spPr>
        </p:pic>
      </p:grpSp>
      <p:sp>
        <p:nvSpPr>
          <p:cNvPr id="81" name="TextBox 53"/>
          <p:cNvSpPr txBox="1"/>
          <p:nvPr/>
        </p:nvSpPr>
        <p:spPr>
          <a:xfrm>
            <a:off x="2866691" y="4664459"/>
            <a:ext cx="76920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장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TextBox 53"/>
          <p:cNvSpPr txBox="1"/>
          <p:nvPr/>
        </p:nvSpPr>
        <p:spPr>
          <a:xfrm>
            <a:off x="5026931" y="4613809"/>
            <a:ext cx="76920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장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3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5" name="타원 84"/>
          <p:cNvSpPr/>
          <p:nvPr/>
        </p:nvSpPr>
        <p:spPr>
          <a:xfrm>
            <a:off x="4746657" y="513502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타원 85"/>
          <p:cNvSpPr/>
          <p:nvPr/>
        </p:nvSpPr>
        <p:spPr>
          <a:xfrm>
            <a:off x="5827887" y="50696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7018371" y="1092168"/>
            <a:ext cx="2125629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6"/>
              </a:rPr>
              <a:t>https://cdata2.tsherpa.co.kr/tsherpa/MultiMedia/Flash/2020/curri/index.html?flashxmlnum=jmp1130&amp;classa=A8-C1-31-MM-MM-04-05-02-0-0-0-0&amp;classno=MM_31_04/suh_0301_04_0002/suh_0301_04_0002_401_1.html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클릭 시 풀이 표출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395536" y="1988840"/>
            <a:ext cx="6228693" cy="2448272"/>
          </a:xfrm>
          <a:prstGeom prst="roundRect">
            <a:avLst/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22985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그룹 59"/>
          <p:cNvGrpSpPr/>
          <p:nvPr/>
        </p:nvGrpSpPr>
        <p:grpSpPr>
          <a:xfrm>
            <a:off x="4615575" y="4477252"/>
            <a:ext cx="726665" cy="547933"/>
            <a:chOff x="3345811" y="4825283"/>
            <a:chExt cx="726665" cy="547933"/>
          </a:xfrm>
        </p:grpSpPr>
        <p:sp>
          <p:nvSpPr>
            <p:cNvPr id="68" name="직사각형 67"/>
            <p:cNvSpPr/>
            <p:nvPr/>
          </p:nvSpPr>
          <p:spPr>
            <a:xfrm>
              <a:off x="3345811" y="5013176"/>
              <a:ext cx="595520" cy="36004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900" b="1" dirty="0" smtClean="0">
                  <a:solidFill>
                    <a:schemeClr val="tx2"/>
                  </a:solidFill>
                  <a:latin typeface="맑은 고딕" pitchFamily="50" charset="-127"/>
                  <a:ea typeface="맑은 고딕" pitchFamily="50" charset="-127"/>
                </a:rPr>
                <a:t>60</a:t>
              </a:r>
              <a:endParaRPr lang="ko-KR" altLang="en-US" sz="190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9" name="그림 68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12476" y="4825283"/>
              <a:ext cx="360000" cy="355000"/>
            </a:xfrm>
            <a:prstGeom prst="rect">
              <a:avLst/>
            </a:prstGeom>
          </p:spPr>
        </p:pic>
      </p:grpSp>
      <p:sp>
        <p:nvSpPr>
          <p:cNvPr id="74" name="모서리가 둥근 직사각형 73"/>
          <p:cNvSpPr/>
          <p:nvPr/>
        </p:nvSpPr>
        <p:spPr>
          <a:xfrm>
            <a:off x="536250" y="2936357"/>
            <a:ext cx="867400" cy="370442"/>
          </a:xfrm>
          <a:prstGeom prst="roundRect">
            <a:avLst/>
          </a:prstGeom>
          <a:solidFill>
            <a:schemeClr val="accent1"/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지혜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모서리가 둥근 직사각형 84"/>
          <p:cNvSpPr/>
          <p:nvPr/>
        </p:nvSpPr>
        <p:spPr>
          <a:xfrm>
            <a:off x="536250" y="3728445"/>
            <a:ext cx="867400" cy="370442"/>
          </a:xfrm>
          <a:prstGeom prst="roundRect">
            <a:avLst/>
          </a:prstGeom>
          <a:solidFill>
            <a:schemeClr val="accent1"/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도영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TextBox 43"/>
          <p:cNvSpPr txBox="1"/>
          <p:nvPr/>
        </p:nvSpPr>
        <p:spPr>
          <a:xfrm>
            <a:off x="1403649" y="2288285"/>
            <a:ext cx="522058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나는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붙임딱지를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장 가지고 있어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TextBox 43"/>
          <p:cNvSpPr txBox="1"/>
          <p:nvPr/>
        </p:nvSpPr>
        <p:spPr>
          <a:xfrm>
            <a:off x="1403649" y="2907321"/>
            <a:ext cx="5220580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나는 슬기가 가지고 있는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붙임딱지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수의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배만큼 가지고 있어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TextBox 43"/>
          <p:cNvSpPr txBox="1"/>
          <p:nvPr/>
        </p:nvSpPr>
        <p:spPr>
          <a:xfrm>
            <a:off x="1403649" y="3687996"/>
            <a:ext cx="5220580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나는 지혜가 가지고 있는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붙임딱지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수의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배만큼 가지고 있어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모서리가 둥근 직사각형 88"/>
          <p:cNvSpPr/>
          <p:nvPr/>
        </p:nvSpPr>
        <p:spPr>
          <a:xfrm>
            <a:off x="1383953" y="4633042"/>
            <a:ext cx="867400" cy="370442"/>
          </a:xfrm>
          <a:prstGeom prst="roundRect">
            <a:avLst/>
          </a:prstGeom>
          <a:solidFill>
            <a:schemeClr val="accent1"/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지혜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모서리가 둥근 직사각형 89"/>
          <p:cNvSpPr/>
          <p:nvPr/>
        </p:nvSpPr>
        <p:spPr>
          <a:xfrm>
            <a:off x="3510196" y="4633042"/>
            <a:ext cx="867400" cy="370442"/>
          </a:xfrm>
          <a:prstGeom prst="roundRect">
            <a:avLst/>
          </a:prstGeom>
          <a:solidFill>
            <a:schemeClr val="accent1"/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도영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1" name="그룹 90"/>
          <p:cNvGrpSpPr/>
          <p:nvPr/>
        </p:nvGrpSpPr>
        <p:grpSpPr>
          <a:xfrm>
            <a:off x="2362311" y="4501819"/>
            <a:ext cx="710027" cy="523366"/>
            <a:chOff x="3345811" y="4849850"/>
            <a:chExt cx="710027" cy="523366"/>
          </a:xfrm>
        </p:grpSpPr>
        <p:sp>
          <p:nvSpPr>
            <p:cNvPr id="92" name="직사각형 91"/>
            <p:cNvSpPr/>
            <p:nvPr/>
          </p:nvSpPr>
          <p:spPr>
            <a:xfrm>
              <a:off x="3345811" y="5013176"/>
              <a:ext cx="595520" cy="36004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900" b="1" dirty="0" smtClean="0">
                  <a:solidFill>
                    <a:schemeClr val="tx2"/>
                  </a:solidFill>
                  <a:latin typeface="맑은 고딕" pitchFamily="50" charset="-127"/>
                  <a:ea typeface="맑은 고딕" pitchFamily="50" charset="-127"/>
                </a:rPr>
                <a:t>30</a:t>
              </a:r>
              <a:endParaRPr lang="ko-KR" altLang="en-US" sz="190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3" name="그림 92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95838" y="4849850"/>
              <a:ext cx="360000" cy="355000"/>
            </a:xfrm>
            <a:prstGeom prst="rect">
              <a:avLst/>
            </a:prstGeom>
          </p:spPr>
        </p:pic>
      </p:grpSp>
      <p:sp>
        <p:nvSpPr>
          <p:cNvPr id="94" name="TextBox 53"/>
          <p:cNvSpPr txBox="1"/>
          <p:nvPr/>
        </p:nvSpPr>
        <p:spPr>
          <a:xfrm>
            <a:off x="2722675" y="4664459"/>
            <a:ext cx="76920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장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5" name="TextBox 53"/>
          <p:cNvSpPr txBox="1"/>
          <p:nvPr/>
        </p:nvSpPr>
        <p:spPr>
          <a:xfrm>
            <a:off x="4990927" y="4653949"/>
            <a:ext cx="76920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장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붙임딱지를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각각 몇 장씩 가지고 있는지 구하시오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순서도: 대체 처리 37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2" name="순서도: 대체 처리 41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44" name="순서도: 대체 처리 43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47" name="순서도: 대체 처리 46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61" name="순서도: 대체 처리 60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63" name="순서도: 대체 처리 62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순서도: 대체 처리 64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suh_h_0301_04_0002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</a:p>
        </p:txBody>
      </p:sp>
      <p:sp>
        <p:nvSpPr>
          <p:cNvPr id="54" name="모서리가 둥근 직사각형 53"/>
          <p:cNvSpPr/>
          <p:nvPr/>
        </p:nvSpPr>
        <p:spPr>
          <a:xfrm>
            <a:off x="644499" y="3122913"/>
            <a:ext cx="759149" cy="432048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지혜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644499" y="3861048"/>
            <a:ext cx="759149" cy="432048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도영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TextBox 43"/>
          <p:cNvSpPr txBox="1"/>
          <p:nvPr/>
        </p:nvSpPr>
        <p:spPr>
          <a:xfrm>
            <a:off x="1403649" y="3120732"/>
            <a:ext cx="5220580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나는 슬기가 가지고 있는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붙임딱지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수의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배만큼 가지고 있어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TextBox 43"/>
          <p:cNvSpPr txBox="1"/>
          <p:nvPr/>
        </p:nvSpPr>
        <p:spPr>
          <a:xfrm>
            <a:off x="1403649" y="3908375"/>
            <a:ext cx="5220580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나는 지혜가 가지고 있는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붙임딱지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수의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배만큼 가지고 있어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3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9" name="그룹 48"/>
          <p:cNvGrpSpPr/>
          <p:nvPr/>
        </p:nvGrpSpPr>
        <p:grpSpPr>
          <a:xfrm>
            <a:off x="482565" y="2750474"/>
            <a:ext cx="6061059" cy="2522816"/>
            <a:chOff x="482565" y="2750474"/>
            <a:chExt cx="6061059" cy="2522816"/>
          </a:xfrm>
        </p:grpSpPr>
        <p:sp>
          <p:nvSpPr>
            <p:cNvPr id="51" name="직각 삼각형 50"/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482565" y="3122913"/>
              <a:ext cx="6061059" cy="196227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r>
                <a:rPr lang="ko-KR" altLang="en-US" sz="19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지혜는 </a:t>
              </a:r>
              <a:r>
                <a:rPr lang="ko-KR" altLang="en-US" sz="19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슬기가 가지고 있는 </a:t>
              </a:r>
              <a:r>
                <a:rPr lang="ko-KR" altLang="en-US" sz="1900" dirty="0" err="1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붙임딱지</a:t>
              </a:r>
              <a:r>
                <a:rPr lang="ko-KR" altLang="en-US" sz="19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수의 </a:t>
              </a:r>
              <a:r>
                <a:rPr lang="en-US" altLang="ko-KR" sz="19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ko-KR" altLang="en-US" sz="19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배만큼 </a:t>
              </a:r>
              <a:endPara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just"/>
              <a:r>
                <a:rPr lang="en-US" altLang="ko-KR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9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9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가지고 </a:t>
              </a:r>
              <a:r>
                <a:rPr lang="ko-KR" altLang="en-US" sz="19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있으므로 </a:t>
              </a:r>
              <a:r>
                <a:rPr lang="en-US" altLang="ko-KR" sz="19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10×3=30, 30</a:t>
              </a:r>
              <a:r>
                <a:rPr lang="ko-KR" altLang="en-US" sz="19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장 가지고 있습니다</a:t>
              </a:r>
              <a:r>
                <a:rPr lang="en-US" altLang="ko-KR" sz="19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algn="just"/>
              <a:endPara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just"/>
              <a:r>
                <a:rPr lang="ko-KR" altLang="en-US" sz="19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도영이는 </a:t>
              </a:r>
              <a:r>
                <a:rPr lang="ko-KR" altLang="en-US" sz="19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지혜가 가지고 있는 </a:t>
              </a:r>
              <a:r>
                <a:rPr lang="ko-KR" altLang="en-US" sz="1900" dirty="0" err="1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붙임딱지</a:t>
              </a:r>
              <a:r>
                <a:rPr lang="ko-KR" altLang="en-US" sz="19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수의 </a:t>
              </a:r>
              <a:r>
                <a:rPr lang="en-US" altLang="ko-KR" sz="19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ko-KR" altLang="en-US" sz="19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배만큼 </a:t>
              </a:r>
              <a:endPara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just"/>
              <a:r>
                <a:rPr lang="en-US" altLang="ko-KR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9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9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가지고 </a:t>
              </a:r>
              <a:r>
                <a:rPr lang="ko-KR" altLang="en-US" sz="19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있으므로 </a:t>
              </a:r>
              <a:r>
                <a:rPr lang="en-US" altLang="ko-KR" sz="19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30×2=60, 60</a:t>
              </a:r>
              <a:r>
                <a:rPr lang="ko-KR" altLang="en-US" sz="19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장 가지고 있습니다</a:t>
              </a:r>
              <a:r>
                <a:rPr lang="en-US" altLang="ko-KR" sz="19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58" name="Pictur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4581" y="2750474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9" name="TextBox 68"/>
          <p:cNvSpPr txBox="1"/>
          <p:nvPr/>
        </p:nvSpPr>
        <p:spPr>
          <a:xfrm>
            <a:off x="7056276" y="1016373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sp>
        <p:nvSpPr>
          <p:cNvPr id="56" name="모서리가 둥근 직사각형 55"/>
          <p:cNvSpPr/>
          <p:nvPr/>
        </p:nvSpPr>
        <p:spPr>
          <a:xfrm>
            <a:off x="536250" y="2277883"/>
            <a:ext cx="867400" cy="37044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수일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0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644" y="3459286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556" y="4293096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2625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61785" y="1745016"/>
            <a:ext cx="3820880" cy="3098402"/>
            <a:chOff x="61785" y="1745016"/>
            <a:chExt cx="3820880" cy="3098402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508" y="1745016"/>
              <a:ext cx="3670060" cy="30984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9" name="TextBox 43"/>
            <p:cNvSpPr txBox="1"/>
            <p:nvPr/>
          </p:nvSpPr>
          <p:spPr>
            <a:xfrm>
              <a:off x="61785" y="2060848"/>
              <a:ext cx="105383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400" spc="-150" dirty="0" smtClean="0">
                  <a:latin typeface="맑은 고딕" pitchFamily="50" charset="-127"/>
                  <a:ea typeface="맑은 고딕" pitchFamily="50" charset="-127"/>
                </a:rPr>
                <a:t>장미꽃</a:t>
              </a:r>
              <a:endParaRPr lang="en-US" altLang="ko-KR" sz="1400" spc="-1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400" spc="-150" dirty="0" smtClean="0">
                  <a:latin typeface="맑은 고딕" pitchFamily="50" charset="-127"/>
                  <a:ea typeface="맑은 고딕" pitchFamily="50" charset="-127"/>
                </a:rPr>
                <a:t>판매합니다</a:t>
              </a:r>
              <a:r>
                <a:rPr lang="en-US" altLang="ko-KR" sz="1400" spc="-150" dirty="0" smtClean="0">
                  <a:latin typeface="맑은 고딕" pitchFamily="50" charset="-127"/>
                  <a:ea typeface="맑은 고딕" pitchFamily="50" charset="-127"/>
                </a:rPr>
                <a:t>..</a:t>
              </a:r>
            </a:p>
          </p:txBody>
        </p:sp>
        <p:sp>
          <p:nvSpPr>
            <p:cNvPr id="70" name="TextBox 43"/>
            <p:cNvSpPr txBox="1"/>
            <p:nvPr/>
          </p:nvSpPr>
          <p:spPr>
            <a:xfrm>
              <a:off x="2339752" y="2474312"/>
              <a:ext cx="1542913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400" spc="-150" dirty="0" smtClean="0">
                  <a:latin typeface="맑은 고딕" pitchFamily="50" charset="-127"/>
                  <a:ea typeface="맑은 고딕" pitchFamily="50" charset="-127"/>
                </a:rPr>
                <a:t>장미꽃이 </a:t>
              </a:r>
              <a:r>
                <a:rPr lang="en-US" altLang="ko-KR" sz="1400" spc="-150" dirty="0" smtClean="0">
                  <a:latin typeface="맑은 고딕" pitchFamily="50" charset="-127"/>
                  <a:ea typeface="맑은 고딕" pitchFamily="50" charset="-127"/>
                </a:rPr>
                <a:t>20</a:t>
              </a:r>
              <a:r>
                <a:rPr lang="ko-KR" altLang="en-US" sz="1400" spc="-150" dirty="0" smtClean="0">
                  <a:latin typeface="맑은 고딕" pitchFamily="50" charset="-127"/>
                  <a:ea typeface="맑은 고딕" pitchFamily="50" charset="-127"/>
                </a:rPr>
                <a:t>송이씩 </a:t>
              </a:r>
              <a:endParaRPr lang="en-US" altLang="ko-KR" sz="1400" spc="-1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400" spc="-150" dirty="0" smtClean="0">
                  <a:latin typeface="맑은 고딕" pitchFamily="50" charset="-127"/>
                  <a:ea typeface="맑은 고딕" pitchFamily="50" charset="-127"/>
                </a:rPr>
                <a:t>3</a:t>
              </a:r>
              <a:r>
                <a:rPr lang="ko-KR" altLang="en-US" sz="1400" spc="-150" dirty="0" smtClean="0">
                  <a:latin typeface="맑은 고딕" pitchFamily="50" charset="-127"/>
                  <a:ea typeface="맑은 고딕" pitchFamily="50" charset="-127"/>
                </a:rPr>
                <a:t>다발 있어요</a:t>
              </a:r>
              <a:r>
                <a:rPr lang="en-US" altLang="ko-KR" sz="1400" spc="-1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3347864" y="1745016"/>
              <a:ext cx="1996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800" b="1" dirty="0" smtClean="0">
                  <a:solidFill>
                    <a:srgbClr val="FF99CC"/>
                  </a:solidFill>
                  <a:latin typeface="맑은 고딕" pitchFamily="50" charset="-127"/>
                  <a:ea typeface="맑은 고딕" pitchFamily="50" charset="-127"/>
                </a:rPr>
                <a:t>꽃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559815" y="4113076"/>
              <a:ext cx="17880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 smtClean="0">
                  <a:solidFill>
                    <a:srgbClr val="FF99CC"/>
                  </a:solidFill>
                  <a:latin typeface="맑은 고딕" pitchFamily="50" charset="-127"/>
                  <a:ea typeface="맑은 고딕" pitchFamily="50" charset="-127"/>
                </a:rPr>
                <a:t>한 </a:t>
              </a:r>
              <a:r>
                <a:rPr lang="ko-KR" altLang="en-US" b="1" smtClean="0">
                  <a:solidFill>
                    <a:srgbClr val="FF99CC"/>
                  </a:solidFill>
                  <a:latin typeface="맑은 고딕" pitchFamily="50" charset="-127"/>
                  <a:ea typeface="맑은 고딕" pitchFamily="50" charset="-127"/>
                </a:rPr>
                <a:t>다발 </a:t>
              </a:r>
              <a:r>
                <a:rPr lang="en-US" altLang="ko-KR" b="1" dirty="0" smtClean="0">
                  <a:solidFill>
                    <a:srgbClr val="FF99CC"/>
                  </a:solidFill>
                  <a:latin typeface="맑은 고딕" pitchFamily="50" charset="-127"/>
                  <a:ea typeface="맑은 고딕" pitchFamily="50" charset="-127"/>
                </a:rPr>
                <a:t>20</a:t>
              </a:r>
              <a:r>
                <a:rPr lang="ko-KR" altLang="en-US" b="1" dirty="0" smtClean="0">
                  <a:solidFill>
                    <a:srgbClr val="FF99CC"/>
                  </a:solidFill>
                  <a:latin typeface="맑은 고딕" pitchFamily="50" charset="-127"/>
                  <a:ea typeface="맑은 고딕" pitchFamily="50" charset="-127"/>
                </a:rPr>
                <a:t>송이</a:t>
              </a:r>
            </a:p>
          </p:txBody>
        </p:sp>
      </p:grpSp>
      <p:sp>
        <p:nvSpPr>
          <p:cNvPr id="40" name="직사각형 39"/>
          <p:cNvSpPr/>
          <p:nvPr/>
        </p:nvSpPr>
        <p:spPr>
          <a:xfrm>
            <a:off x="65312" y="894492"/>
            <a:ext cx="6918956" cy="6055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이미지에 텍스트는 지우고 새로 쓰기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소스 이용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확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 및 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958942" y="1735075"/>
            <a:ext cx="309733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그림은 어떤 상황인가요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4642" y="186095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4067943" y="2216780"/>
            <a:ext cx="2822631" cy="78017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장미꽃을 판매하고 있습니다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35143" y="2025091"/>
            <a:ext cx="360000" cy="35500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5396" y="4581480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타원 47"/>
          <p:cNvSpPr/>
          <p:nvPr/>
        </p:nvSpPr>
        <p:spPr>
          <a:xfrm>
            <a:off x="3547549" y="441963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44476" y="159547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6419453" y="1211483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870740" y="1212692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5324438" y="1214313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5363317" y="1211024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56"/>
          <p:cNvSpPr txBox="1">
            <a:spLocks noChangeArrowheads="1"/>
          </p:cNvSpPr>
          <p:nvPr/>
        </p:nvSpPr>
        <p:spPr bwMode="auto">
          <a:xfrm>
            <a:off x="5905844" y="1215880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58" name="TextBox 57"/>
          <p:cNvSpPr txBox="1">
            <a:spLocks noChangeArrowheads="1"/>
          </p:cNvSpPr>
          <p:nvPr/>
        </p:nvSpPr>
        <p:spPr bwMode="auto">
          <a:xfrm>
            <a:off x="6448833" y="1215554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4772840" y="1215522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4802220" y="1210698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7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suh_h_0301_04_0002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</a:p>
        </p:txBody>
      </p:sp>
      <p:sp>
        <p:nvSpPr>
          <p:cNvPr id="59" name="직사각형 58"/>
          <p:cNvSpPr/>
          <p:nvPr/>
        </p:nvSpPr>
        <p:spPr bwMode="auto">
          <a:xfrm>
            <a:off x="4067943" y="3080629"/>
            <a:ext cx="2822631" cy="78017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장미꽃이 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20</a:t>
            </a: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송이씩 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다발 있습니다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2" name="그림 61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35143" y="2888940"/>
            <a:ext cx="360000" cy="355000"/>
          </a:xfrm>
          <a:prstGeom prst="rect">
            <a:avLst/>
          </a:prstGeom>
        </p:spPr>
      </p:pic>
      <p:graphicFrame>
        <p:nvGraphicFramePr>
          <p:cNvPr id="3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6240093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원본 삽화 폴더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4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(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)3-1-4(2</a:t>
                      </a:r>
                      <a:r>
                        <a:rPr kumimoji="0" lang="ko-KR" altLang="en-US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).</a:t>
                      </a:r>
                      <a:r>
                        <a:rPr kumimoji="0" lang="en-US" altLang="ko-KR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psd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6" name="타원 45"/>
          <p:cNvSpPr/>
          <p:nvPr/>
        </p:nvSpPr>
        <p:spPr>
          <a:xfrm>
            <a:off x="5154509" y="98072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확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대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이미지에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텍스트는 지우고 새로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소스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이용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글자 크기는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말풍선에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맞게 조절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suh_h_0301_04_0002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</a:p>
        </p:txBody>
      </p:sp>
      <p:sp>
        <p:nvSpPr>
          <p:cNvPr id="19" name="타원 18"/>
          <p:cNvSpPr/>
          <p:nvPr/>
        </p:nvSpPr>
        <p:spPr>
          <a:xfrm>
            <a:off x="143508" y="11206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43508" y="1609725"/>
            <a:ext cx="6781800" cy="3638550"/>
            <a:chOff x="143508" y="1609725"/>
            <a:chExt cx="6781800" cy="3638550"/>
          </a:xfrm>
        </p:grpSpPr>
        <p:grpSp>
          <p:nvGrpSpPr>
            <p:cNvPr id="3" name="그룹 2"/>
            <p:cNvGrpSpPr/>
            <p:nvPr/>
          </p:nvGrpSpPr>
          <p:grpSpPr>
            <a:xfrm>
              <a:off x="143508" y="1609725"/>
              <a:ext cx="6781800" cy="3638550"/>
              <a:chOff x="143508" y="1609725"/>
              <a:chExt cx="6781800" cy="3638550"/>
            </a:xfrm>
          </p:grpSpPr>
          <p:pic>
            <p:nvPicPr>
              <p:cNvPr id="3074" name="Picture 2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3508" y="1609725"/>
                <a:ext cx="6781800" cy="36385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28" name="TextBox 43"/>
              <p:cNvSpPr txBox="1"/>
              <p:nvPr/>
            </p:nvSpPr>
            <p:spPr>
              <a:xfrm>
                <a:off x="251520" y="2201959"/>
                <a:ext cx="1159214" cy="830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sz="1600" spc="-150" dirty="0" smtClean="0">
                    <a:latin typeface="맑은 고딕" pitchFamily="50" charset="-127"/>
                    <a:ea typeface="맑은 고딕" pitchFamily="50" charset="-127"/>
                  </a:rPr>
                  <a:t>장미꽃</a:t>
                </a:r>
                <a:endParaRPr lang="en-US" altLang="ko-KR" sz="1600" spc="-150" dirty="0" smtClean="0">
                  <a:latin typeface="맑은 고딕" pitchFamily="50" charset="-127"/>
                  <a:ea typeface="맑은 고딕" pitchFamily="50" charset="-127"/>
                </a:endParaRPr>
              </a:p>
              <a:p>
                <a:pPr algn="ctr"/>
                <a:r>
                  <a:rPr lang="ko-KR" altLang="en-US" sz="1600" spc="-150" dirty="0" smtClean="0">
                    <a:latin typeface="맑은 고딕" pitchFamily="50" charset="-127"/>
                    <a:ea typeface="맑은 고딕" pitchFamily="50" charset="-127"/>
                  </a:rPr>
                  <a:t>판매합니다</a:t>
                </a:r>
                <a:r>
                  <a:rPr lang="en-US" altLang="ko-KR" sz="1600" spc="-150" dirty="0" smtClean="0">
                    <a:latin typeface="맑은 고딕" pitchFamily="50" charset="-127"/>
                    <a:ea typeface="맑은 고딕" pitchFamily="50" charset="-127"/>
                  </a:rPr>
                  <a:t>.</a:t>
                </a:r>
              </a:p>
            </p:txBody>
          </p:sp>
          <p:sp>
            <p:nvSpPr>
              <p:cNvPr id="29" name="TextBox 43"/>
              <p:cNvSpPr txBox="1"/>
              <p:nvPr/>
            </p:nvSpPr>
            <p:spPr>
              <a:xfrm>
                <a:off x="3425156" y="2706015"/>
                <a:ext cx="1866924" cy="830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sz="1600" spc="-150" dirty="0" smtClean="0">
                    <a:latin typeface="맑은 고딕" pitchFamily="50" charset="-127"/>
                    <a:ea typeface="맑은 고딕" pitchFamily="50" charset="-127"/>
                  </a:rPr>
                  <a:t>장미꽃이 </a:t>
                </a:r>
                <a:r>
                  <a:rPr lang="en-US" altLang="ko-KR" sz="1600" spc="-150" dirty="0" smtClean="0">
                    <a:latin typeface="맑은 고딕" pitchFamily="50" charset="-127"/>
                    <a:ea typeface="맑은 고딕" pitchFamily="50" charset="-127"/>
                  </a:rPr>
                  <a:t>20</a:t>
                </a:r>
                <a:r>
                  <a:rPr lang="ko-KR" altLang="en-US" sz="1600" spc="-150" dirty="0" smtClean="0">
                    <a:latin typeface="맑은 고딕" pitchFamily="50" charset="-127"/>
                    <a:ea typeface="맑은 고딕" pitchFamily="50" charset="-127"/>
                  </a:rPr>
                  <a:t>송이씩 </a:t>
                </a:r>
                <a:endParaRPr lang="en-US" altLang="ko-KR" sz="1600" spc="-150" dirty="0" smtClean="0">
                  <a:latin typeface="맑은 고딕" pitchFamily="50" charset="-127"/>
                  <a:ea typeface="맑은 고딕" pitchFamily="50" charset="-127"/>
                </a:endParaRPr>
              </a:p>
              <a:p>
                <a:pPr algn="ctr"/>
                <a:r>
                  <a:rPr lang="en-US" altLang="ko-KR" sz="1600" spc="-150" dirty="0" smtClean="0">
                    <a:latin typeface="맑은 고딕" pitchFamily="50" charset="-127"/>
                    <a:ea typeface="맑은 고딕" pitchFamily="50" charset="-127"/>
                  </a:rPr>
                  <a:t>3</a:t>
                </a:r>
                <a:r>
                  <a:rPr lang="ko-KR" altLang="en-US" sz="1600" spc="-150" dirty="0" smtClean="0">
                    <a:latin typeface="맑은 고딕" pitchFamily="50" charset="-127"/>
                    <a:ea typeface="맑은 고딕" pitchFamily="50" charset="-127"/>
                  </a:rPr>
                  <a:t>다발 있어요</a:t>
                </a:r>
                <a:r>
                  <a:rPr lang="en-US" altLang="ko-KR" sz="1600" spc="-150" dirty="0" smtClean="0">
                    <a:latin typeface="맑은 고딕" pitchFamily="50" charset="-127"/>
                    <a:ea typeface="맑은 고딕" pitchFamily="50" charset="-127"/>
                  </a:rPr>
                  <a:t>.</a:t>
                </a: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2423911" y="4489375"/>
                <a:ext cx="178804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b="1" dirty="0" smtClean="0">
                    <a:solidFill>
                      <a:srgbClr val="FF99CC"/>
                    </a:solidFill>
                    <a:latin typeface="맑은 고딕" pitchFamily="50" charset="-127"/>
                    <a:ea typeface="맑은 고딕" pitchFamily="50" charset="-127"/>
                  </a:rPr>
                  <a:t>한 다발 </a:t>
                </a:r>
                <a:r>
                  <a:rPr lang="en-US" altLang="ko-KR" sz="1400" b="1" dirty="0" smtClean="0">
                    <a:solidFill>
                      <a:srgbClr val="FF99CC"/>
                    </a:solidFill>
                    <a:latin typeface="맑은 고딕" pitchFamily="50" charset="-127"/>
                    <a:ea typeface="맑은 고딕" pitchFamily="50" charset="-127"/>
                  </a:rPr>
                  <a:t>20</a:t>
                </a:r>
                <a:r>
                  <a:rPr lang="ko-KR" altLang="en-US" sz="1400" b="1" dirty="0" smtClean="0">
                    <a:solidFill>
                      <a:srgbClr val="FF99CC"/>
                    </a:solidFill>
                    <a:latin typeface="맑은 고딕" pitchFamily="50" charset="-127"/>
                    <a:ea typeface="맑은 고딕" pitchFamily="50" charset="-127"/>
                  </a:rPr>
                  <a:t>송이</a:t>
                </a:r>
              </a:p>
            </p:txBody>
          </p:sp>
          <p:sp>
            <p:nvSpPr>
              <p:cNvPr id="42" name="TextBox 43"/>
              <p:cNvSpPr txBox="1"/>
              <p:nvPr/>
            </p:nvSpPr>
            <p:spPr>
              <a:xfrm>
                <a:off x="5396980" y="1739714"/>
                <a:ext cx="1275135" cy="10772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sz="1600" spc="-150" dirty="0" smtClean="0">
                    <a:latin typeface="맑은 고딕" pitchFamily="50" charset="-127"/>
                    <a:ea typeface="맑은 고딕" pitchFamily="50" charset="-127"/>
                  </a:rPr>
                  <a:t>장미꽃은</a:t>
                </a:r>
                <a:endParaRPr lang="en-US" altLang="ko-KR" sz="1600" spc="-150" dirty="0" smtClean="0">
                  <a:latin typeface="맑은 고딕" pitchFamily="50" charset="-127"/>
                  <a:ea typeface="맑은 고딕" pitchFamily="50" charset="-127"/>
                </a:endParaRPr>
              </a:p>
              <a:p>
                <a:pPr algn="ctr"/>
                <a:r>
                  <a:rPr lang="ko-KR" altLang="en-US" sz="1600" spc="-150" dirty="0" smtClean="0">
                    <a:latin typeface="맑은 고딕" pitchFamily="50" charset="-127"/>
                    <a:ea typeface="맑은 고딕" pitchFamily="50" charset="-127"/>
                  </a:rPr>
                  <a:t>모두 몇 송이</a:t>
                </a:r>
                <a:endParaRPr lang="en-US" altLang="ko-KR" sz="1600" spc="-150" dirty="0" smtClean="0">
                  <a:latin typeface="맑은 고딕" pitchFamily="50" charset="-127"/>
                  <a:ea typeface="맑은 고딕" pitchFamily="50" charset="-127"/>
                </a:endParaRPr>
              </a:p>
              <a:p>
                <a:pPr algn="ctr"/>
                <a:r>
                  <a:rPr lang="ko-KR" altLang="en-US" sz="1600" spc="-150" dirty="0" smtClean="0">
                    <a:latin typeface="맑은 고딕" pitchFamily="50" charset="-127"/>
                    <a:ea typeface="맑은 고딕" pitchFamily="50" charset="-127"/>
                  </a:rPr>
                  <a:t>일까</a:t>
                </a:r>
                <a:r>
                  <a:rPr lang="en-US" altLang="ko-KR" sz="1600" spc="-150" dirty="0" smtClean="0">
                    <a:latin typeface="맑은 고딕" pitchFamily="50" charset="-127"/>
                    <a:ea typeface="맑은 고딕" pitchFamily="50" charset="-127"/>
                  </a:rPr>
                  <a:t>?</a:t>
                </a:r>
              </a:p>
            </p:txBody>
          </p:sp>
        </p:grpSp>
        <p:sp>
          <p:nvSpPr>
            <p:cNvPr id="38" name="TextBox 37"/>
            <p:cNvSpPr txBox="1"/>
            <p:nvPr/>
          </p:nvSpPr>
          <p:spPr>
            <a:xfrm>
              <a:off x="4644008" y="1808820"/>
              <a:ext cx="1996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b="1" dirty="0" smtClean="0">
                  <a:solidFill>
                    <a:srgbClr val="FF99CC"/>
                  </a:solidFill>
                  <a:latin typeface="맑은 고딕" pitchFamily="50" charset="-127"/>
                  <a:ea typeface="맑은 고딕" pitchFamily="50" charset="-127"/>
                </a:rPr>
                <a:t>꽃</a:t>
              </a:r>
            </a:p>
          </p:txBody>
        </p:sp>
      </p:grpSp>
      <p:graphicFrame>
        <p:nvGraphicFramePr>
          <p:cNvPr id="2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3104932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원본 삽화 폴더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4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(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)3-1-4(2</a:t>
                      </a:r>
                      <a:r>
                        <a:rPr kumimoji="0" lang="ko-KR" altLang="en-US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).</a:t>
                      </a:r>
                      <a:r>
                        <a:rPr kumimoji="0" lang="en-US" altLang="ko-KR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psd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7903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43508" y="1735075"/>
            <a:ext cx="3670566" cy="3101337"/>
            <a:chOff x="143508" y="1735075"/>
            <a:chExt cx="3670566" cy="3101337"/>
          </a:xfrm>
        </p:grpSpPr>
        <p:grpSp>
          <p:nvGrpSpPr>
            <p:cNvPr id="66" name="그룹 65"/>
            <p:cNvGrpSpPr/>
            <p:nvPr/>
          </p:nvGrpSpPr>
          <p:grpSpPr>
            <a:xfrm>
              <a:off x="143508" y="1735075"/>
              <a:ext cx="3670566" cy="3101337"/>
              <a:chOff x="-3412581" y="1532989"/>
              <a:chExt cx="3670566" cy="3101337"/>
            </a:xfrm>
          </p:grpSpPr>
          <p:pic>
            <p:nvPicPr>
              <p:cNvPr id="67" name="Picture 2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378" t="-56" r="3087"/>
              <a:stretch/>
            </p:blipFill>
            <p:spPr bwMode="auto">
              <a:xfrm>
                <a:off x="-3412581" y="1532989"/>
                <a:ext cx="3670566" cy="31013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68" name="TextBox 43"/>
              <p:cNvSpPr txBox="1"/>
              <p:nvPr/>
            </p:nvSpPr>
            <p:spPr>
              <a:xfrm>
                <a:off x="-2495619" y="2440751"/>
                <a:ext cx="1542913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spc="-150" dirty="0" smtClean="0">
                    <a:latin typeface="맑은 고딕" pitchFamily="50" charset="-127"/>
                    <a:ea typeface="맑은 고딕" pitchFamily="50" charset="-127"/>
                  </a:rPr>
                  <a:t>장미꽃이 </a:t>
                </a:r>
                <a:r>
                  <a:rPr lang="en-US" altLang="ko-KR" spc="-150" dirty="0" smtClean="0">
                    <a:latin typeface="맑은 고딕" pitchFamily="50" charset="-127"/>
                    <a:ea typeface="맑은 고딕" pitchFamily="50" charset="-127"/>
                  </a:rPr>
                  <a:t>20</a:t>
                </a:r>
                <a:r>
                  <a:rPr lang="ko-KR" altLang="en-US" spc="-150" dirty="0" smtClean="0">
                    <a:latin typeface="맑은 고딕" pitchFamily="50" charset="-127"/>
                    <a:ea typeface="맑은 고딕" pitchFamily="50" charset="-127"/>
                  </a:rPr>
                  <a:t>송이씩 </a:t>
                </a:r>
                <a:endParaRPr lang="en-US" altLang="ko-KR" spc="-150" dirty="0" smtClean="0">
                  <a:latin typeface="맑은 고딕" pitchFamily="50" charset="-127"/>
                  <a:ea typeface="맑은 고딕" pitchFamily="50" charset="-127"/>
                </a:endParaRPr>
              </a:p>
              <a:p>
                <a:pPr algn="ctr"/>
                <a:r>
                  <a:rPr lang="en-US" altLang="ko-KR" spc="-150" dirty="0" smtClean="0">
                    <a:latin typeface="맑은 고딕" pitchFamily="50" charset="-127"/>
                    <a:ea typeface="맑은 고딕" pitchFamily="50" charset="-127"/>
                  </a:rPr>
                  <a:t>3</a:t>
                </a:r>
                <a:r>
                  <a:rPr lang="ko-KR" altLang="en-US" spc="-150" dirty="0" smtClean="0">
                    <a:latin typeface="맑은 고딕" pitchFamily="50" charset="-127"/>
                    <a:ea typeface="맑은 고딕" pitchFamily="50" charset="-127"/>
                  </a:rPr>
                  <a:t>다발 있어요</a:t>
                </a:r>
                <a:r>
                  <a:rPr lang="en-US" altLang="ko-KR" spc="-150" dirty="0" smtClean="0">
                    <a:latin typeface="맑은 고딕" pitchFamily="50" charset="-127"/>
                    <a:ea typeface="맑은 고딕" pitchFamily="50" charset="-127"/>
                  </a:rPr>
                  <a:t>.</a:t>
                </a: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-3378140" y="4009420"/>
                <a:ext cx="147772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b="1" dirty="0" smtClean="0">
                    <a:solidFill>
                      <a:srgbClr val="FF99CC"/>
                    </a:solidFill>
                    <a:latin typeface="맑은 고딕" pitchFamily="50" charset="-127"/>
                    <a:ea typeface="맑은 고딕" pitchFamily="50" charset="-127"/>
                  </a:rPr>
                  <a:t>한 다발 </a:t>
                </a:r>
                <a:r>
                  <a:rPr lang="en-US" altLang="ko-KR" sz="1100" b="1" dirty="0" smtClean="0">
                    <a:solidFill>
                      <a:srgbClr val="FF99CC"/>
                    </a:solidFill>
                    <a:latin typeface="맑은 고딕" pitchFamily="50" charset="-127"/>
                    <a:ea typeface="맑은 고딕" pitchFamily="50" charset="-127"/>
                  </a:rPr>
                  <a:t>20</a:t>
                </a:r>
                <a:r>
                  <a:rPr lang="ko-KR" altLang="en-US" sz="1100" b="1" dirty="0" smtClean="0">
                    <a:solidFill>
                      <a:srgbClr val="FF99CC"/>
                    </a:solidFill>
                    <a:latin typeface="맑은 고딕" pitchFamily="50" charset="-127"/>
                    <a:ea typeface="맑은 고딕" pitchFamily="50" charset="-127"/>
                  </a:rPr>
                  <a:t>송이</a:t>
                </a:r>
              </a:p>
            </p:txBody>
          </p:sp>
          <p:sp>
            <p:nvSpPr>
              <p:cNvPr id="70" name="TextBox 43"/>
              <p:cNvSpPr txBox="1"/>
              <p:nvPr/>
            </p:nvSpPr>
            <p:spPr>
              <a:xfrm>
                <a:off x="-866012" y="1642155"/>
                <a:ext cx="1053831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spc="-150" dirty="0" smtClean="0">
                    <a:latin typeface="맑은 고딕" pitchFamily="50" charset="-127"/>
                    <a:ea typeface="맑은 고딕" pitchFamily="50" charset="-127"/>
                  </a:rPr>
                  <a:t>장미꽃은</a:t>
                </a:r>
                <a:endParaRPr lang="en-US" altLang="ko-KR" spc="-150" dirty="0" smtClean="0">
                  <a:latin typeface="맑은 고딕" pitchFamily="50" charset="-127"/>
                  <a:ea typeface="맑은 고딕" pitchFamily="50" charset="-127"/>
                </a:endParaRPr>
              </a:p>
              <a:p>
                <a:pPr algn="ctr"/>
                <a:r>
                  <a:rPr lang="ko-KR" altLang="en-US" spc="-150" dirty="0" smtClean="0">
                    <a:latin typeface="맑은 고딕" pitchFamily="50" charset="-127"/>
                    <a:ea typeface="맑은 고딕" pitchFamily="50" charset="-127"/>
                  </a:rPr>
                  <a:t>모두 몇 송이</a:t>
                </a:r>
                <a:endParaRPr lang="en-US" altLang="ko-KR" spc="-150" dirty="0" smtClean="0">
                  <a:latin typeface="맑은 고딕" pitchFamily="50" charset="-127"/>
                  <a:ea typeface="맑은 고딕" pitchFamily="50" charset="-127"/>
                </a:endParaRPr>
              </a:p>
              <a:p>
                <a:pPr algn="ctr"/>
                <a:r>
                  <a:rPr lang="ko-KR" altLang="en-US" spc="-150" dirty="0" smtClean="0">
                    <a:latin typeface="맑은 고딕" pitchFamily="50" charset="-127"/>
                    <a:ea typeface="맑은 고딕" pitchFamily="50" charset="-127"/>
                  </a:rPr>
                  <a:t>일까</a:t>
                </a:r>
                <a:r>
                  <a:rPr lang="en-US" altLang="ko-KR" spc="-150" dirty="0" smtClean="0">
                    <a:latin typeface="맑은 고딕" pitchFamily="50" charset="-127"/>
                    <a:ea typeface="맑은 고딕" pitchFamily="50" charset="-127"/>
                  </a:rPr>
                  <a:t>?</a:t>
                </a:r>
              </a:p>
            </p:txBody>
          </p:sp>
        </p:grpSp>
        <p:sp>
          <p:nvSpPr>
            <p:cNvPr id="72" name="TextBox 71"/>
            <p:cNvSpPr txBox="1"/>
            <p:nvPr/>
          </p:nvSpPr>
          <p:spPr>
            <a:xfrm>
              <a:off x="2015716" y="1907540"/>
              <a:ext cx="1996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800" b="1" dirty="0" smtClean="0">
                  <a:solidFill>
                    <a:srgbClr val="FF99CC"/>
                  </a:solidFill>
                  <a:latin typeface="맑은 고딕" pitchFamily="50" charset="-127"/>
                  <a:ea typeface="맑은 고딕" pitchFamily="50" charset="-127"/>
                </a:rPr>
                <a:t>꽃</a:t>
              </a:r>
            </a:p>
          </p:txBody>
        </p:sp>
      </p:grp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이미지에 텍스트는 지우고 새로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소스 이용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3212" y="4581480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9" name="TextBox 43"/>
          <p:cNvSpPr txBox="1"/>
          <p:nvPr/>
        </p:nvSpPr>
        <p:spPr>
          <a:xfrm>
            <a:off x="3958942" y="1735075"/>
            <a:ext cx="309733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궁금해하는 것은 무엇인가요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2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8143" y="186095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1" name="직사각형 120"/>
          <p:cNvSpPr/>
          <p:nvPr/>
        </p:nvSpPr>
        <p:spPr bwMode="auto">
          <a:xfrm>
            <a:off x="4067943" y="2180529"/>
            <a:ext cx="2822631" cy="78017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장미꽃이 모두 몇 송이인지 궁금해합니다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22" name="그림 121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35143" y="1988840"/>
            <a:ext cx="360000" cy="355000"/>
          </a:xfrm>
          <a:prstGeom prst="rect">
            <a:avLst/>
          </a:prstGeom>
        </p:spPr>
      </p:pic>
      <p:sp>
        <p:nvSpPr>
          <p:cNvPr id="124" name="직사각형 123"/>
          <p:cNvSpPr/>
          <p:nvPr/>
        </p:nvSpPr>
        <p:spPr>
          <a:xfrm>
            <a:off x="65312" y="894492"/>
            <a:ext cx="6918956" cy="6055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" name="직사각형 73"/>
          <p:cNvSpPr/>
          <p:nvPr/>
        </p:nvSpPr>
        <p:spPr>
          <a:xfrm>
            <a:off x="6429171" y="1211638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5880458" y="1212847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4773059" y="1214468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4811938" y="1211179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97" name="직사각형 96"/>
          <p:cNvSpPr/>
          <p:nvPr/>
        </p:nvSpPr>
        <p:spPr>
          <a:xfrm>
            <a:off x="5325547" y="1215677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98" name="TextBox 97"/>
          <p:cNvSpPr txBox="1">
            <a:spLocks noChangeArrowheads="1"/>
          </p:cNvSpPr>
          <p:nvPr/>
        </p:nvSpPr>
        <p:spPr bwMode="auto">
          <a:xfrm>
            <a:off x="5354927" y="1210853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99" name="TextBox 98"/>
          <p:cNvSpPr txBox="1">
            <a:spLocks noChangeArrowheads="1"/>
          </p:cNvSpPr>
          <p:nvPr/>
        </p:nvSpPr>
        <p:spPr bwMode="auto">
          <a:xfrm>
            <a:off x="5915562" y="1216035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00" name="TextBox 99"/>
          <p:cNvSpPr txBox="1">
            <a:spLocks noChangeArrowheads="1"/>
          </p:cNvSpPr>
          <p:nvPr/>
        </p:nvSpPr>
        <p:spPr bwMode="auto">
          <a:xfrm>
            <a:off x="6458551" y="1215709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suh_h_0301_04_0002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</a:p>
        </p:txBody>
      </p:sp>
      <p:sp>
        <p:nvSpPr>
          <p:cNvPr id="71" name="타원 70"/>
          <p:cNvSpPr/>
          <p:nvPr/>
        </p:nvSpPr>
        <p:spPr>
          <a:xfrm>
            <a:off x="110365" y="169267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3104932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원본 삽화 폴더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4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(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)3-1-4(2</a:t>
                      </a:r>
                      <a:r>
                        <a:rPr kumimoji="0" lang="ko-KR" altLang="en-US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).</a:t>
                      </a:r>
                      <a:r>
                        <a:rPr kumimoji="0" lang="en-US" altLang="ko-KR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psd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5458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그룹 57"/>
          <p:cNvGrpSpPr/>
          <p:nvPr/>
        </p:nvGrpSpPr>
        <p:grpSpPr>
          <a:xfrm>
            <a:off x="143508" y="1735075"/>
            <a:ext cx="3670566" cy="3101337"/>
            <a:chOff x="143508" y="1735075"/>
            <a:chExt cx="3670566" cy="3101337"/>
          </a:xfrm>
        </p:grpSpPr>
        <p:grpSp>
          <p:nvGrpSpPr>
            <p:cNvPr id="59" name="그룹 58"/>
            <p:cNvGrpSpPr/>
            <p:nvPr/>
          </p:nvGrpSpPr>
          <p:grpSpPr>
            <a:xfrm>
              <a:off x="143508" y="1735075"/>
              <a:ext cx="3670566" cy="3101337"/>
              <a:chOff x="-3412581" y="1532989"/>
              <a:chExt cx="3670566" cy="3101337"/>
            </a:xfrm>
          </p:grpSpPr>
          <p:pic>
            <p:nvPicPr>
              <p:cNvPr id="61" name="Picture 2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378" t="-56" r="3087"/>
              <a:stretch/>
            </p:blipFill>
            <p:spPr bwMode="auto">
              <a:xfrm>
                <a:off x="-3412581" y="1532989"/>
                <a:ext cx="3670566" cy="31013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62" name="TextBox 43"/>
              <p:cNvSpPr txBox="1"/>
              <p:nvPr/>
            </p:nvSpPr>
            <p:spPr>
              <a:xfrm>
                <a:off x="-2495619" y="2440751"/>
                <a:ext cx="1542913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spc="-150" dirty="0" smtClean="0">
                    <a:latin typeface="맑은 고딕" pitchFamily="50" charset="-127"/>
                    <a:ea typeface="맑은 고딕" pitchFamily="50" charset="-127"/>
                  </a:rPr>
                  <a:t>장미꽃이 </a:t>
                </a:r>
                <a:r>
                  <a:rPr lang="en-US" altLang="ko-KR" spc="-150" dirty="0" smtClean="0">
                    <a:latin typeface="맑은 고딕" pitchFamily="50" charset="-127"/>
                    <a:ea typeface="맑은 고딕" pitchFamily="50" charset="-127"/>
                  </a:rPr>
                  <a:t>20</a:t>
                </a:r>
                <a:r>
                  <a:rPr lang="ko-KR" altLang="en-US" spc="-150" dirty="0" smtClean="0">
                    <a:latin typeface="맑은 고딕" pitchFamily="50" charset="-127"/>
                    <a:ea typeface="맑은 고딕" pitchFamily="50" charset="-127"/>
                  </a:rPr>
                  <a:t>송이씩 </a:t>
                </a:r>
                <a:endParaRPr lang="en-US" altLang="ko-KR" spc="-150" dirty="0" smtClean="0">
                  <a:latin typeface="맑은 고딕" pitchFamily="50" charset="-127"/>
                  <a:ea typeface="맑은 고딕" pitchFamily="50" charset="-127"/>
                </a:endParaRPr>
              </a:p>
              <a:p>
                <a:pPr algn="ctr"/>
                <a:r>
                  <a:rPr lang="en-US" altLang="ko-KR" spc="-150" dirty="0" smtClean="0">
                    <a:latin typeface="맑은 고딕" pitchFamily="50" charset="-127"/>
                    <a:ea typeface="맑은 고딕" pitchFamily="50" charset="-127"/>
                  </a:rPr>
                  <a:t>3</a:t>
                </a:r>
                <a:r>
                  <a:rPr lang="ko-KR" altLang="en-US" spc="-150" dirty="0" smtClean="0">
                    <a:latin typeface="맑은 고딕" pitchFamily="50" charset="-127"/>
                    <a:ea typeface="맑은 고딕" pitchFamily="50" charset="-127"/>
                  </a:rPr>
                  <a:t>다발 있어요</a:t>
                </a:r>
                <a:r>
                  <a:rPr lang="en-US" altLang="ko-KR" spc="-150" dirty="0" smtClean="0">
                    <a:latin typeface="맑은 고딕" pitchFamily="50" charset="-127"/>
                    <a:ea typeface="맑은 고딕" pitchFamily="50" charset="-127"/>
                  </a:rPr>
                  <a:t>.</a:t>
                </a: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-3378140" y="4009420"/>
                <a:ext cx="147772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b="1" dirty="0" smtClean="0">
                    <a:solidFill>
                      <a:srgbClr val="FF99CC"/>
                    </a:solidFill>
                    <a:latin typeface="맑은 고딕" pitchFamily="50" charset="-127"/>
                    <a:ea typeface="맑은 고딕" pitchFamily="50" charset="-127"/>
                  </a:rPr>
                  <a:t>한 다발 </a:t>
                </a:r>
                <a:r>
                  <a:rPr lang="en-US" altLang="ko-KR" sz="1100" b="1" dirty="0" smtClean="0">
                    <a:solidFill>
                      <a:srgbClr val="FF99CC"/>
                    </a:solidFill>
                    <a:latin typeface="맑은 고딕" pitchFamily="50" charset="-127"/>
                    <a:ea typeface="맑은 고딕" pitchFamily="50" charset="-127"/>
                  </a:rPr>
                  <a:t>20</a:t>
                </a:r>
                <a:r>
                  <a:rPr lang="ko-KR" altLang="en-US" sz="1100" b="1" dirty="0" smtClean="0">
                    <a:solidFill>
                      <a:srgbClr val="FF99CC"/>
                    </a:solidFill>
                    <a:latin typeface="맑은 고딕" pitchFamily="50" charset="-127"/>
                    <a:ea typeface="맑은 고딕" pitchFamily="50" charset="-127"/>
                  </a:rPr>
                  <a:t>송이</a:t>
                </a:r>
              </a:p>
            </p:txBody>
          </p:sp>
          <p:sp>
            <p:nvSpPr>
              <p:cNvPr id="64" name="TextBox 43"/>
              <p:cNvSpPr txBox="1"/>
              <p:nvPr/>
            </p:nvSpPr>
            <p:spPr>
              <a:xfrm>
                <a:off x="-866012" y="1642155"/>
                <a:ext cx="1053831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spc="-150" dirty="0" smtClean="0">
                    <a:latin typeface="맑은 고딕" pitchFamily="50" charset="-127"/>
                    <a:ea typeface="맑은 고딕" pitchFamily="50" charset="-127"/>
                  </a:rPr>
                  <a:t>장미꽃은</a:t>
                </a:r>
                <a:endParaRPr lang="en-US" altLang="ko-KR" spc="-150" dirty="0" smtClean="0">
                  <a:latin typeface="맑은 고딕" pitchFamily="50" charset="-127"/>
                  <a:ea typeface="맑은 고딕" pitchFamily="50" charset="-127"/>
                </a:endParaRPr>
              </a:p>
              <a:p>
                <a:pPr algn="ctr"/>
                <a:r>
                  <a:rPr lang="ko-KR" altLang="en-US" spc="-150" dirty="0" smtClean="0">
                    <a:latin typeface="맑은 고딕" pitchFamily="50" charset="-127"/>
                    <a:ea typeface="맑은 고딕" pitchFamily="50" charset="-127"/>
                  </a:rPr>
                  <a:t>모두 몇 송이</a:t>
                </a:r>
                <a:endParaRPr lang="en-US" altLang="ko-KR" spc="-150" dirty="0" smtClean="0">
                  <a:latin typeface="맑은 고딕" pitchFamily="50" charset="-127"/>
                  <a:ea typeface="맑은 고딕" pitchFamily="50" charset="-127"/>
                </a:endParaRPr>
              </a:p>
              <a:p>
                <a:pPr algn="ctr"/>
                <a:r>
                  <a:rPr lang="ko-KR" altLang="en-US" spc="-150" dirty="0" smtClean="0">
                    <a:latin typeface="맑은 고딕" pitchFamily="50" charset="-127"/>
                    <a:ea typeface="맑은 고딕" pitchFamily="50" charset="-127"/>
                  </a:rPr>
                  <a:t>일까</a:t>
                </a:r>
                <a:r>
                  <a:rPr lang="en-US" altLang="ko-KR" spc="-150" dirty="0" smtClean="0">
                    <a:latin typeface="맑은 고딕" pitchFamily="50" charset="-127"/>
                    <a:ea typeface="맑은 고딕" pitchFamily="50" charset="-127"/>
                  </a:rPr>
                  <a:t>?</a:t>
                </a:r>
              </a:p>
            </p:txBody>
          </p:sp>
        </p:grpSp>
        <p:sp>
          <p:nvSpPr>
            <p:cNvPr id="60" name="TextBox 59"/>
            <p:cNvSpPr txBox="1"/>
            <p:nvPr/>
          </p:nvSpPr>
          <p:spPr>
            <a:xfrm>
              <a:off x="2015716" y="1907540"/>
              <a:ext cx="1996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800" b="1" dirty="0" smtClean="0">
                  <a:solidFill>
                    <a:srgbClr val="FF99CC"/>
                  </a:solidFill>
                  <a:latin typeface="맑은 고딕" pitchFamily="50" charset="-127"/>
                  <a:ea typeface="맑은 고딕" pitchFamily="50" charset="-127"/>
                </a:rPr>
                <a:t>꽃</a:t>
              </a:r>
            </a:p>
          </p:txBody>
        </p:sp>
      </p:grpSp>
      <p:sp>
        <p:nvSpPr>
          <p:cNvPr id="84" name="직사각형 83"/>
          <p:cNvSpPr/>
          <p:nvPr/>
        </p:nvSpPr>
        <p:spPr>
          <a:xfrm>
            <a:off x="65312" y="894492"/>
            <a:ext cx="6918956" cy="6055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이미지에 텍스트는 지우고 새로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소스 이용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6420574" y="1215308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5320797" y="1216517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4764462" y="1218138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4803341" y="1214849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98" name="TextBox 97"/>
          <p:cNvSpPr txBox="1">
            <a:spLocks noChangeArrowheads="1"/>
          </p:cNvSpPr>
          <p:nvPr/>
        </p:nvSpPr>
        <p:spPr bwMode="auto">
          <a:xfrm>
            <a:off x="5346330" y="1214523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00" name="TextBox 99"/>
          <p:cNvSpPr txBox="1">
            <a:spLocks noChangeArrowheads="1"/>
          </p:cNvSpPr>
          <p:nvPr/>
        </p:nvSpPr>
        <p:spPr bwMode="auto">
          <a:xfrm>
            <a:off x="6449954" y="1219379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5871861" y="1219347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99" name="TextBox 98"/>
          <p:cNvSpPr txBox="1">
            <a:spLocks noChangeArrowheads="1"/>
          </p:cNvSpPr>
          <p:nvPr/>
        </p:nvSpPr>
        <p:spPr bwMode="auto">
          <a:xfrm>
            <a:off x="5906965" y="1219705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73" name="TextBox 43"/>
          <p:cNvSpPr txBox="1"/>
          <p:nvPr/>
        </p:nvSpPr>
        <p:spPr>
          <a:xfrm>
            <a:off x="3958942" y="1735075"/>
            <a:ext cx="3097334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장미꽃은 한 다발에 몇 송이씩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묶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여있고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모두 몇 다발이 있나요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7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8143" y="186095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직사각형 77"/>
          <p:cNvSpPr/>
          <p:nvPr/>
        </p:nvSpPr>
        <p:spPr bwMode="auto">
          <a:xfrm>
            <a:off x="3992443" y="2720837"/>
            <a:ext cx="2898132" cy="78017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한 다발에 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20</a:t>
            </a: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송이씩 묶여 있고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, 3</a:t>
            </a: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다발이 있습니다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9" name="그림 78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35143" y="2529148"/>
            <a:ext cx="360000" cy="355000"/>
          </a:xfrm>
          <a:prstGeom prst="rect">
            <a:avLst/>
          </a:prstGeom>
        </p:spPr>
      </p:pic>
      <p:sp>
        <p:nvSpPr>
          <p:cNvPr id="11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44476" y="158902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8090" y="4581480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suh_h_0301_04_0002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</a:p>
        </p:txBody>
      </p:sp>
      <p:graphicFrame>
        <p:nvGraphicFramePr>
          <p:cNvPr id="3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7857614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원본 삽화 폴더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4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(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)3-1-4(2</a:t>
                      </a:r>
                      <a:r>
                        <a:rPr kumimoji="0" lang="ko-KR" altLang="en-US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).</a:t>
                      </a:r>
                      <a:r>
                        <a:rPr kumimoji="0" lang="en-US" altLang="ko-KR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psd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54657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그룹 48"/>
          <p:cNvGrpSpPr/>
          <p:nvPr/>
        </p:nvGrpSpPr>
        <p:grpSpPr>
          <a:xfrm>
            <a:off x="143508" y="1735075"/>
            <a:ext cx="3670566" cy="3101337"/>
            <a:chOff x="143508" y="1735075"/>
            <a:chExt cx="3670566" cy="3101337"/>
          </a:xfrm>
        </p:grpSpPr>
        <p:grpSp>
          <p:nvGrpSpPr>
            <p:cNvPr id="50" name="그룹 49"/>
            <p:cNvGrpSpPr/>
            <p:nvPr/>
          </p:nvGrpSpPr>
          <p:grpSpPr>
            <a:xfrm>
              <a:off x="143508" y="1735075"/>
              <a:ext cx="3670566" cy="3101337"/>
              <a:chOff x="-3412581" y="1532989"/>
              <a:chExt cx="3670566" cy="3101337"/>
            </a:xfrm>
          </p:grpSpPr>
          <p:pic>
            <p:nvPicPr>
              <p:cNvPr id="52" name="Picture 2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378" t="-56" r="3087"/>
              <a:stretch/>
            </p:blipFill>
            <p:spPr bwMode="auto">
              <a:xfrm>
                <a:off x="-3412581" y="1532989"/>
                <a:ext cx="3670566" cy="31013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54" name="TextBox 43"/>
              <p:cNvSpPr txBox="1"/>
              <p:nvPr/>
            </p:nvSpPr>
            <p:spPr>
              <a:xfrm>
                <a:off x="-2495619" y="2440751"/>
                <a:ext cx="1542913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spc="-150" dirty="0" smtClean="0">
                    <a:latin typeface="맑은 고딕" pitchFamily="50" charset="-127"/>
                    <a:ea typeface="맑은 고딕" pitchFamily="50" charset="-127"/>
                  </a:rPr>
                  <a:t>장미꽃이 </a:t>
                </a:r>
                <a:r>
                  <a:rPr lang="en-US" altLang="ko-KR" spc="-150" dirty="0" smtClean="0">
                    <a:latin typeface="맑은 고딕" pitchFamily="50" charset="-127"/>
                    <a:ea typeface="맑은 고딕" pitchFamily="50" charset="-127"/>
                  </a:rPr>
                  <a:t>20</a:t>
                </a:r>
                <a:r>
                  <a:rPr lang="ko-KR" altLang="en-US" spc="-150" dirty="0" smtClean="0">
                    <a:latin typeface="맑은 고딕" pitchFamily="50" charset="-127"/>
                    <a:ea typeface="맑은 고딕" pitchFamily="50" charset="-127"/>
                  </a:rPr>
                  <a:t>송이씩 </a:t>
                </a:r>
                <a:endParaRPr lang="en-US" altLang="ko-KR" spc="-150" dirty="0" smtClean="0">
                  <a:latin typeface="맑은 고딕" pitchFamily="50" charset="-127"/>
                  <a:ea typeface="맑은 고딕" pitchFamily="50" charset="-127"/>
                </a:endParaRPr>
              </a:p>
              <a:p>
                <a:pPr algn="ctr"/>
                <a:r>
                  <a:rPr lang="en-US" altLang="ko-KR" spc="-150" dirty="0" smtClean="0">
                    <a:latin typeface="맑은 고딕" pitchFamily="50" charset="-127"/>
                    <a:ea typeface="맑은 고딕" pitchFamily="50" charset="-127"/>
                  </a:rPr>
                  <a:t>3</a:t>
                </a:r>
                <a:r>
                  <a:rPr lang="ko-KR" altLang="en-US" spc="-150" dirty="0" smtClean="0">
                    <a:latin typeface="맑은 고딕" pitchFamily="50" charset="-127"/>
                    <a:ea typeface="맑은 고딕" pitchFamily="50" charset="-127"/>
                  </a:rPr>
                  <a:t>다발 있어요</a:t>
                </a:r>
                <a:r>
                  <a:rPr lang="en-US" altLang="ko-KR" spc="-150" dirty="0" smtClean="0">
                    <a:latin typeface="맑은 고딕" pitchFamily="50" charset="-127"/>
                    <a:ea typeface="맑은 고딕" pitchFamily="50" charset="-127"/>
                  </a:rPr>
                  <a:t>.</a:t>
                </a: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-3378140" y="4009420"/>
                <a:ext cx="147772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b="1" dirty="0" smtClean="0">
                    <a:solidFill>
                      <a:srgbClr val="FF99CC"/>
                    </a:solidFill>
                    <a:latin typeface="맑은 고딕" pitchFamily="50" charset="-127"/>
                    <a:ea typeface="맑은 고딕" pitchFamily="50" charset="-127"/>
                  </a:rPr>
                  <a:t>한 다발 </a:t>
                </a:r>
                <a:r>
                  <a:rPr lang="en-US" altLang="ko-KR" sz="1100" b="1" dirty="0" smtClean="0">
                    <a:solidFill>
                      <a:srgbClr val="FF99CC"/>
                    </a:solidFill>
                    <a:latin typeface="맑은 고딕" pitchFamily="50" charset="-127"/>
                    <a:ea typeface="맑은 고딕" pitchFamily="50" charset="-127"/>
                  </a:rPr>
                  <a:t>20</a:t>
                </a:r>
                <a:r>
                  <a:rPr lang="ko-KR" altLang="en-US" sz="1100" b="1" dirty="0" smtClean="0">
                    <a:solidFill>
                      <a:srgbClr val="FF99CC"/>
                    </a:solidFill>
                    <a:latin typeface="맑은 고딕" pitchFamily="50" charset="-127"/>
                    <a:ea typeface="맑은 고딕" pitchFamily="50" charset="-127"/>
                  </a:rPr>
                  <a:t>송이</a:t>
                </a:r>
              </a:p>
            </p:txBody>
          </p:sp>
          <p:sp>
            <p:nvSpPr>
              <p:cNvPr id="56" name="TextBox 43"/>
              <p:cNvSpPr txBox="1"/>
              <p:nvPr/>
            </p:nvSpPr>
            <p:spPr>
              <a:xfrm>
                <a:off x="-866012" y="1642155"/>
                <a:ext cx="1053831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spc="-150" dirty="0" smtClean="0">
                    <a:latin typeface="맑은 고딕" pitchFamily="50" charset="-127"/>
                    <a:ea typeface="맑은 고딕" pitchFamily="50" charset="-127"/>
                  </a:rPr>
                  <a:t>장미꽃은</a:t>
                </a:r>
                <a:endParaRPr lang="en-US" altLang="ko-KR" spc="-150" dirty="0" smtClean="0">
                  <a:latin typeface="맑은 고딕" pitchFamily="50" charset="-127"/>
                  <a:ea typeface="맑은 고딕" pitchFamily="50" charset="-127"/>
                </a:endParaRPr>
              </a:p>
              <a:p>
                <a:pPr algn="ctr"/>
                <a:r>
                  <a:rPr lang="ko-KR" altLang="en-US" spc="-150" dirty="0" smtClean="0">
                    <a:latin typeface="맑은 고딕" pitchFamily="50" charset="-127"/>
                    <a:ea typeface="맑은 고딕" pitchFamily="50" charset="-127"/>
                  </a:rPr>
                  <a:t>모두 몇 송이</a:t>
                </a:r>
                <a:endParaRPr lang="en-US" altLang="ko-KR" spc="-150" dirty="0" smtClean="0">
                  <a:latin typeface="맑은 고딕" pitchFamily="50" charset="-127"/>
                  <a:ea typeface="맑은 고딕" pitchFamily="50" charset="-127"/>
                </a:endParaRPr>
              </a:p>
              <a:p>
                <a:pPr algn="ctr"/>
                <a:r>
                  <a:rPr lang="ko-KR" altLang="en-US" spc="-150" dirty="0" smtClean="0">
                    <a:latin typeface="맑은 고딕" pitchFamily="50" charset="-127"/>
                    <a:ea typeface="맑은 고딕" pitchFamily="50" charset="-127"/>
                  </a:rPr>
                  <a:t>일까</a:t>
                </a:r>
                <a:r>
                  <a:rPr lang="en-US" altLang="ko-KR" spc="-150" dirty="0" smtClean="0">
                    <a:latin typeface="맑은 고딕" pitchFamily="50" charset="-127"/>
                    <a:ea typeface="맑은 고딕" pitchFamily="50" charset="-127"/>
                  </a:rPr>
                  <a:t>?</a:t>
                </a:r>
              </a:p>
            </p:txBody>
          </p:sp>
        </p:grpSp>
        <p:sp>
          <p:nvSpPr>
            <p:cNvPr id="51" name="TextBox 50"/>
            <p:cNvSpPr txBox="1"/>
            <p:nvPr/>
          </p:nvSpPr>
          <p:spPr>
            <a:xfrm>
              <a:off x="2015716" y="1907540"/>
              <a:ext cx="1996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800" b="1" dirty="0" smtClean="0">
                  <a:solidFill>
                    <a:srgbClr val="FF99CC"/>
                  </a:solidFill>
                  <a:latin typeface="맑은 고딕" pitchFamily="50" charset="-127"/>
                  <a:ea typeface="맑은 고딕" pitchFamily="50" charset="-127"/>
                </a:rPr>
                <a:t>꽃</a:t>
              </a:r>
            </a:p>
          </p:txBody>
        </p:sp>
      </p:grpSp>
      <p:sp>
        <p:nvSpPr>
          <p:cNvPr id="84" name="직사각형 83"/>
          <p:cNvSpPr/>
          <p:nvPr/>
        </p:nvSpPr>
        <p:spPr>
          <a:xfrm>
            <a:off x="65312" y="894492"/>
            <a:ext cx="6918956" cy="6055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삽화를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물음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1, 2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의 삽화와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같은 크기와 위치로 넣어주세요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모든 텍스트는 타이핑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5886182" y="1215308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5329394" y="1216517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4773059" y="1218138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4811938" y="1214849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9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8143" y="186095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8" name="TextBox 97"/>
          <p:cNvSpPr txBox="1">
            <a:spLocks noChangeArrowheads="1"/>
          </p:cNvSpPr>
          <p:nvPr/>
        </p:nvSpPr>
        <p:spPr bwMode="auto">
          <a:xfrm>
            <a:off x="5354927" y="1214523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99" name="TextBox 98"/>
          <p:cNvSpPr txBox="1">
            <a:spLocks noChangeArrowheads="1"/>
          </p:cNvSpPr>
          <p:nvPr/>
        </p:nvSpPr>
        <p:spPr bwMode="auto">
          <a:xfrm>
            <a:off x="5915562" y="1219705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6420759" y="1219347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100" name="TextBox 99"/>
          <p:cNvSpPr txBox="1">
            <a:spLocks noChangeArrowheads="1"/>
          </p:cNvSpPr>
          <p:nvPr/>
        </p:nvSpPr>
        <p:spPr bwMode="auto">
          <a:xfrm>
            <a:off x="6458551" y="1219379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41" name="TextBox 43"/>
          <p:cNvSpPr txBox="1"/>
          <p:nvPr/>
        </p:nvSpPr>
        <p:spPr>
          <a:xfrm>
            <a:off x="3958942" y="1735075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장미꽃이 모두 몇 송이인지 어떻게 구할 수 있을까요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직사각형 41"/>
          <p:cNvSpPr/>
          <p:nvPr/>
        </p:nvSpPr>
        <p:spPr bwMode="auto">
          <a:xfrm>
            <a:off x="3992443" y="2457752"/>
            <a:ext cx="2898132" cy="42037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20+20+20</a:t>
            </a: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을 계산합니다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35143" y="2266062"/>
            <a:ext cx="360000" cy="355000"/>
          </a:xfrm>
          <a:prstGeom prst="rect">
            <a:avLst/>
          </a:prstGeom>
        </p:spPr>
      </p:pic>
      <p:sp>
        <p:nvSpPr>
          <p:cNvPr id="6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3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8090" y="4581480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" name="타원 76"/>
          <p:cNvSpPr/>
          <p:nvPr/>
        </p:nvSpPr>
        <p:spPr>
          <a:xfrm>
            <a:off x="46799" y="169267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suh_h_0301_04_0002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</a:p>
        </p:txBody>
      </p:sp>
      <p:sp>
        <p:nvSpPr>
          <p:cNvPr id="57" name="직사각형 56"/>
          <p:cNvSpPr/>
          <p:nvPr/>
        </p:nvSpPr>
        <p:spPr bwMode="auto">
          <a:xfrm>
            <a:off x="3992443" y="2972618"/>
            <a:ext cx="2898132" cy="42037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en-US" altLang="ko-KR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20×3</a:t>
            </a:r>
            <a:r>
              <a:rPr lang="ko-KR" altLang="en-US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을 계산합니다</a:t>
            </a:r>
            <a:r>
              <a:rPr lang="en-US" altLang="ko-KR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8" name="그림 57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35143" y="2780928"/>
            <a:ext cx="360000" cy="355000"/>
          </a:xfrm>
          <a:prstGeom prst="rect">
            <a:avLst/>
          </a:prstGeom>
        </p:spPr>
      </p:pic>
      <p:graphicFrame>
        <p:nvGraphicFramePr>
          <p:cNvPr id="3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7017725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원본 삽화 폴더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4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(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)3-1-4(2</a:t>
                      </a:r>
                      <a:r>
                        <a:rPr kumimoji="0" lang="ko-KR" altLang="en-US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).</a:t>
                      </a:r>
                      <a:r>
                        <a:rPr kumimoji="0" lang="en-US" altLang="ko-KR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psd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1075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515060" y="4805316"/>
            <a:ext cx="6053781" cy="5400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52519" y="2787896"/>
            <a:ext cx="564767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의 계산 원리와 형식을 이해하고 계산할 수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있습니다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준비물 클릭 시 박스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엑스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버튼으로 닫기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15" y="2946514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977172"/>
            <a:ext cx="790098" cy="61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755576" y="4921423"/>
            <a:ext cx="5112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수 모형</a:t>
            </a:r>
            <a:endParaRPr lang="en-US" altLang="ko-KR" sz="14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6191185" y="477537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suh_h_0301_04_0002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43397</TotalTime>
  <Words>3060</Words>
  <Application>Microsoft Office PowerPoint</Application>
  <PresentationFormat>화면 슬라이드 쇼(4:3)</PresentationFormat>
  <Paragraphs>1007</Paragraphs>
  <Slides>37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38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천재교육</cp:lastModifiedBy>
  <cp:revision>7715</cp:revision>
  <cp:lastPrinted>2021-12-20T01:30:02Z</cp:lastPrinted>
  <dcterms:created xsi:type="dcterms:W3CDTF">2008-07-15T12:19:11Z</dcterms:created>
  <dcterms:modified xsi:type="dcterms:W3CDTF">2022-02-17T05:53:12Z</dcterms:modified>
</cp:coreProperties>
</file>