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5"/>
  </p:notesMasterIdLst>
  <p:handoutMasterIdLst>
    <p:handoutMasterId r:id="rId36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347" r:id="rId8"/>
    <p:sldId id="1348" r:id="rId9"/>
    <p:sldId id="1097" r:id="rId10"/>
    <p:sldId id="1351" r:id="rId11"/>
    <p:sldId id="1365" r:id="rId12"/>
    <p:sldId id="1357" r:id="rId13"/>
    <p:sldId id="1358" r:id="rId14"/>
    <p:sldId id="1312" r:id="rId15"/>
    <p:sldId id="1386" r:id="rId16"/>
    <p:sldId id="1313" r:id="rId17"/>
    <p:sldId id="1387" r:id="rId18"/>
    <p:sldId id="1297" r:id="rId19"/>
    <p:sldId id="1315" r:id="rId20"/>
    <p:sldId id="1316" r:id="rId21"/>
    <p:sldId id="1366" r:id="rId22"/>
    <p:sldId id="1367" r:id="rId23"/>
    <p:sldId id="1388" r:id="rId24"/>
    <p:sldId id="1368" r:id="rId25"/>
    <p:sldId id="1389" r:id="rId26"/>
    <p:sldId id="1369" r:id="rId27"/>
    <p:sldId id="1390" r:id="rId28"/>
    <p:sldId id="1370" r:id="rId29"/>
    <p:sldId id="1391" r:id="rId30"/>
    <p:sldId id="1371" r:id="rId31"/>
    <p:sldId id="1392" r:id="rId32"/>
    <p:sldId id="1372" r:id="rId33"/>
    <p:sldId id="1393" r:id="rId34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FF0000"/>
    <a:srgbClr val="F6F07C"/>
    <a:srgbClr val="F6FC10"/>
    <a:srgbClr val="F4EAE4"/>
    <a:srgbClr val="D4AE88"/>
    <a:srgbClr val="336600"/>
    <a:srgbClr val="339933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1" autoAdjust="0"/>
    <p:restoredTop sz="96909" autoAdjust="0"/>
  </p:normalViewPr>
  <p:slideViewPr>
    <p:cSldViewPr>
      <p:cViewPr>
        <p:scale>
          <a:sx n="100" d="100"/>
          <a:sy n="100" d="100"/>
        </p:scale>
        <p:origin x="-2022" y="-4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jpeg"/><Relationship Id="rId5" Type="http://schemas.openxmlformats.org/officeDocument/2006/relationships/image" Target="../media/image31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3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7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data2.tsherpa.co.kr/tsherpa/MultiMedia/Flash/2020/curri/index.html?flashxmlnum=jmp1130&amp;classa=A8-C1-31-MM-MM-04-05-03-0-0-0-0&amp;classno=MM_31_04/suh_0301_04_0003/suh_0301_04_0003_401_1.html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hyperlink" Target="https://cdata2.tsherpa.co.kr/tsherpa/MultiMedia/Flash/2020/curri/index.html?flashxmlnum=jmp1130&amp;classa=A8-C1-31-MM-MM-04-05-03-0-0-0-0&amp;classno=MM_31_04/suh_0301_04_0003/suh_0301_04_0003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cdata2.tsherpa.co.kr/tsherpa/MultiMedia/Flash/2020/curri/index.html?flashxmlnum=jmp1130&amp;classa=A8-C1-31-MM-MM-04-05-03-0-0-0-0&amp;classno=MM_31_04/suh_0301_04_0003/suh_0301_04_0003_401_1.html" TargetMode="External"/><Relationship Id="rId7" Type="http://schemas.openxmlformats.org/officeDocument/2006/relationships/image" Target="../media/image3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cdata2.tsherpa.co.kr/tsherpa/MultiMedia/Flash/2020/curri/index.html?flashxmlnum=jmp1130&amp;classa=A8-C1-31-MM-MM-04-05-03-0-0-0-0&amp;classno=MM_31_04/suh_0301_04_0003/suh_0301_04_0003_401_1.html" TargetMode="External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36.png"/><Relationship Id="rId9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jmp1130&amp;classa=A8-C1-31-MM-MM-04-05-03-0-0-0-0&amp;classno=MM_31_04/suh_0301_04_0003/suh_0301_04_0003_401_1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9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35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55588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62296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5042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(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계산해 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1591235" y="2132856"/>
            <a:ext cx="3652661" cy="2863941"/>
            <a:chOff x="-5821" y="1824387"/>
            <a:chExt cx="3850463" cy="3019031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28" y="1824387"/>
              <a:ext cx="3741414" cy="30190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-5821" y="2024843"/>
              <a:ext cx="2155804" cy="551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초코우유를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14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개씩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줄로 진열해 주세요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5312" y="894492"/>
            <a:ext cx="6918956" cy="7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초코우유는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모두 몇 개인지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/>
          <p:cNvSpPr/>
          <p:nvPr/>
        </p:nvSpPr>
        <p:spPr bwMode="auto">
          <a:xfrm>
            <a:off x="2893392" y="5102292"/>
            <a:ext cx="1157614" cy="3789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14×2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1006" y="5082413"/>
            <a:ext cx="360000" cy="355000"/>
          </a:xfrm>
          <a:prstGeom prst="rect">
            <a:avLst/>
          </a:prstGeom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6" name="타원 55"/>
          <p:cNvSpPr/>
          <p:nvPr/>
        </p:nvSpPr>
        <p:spPr>
          <a:xfrm>
            <a:off x="5227030" y="11234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343322" y="139879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318870" y="133890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792609" y="140041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760632" y="134326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5243896" y="140162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219444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구하려는 것을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708" y="4726319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타원 85"/>
          <p:cNvSpPr/>
          <p:nvPr/>
        </p:nvSpPr>
        <p:spPr>
          <a:xfrm>
            <a:off x="5139558" y="45119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="" xmlns:a16="http://schemas.microsoft.com/office/drawing/2014/main" id="{AC9257F4-2523-493A-B2E7-2FFC06459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89651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)3-1-4(3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265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49" name="직사각형 48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5496" y="1886273"/>
            <a:ext cx="6948772" cy="3054896"/>
            <a:chOff x="35496" y="1886273"/>
            <a:chExt cx="6948772" cy="3054896"/>
          </a:xfrm>
        </p:grpSpPr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9774" y="1886273"/>
              <a:ext cx="2854494" cy="30548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2" name="그룹 21"/>
            <p:cNvGrpSpPr/>
            <p:nvPr/>
          </p:nvGrpSpPr>
          <p:grpSpPr>
            <a:xfrm>
              <a:off x="35496" y="1886273"/>
              <a:ext cx="6357944" cy="3054895"/>
              <a:chOff x="37766" y="1824387"/>
              <a:chExt cx="5779950" cy="2777177"/>
            </a:xfrm>
          </p:grpSpPr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228" y="1824387"/>
                <a:ext cx="3741414" cy="27771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37766" y="1998402"/>
                <a:ext cx="2042859" cy="47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err="1">
                    <a:latin typeface="맑은 고딕" pitchFamily="50" charset="-127"/>
                    <a:ea typeface="맑은 고딕" pitchFamily="50" charset="-127"/>
                  </a:rPr>
                  <a:t>초코우유를</a:t>
                </a:r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14</a:t>
                </a:r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개씩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2</a:t>
                </a:r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줄로 진열해 주세요</a:t>
                </a: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.</a:t>
                </a:r>
                <a:endParaRPr lang="ko-KR" altLang="en-US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774857" y="2915393"/>
                <a:ext cx="2042859" cy="671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err="1">
                    <a:latin typeface="맑은 고딕" pitchFamily="50" charset="-127"/>
                    <a:ea typeface="맑은 고딕" pitchFamily="50" charset="-127"/>
                  </a:rPr>
                  <a:t>초코우유는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모두 몇 개인지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어림해 볼까</a:t>
                </a: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?</a:t>
                </a:r>
                <a:endParaRPr lang="ko-KR" altLang="en-US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8" name="TextBox 9">
            <a:extLst>
              <a:ext uri="{FF2B5EF4-FFF2-40B4-BE49-F238E27FC236}">
                <a16:creationId xmlns="" xmlns:a16="http://schemas.microsoft.com/office/drawing/2014/main" id="{B4B250A0-A8BE-446A-B302-C1F9B8A9C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81089" y="18197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67944" y="1819703"/>
            <a:ext cx="936104" cy="5195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855779" y="16736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글자 크기는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맞게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조절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삭제 영역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89651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)3-1-4(3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816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233103" y="2332213"/>
            <a:ext cx="6607149" cy="2644959"/>
            <a:chOff x="233103" y="2332213"/>
            <a:chExt cx="6607149" cy="2644959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103" y="2332213"/>
              <a:ext cx="6607149" cy="26449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575556" y="3465004"/>
              <a:ext cx="1151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18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×2</a:t>
              </a:r>
            </a:p>
          </p:txBody>
        </p:sp>
        <p:pic>
          <p:nvPicPr>
            <p:cNvPr id="70" name="Picture 3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231" y="2780928"/>
              <a:ext cx="3429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4716016" y="2663624"/>
              <a:ext cx="1151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×2=</a:t>
              </a:r>
              <a:endParaRPr lang="en-US" altLang="ko-KR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788508" y="3239688"/>
              <a:ext cx="1151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×2=</a:t>
              </a:r>
              <a:endParaRPr lang="en-US" altLang="ko-KR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987824" y="3851756"/>
              <a:ext cx="1151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18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×2=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724128" y="3239688"/>
              <a:ext cx="489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82722" y="3883655"/>
              <a:ext cx="489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014144" y="3883655"/>
              <a:ext cx="303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723126" y="4464820"/>
              <a:ext cx="1151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×2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597855" y="4457906"/>
              <a:ext cx="1151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×2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51832" y="2663624"/>
              <a:ext cx="489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5312" y="894492"/>
            <a:ext cx="6918956" cy="7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모형으로 계산하는 방법을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6343322" y="143666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318870" y="137677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5792609" y="143828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5760632" y="138113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5243896" y="143949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5212380" y="138912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초코우유는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모두 몇 개인지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2096084" y="2750367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216063" y="24346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36562" y="22669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0495" y="980728"/>
            <a:ext cx="2133505" cy="477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삽화에 모든 텍스트 새로 쓰기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화살표 좌우로 움직이는 클릭 유도 이벤트 있음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화살표 클릭 시 오른쪽 내용 보임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전자저작물에서 물음표 표시를 손가락 버튼으로 대체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각각의 손가락 버튼을 클릭 시 전자 저작물의 효과와 동일하게 나타남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5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4_2_03.html</a:t>
            </a:r>
            <a:br>
              <a:rPr lang="en-US" altLang="ko-KR" sz="105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\app\resource\contents\lesson04\ops\4</a:t>
            </a:r>
            <a:br>
              <a:rPr lang="en-US" altLang="ko-KR" sz="105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/>
            </a:r>
            <a:br>
              <a:rPr lang="en-US" altLang="ko-KR" sz="105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</a:br>
            <a:r>
              <a:rPr lang="en-US" altLang="ko-KR" sz="105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- #3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클릭할 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#3-1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20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나타남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5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651" y="2663862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799" y="3265499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6428255" y="2600908"/>
            <a:ext cx="560266" cy="539282"/>
            <a:chOff x="6428255" y="2600908"/>
            <a:chExt cx="560266" cy="539282"/>
          </a:xfrm>
        </p:grpSpPr>
        <p:sp>
          <p:nvSpPr>
            <p:cNvPr id="15" name="직사각형 14"/>
            <p:cNvSpPr/>
            <p:nvPr/>
          </p:nvSpPr>
          <p:spPr>
            <a:xfrm>
              <a:off x="6428255" y="2600908"/>
              <a:ext cx="372848" cy="36933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/>
            <p:cNvSpPr/>
            <p:nvPr/>
          </p:nvSpPr>
          <p:spPr>
            <a:xfrm>
              <a:off x="6691983" y="2848086"/>
              <a:ext cx="296538" cy="292104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#3</a:t>
              </a:r>
              <a:endPara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5760132" y="2559004"/>
            <a:ext cx="578023" cy="47395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0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786" y="2533868"/>
            <a:ext cx="374712" cy="361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387" y="2533868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" name="오른쪽 화살표 121"/>
          <p:cNvSpPr/>
          <p:nvPr/>
        </p:nvSpPr>
        <p:spPr>
          <a:xfrm>
            <a:off x="7808635" y="2667233"/>
            <a:ext cx="384633" cy="162018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5642102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="" xmlns:a16="http://schemas.microsoft.com/office/drawing/2014/main" id="{79A8AD0B-AFAF-4304-B69C-60CA68869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7A02A1E8-CF11-410F-98D7-D7834E6FB335}"/>
              </a:ext>
            </a:extLst>
          </p:cNvPr>
          <p:cNvSpPr/>
          <p:nvPr/>
        </p:nvSpPr>
        <p:spPr>
          <a:xfrm>
            <a:off x="4676882" y="3905217"/>
            <a:ext cx="227359" cy="2677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7EDEF7AD-4002-41A0-8CFB-02E11D897E81}"/>
              </a:ext>
            </a:extLst>
          </p:cNvPr>
          <p:cNvSpPr/>
          <p:nvPr/>
        </p:nvSpPr>
        <p:spPr>
          <a:xfrm>
            <a:off x="5418233" y="3926483"/>
            <a:ext cx="227359" cy="2677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81" y="4149080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000" y="4153304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35518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4_2_3_01.sgv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/  4_2_3_02.sgv  /  4_2_3_03.sgv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2" name="타원 111"/>
          <p:cNvSpPr/>
          <p:nvPr/>
        </p:nvSpPr>
        <p:spPr>
          <a:xfrm>
            <a:off x="5735860" y="2384884"/>
            <a:ext cx="549554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642102" y="3834336"/>
            <a:ext cx="786153" cy="47359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641638" y="3682723"/>
            <a:ext cx="848749" cy="558138"/>
            <a:chOff x="5657665" y="3690714"/>
            <a:chExt cx="848749" cy="558138"/>
          </a:xfrm>
        </p:grpSpPr>
        <p:sp>
          <p:nvSpPr>
            <p:cNvPr id="92" name="TextBox 91"/>
            <p:cNvSpPr txBox="1"/>
            <p:nvPr/>
          </p:nvSpPr>
          <p:spPr>
            <a:xfrm>
              <a:off x="5657665" y="3879520"/>
              <a:ext cx="72368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28</a:t>
              </a:r>
              <a:endParaRPr lang="ko-KR" altLang="en-US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7" name="그림 96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6414" y="3690714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7010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정답 칸 안에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초코우유는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모두 몇 개인지 말하고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어림한 결과와 비교해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6343950" y="1400660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319498" y="134076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5793237" y="140228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761260" y="134513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244524" y="140349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220072" y="135312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7" name="직사각형 66"/>
          <p:cNvSpPr/>
          <p:nvPr/>
        </p:nvSpPr>
        <p:spPr bwMode="auto">
          <a:xfrm>
            <a:off x="1251675" y="2257182"/>
            <a:ext cx="664543" cy="3797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28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초코우유는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모두 몇 개인지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9" name="TextBox 9">
            <a:extLst>
              <a:ext uri="{FF2B5EF4-FFF2-40B4-BE49-F238E27FC236}">
                <a16:creationId xmlns="" xmlns:a16="http://schemas.microsoft.com/office/drawing/2014/main" id="{7AF5C11E-5DF3-47C5-8A51-E9A5EAEC1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1251675" y="2744924"/>
            <a:ext cx="4516971" cy="4129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어림한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개와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 만큼 차이가 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239" y="2847532"/>
            <a:ext cx="258600" cy="20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2242" y="2105759"/>
            <a:ext cx="360000" cy="355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8646" y="2596396"/>
            <a:ext cx="360000" cy="355000"/>
          </a:xfrm>
          <a:prstGeom prst="rect">
            <a:avLst/>
          </a:prstGeom>
        </p:spPr>
      </p:pic>
      <p:sp>
        <p:nvSpPr>
          <p:cNvPr id="32" name="타원 31"/>
          <p:cNvSpPr/>
          <p:nvPr/>
        </p:nvSpPr>
        <p:spPr>
          <a:xfrm>
            <a:off x="1115616" y="2773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9195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65312" y="1781149"/>
            <a:ext cx="6794598" cy="3295703"/>
            <a:chOff x="65312" y="1781149"/>
            <a:chExt cx="6794598" cy="3295703"/>
          </a:xfrm>
        </p:grpSpPr>
        <p:pic>
          <p:nvPicPr>
            <p:cNvPr id="33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1" r="2284"/>
            <a:stretch/>
          </p:blipFill>
          <p:spPr bwMode="auto">
            <a:xfrm>
              <a:off x="65312" y="1781149"/>
              <a:ext cx="6794598" cy="3295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828080" y="2096852"/>
              <a:ext cx="216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8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76140" y="2096852"/>
              <a:ext cx="215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80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39658" y="2564904"/>
              <a:ext cx="252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2745" y="2480857"/>
              <a:ext cx="38183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150" dirty="0">
                  <a:latin typeface="맑은 고딕" pitchFamily="50" charset="-127"/>
                  <a:ea typeface="맑은 고딕" pitchFamily="50" charset="-127"/>
                </a:rPr>
                <a:t>×</a:t>
              </a:r>
              <a:endParaRPr lang="ko-KR" alt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87724" y="3356992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spc="-15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×2</a:t>
              </a:r>
              <a:endParaRPr lang="ko-KR" altLang="en-US" sz="18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966751" y="3897052"/>
              <a:ext cx="6970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spc="-15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×2</a:t>
              </a:r>
              <a:endParaRPr lang="ko-KR" altLang="en-US" sz="18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475178" y="4643844"/>
              <a:ext cx="252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63600" y="4643844"/>
              <a:ext cx="252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55976" y="3068433"/>
              <a:ext cx="252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80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59932" y="3453658"/>
              <a:ext cx="252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8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959932" y="3896613"/>
              <a:ext cx="252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355976" y="3894388"/>
              <a:ext cx="252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868144" y="3791265"/>
              <a:ext cx="252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264188" y="3789040"/>
              <a:ext cx="252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390566" y="3453658"/>
              <a:ext cx="252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8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511660" y="3419708"/>
              <a:ext cx="252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80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53045" y="4004633"/>
              <a:ext cx="252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8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14×2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를 계산하는 방법을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모든 숫자는 타이핑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전자저작물에서 물음표 표시를 손가락 버튼으로 대체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각각의 손가락 버튼을 클릭 시 전자 저작물의 효과와 동일하게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4_2_04.html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app\resource\contents\lesson04\ops\4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번과 마찬가지로 전자저작물과 같은 효과로 표출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5" name="타원 44"/>
          <p:cNvSpPr/>
          <p:nvPr/>
        </p:nvSpPr>
        <p:spPr>
          <a:xfrm>
            <a:off x="6408427" y="51895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426729"/>
              </p:ext>
            </p:extLst>
          </p:nvPr>
        </p:nvGraphicFramePr>
        <p:xfrm>
          <a:off x="3509403" y="2240867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750726"/>
              </p:ext>
            </p:extLst>
          </p:nvPr>
        </p:nvGraphicFramePr>
        <p:xfrm>
          <a:off x="5419035" y="2875714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396" y="3167918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5" name="그룹 64"/>
          <p:cNvGrpSpPr/>
          <p:nvPr/>
        </p:nvGrpSpPr>
        <p:grpSpPr>
          <a:xfrm>
            <a:off x="1604000" y="3104964"/>
            <a:ext cx="560266" cy="539282"/>
            <a:chOff x="6428255" y="2600908"/>
            <a:chExt cx="560266" cy="539282"/>
          </a:xfrm>
        </p:grpSpPr>
        <p:sp>
          <p:nvSpPr>
            <p:cNvPr id="66" name="직사각형 65"/>
            <p:cNvSpPr/>
            <p:nvPr/>
          </p:nvSpPr>
          <p:spPr>
            <a:xfrm>
              <a:off x="6428255" y="2600908"/>
              <a:ext cx="372848" cy="36933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6691983" y="2848086"/>
              <a:ext cx="296538" cy="292104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#2</a:t>
              </a:r>
              <a:endPara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636" y="1996391"/>
            <a:ext cx="374712" cy="361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37" y="1996391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오른쪽 화살표 69"/>
          <p:cNvSpPr/>
          <p:nvPr/>
        </p:nvSpPr>
        <p:spPr>
          <a:xfrm>
            <a:off x="7792485" y="2129756"/>
            <a:ext cx="384633" cy="162018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66" y="3753036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424" y="4643844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123242" y="1704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9">
            <a:extLst>
              <a:ext uri="{FF2B5EF4-FFF2-40B4-BE49-F238E27FC236}">
                <a16:creationId xmlns="" xmlns:a16="http://schemas.microsoft.com/office/drawing/2014/main" id="{E9202352-5A7F-469E-8E49-EBA647BA8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60509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4_2_4_00.sgv  /  4_2_4_01.sgv  /  4_2_4_01_1.sgv  /  4_2_4_01_2.sgv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/ 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4_2_4_01_3.sgv  / 4_2_4_03.sgv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7" name="타원 76"/>
          <p:cNvSpPr/>
          <p:nvPr/>
        </p:nvSpPr>
        <p:spPr>
          <a:xfrm>
            <a:off x="5256076" y="27000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32"/>
          <p:cNvSpPr/>
          <p:nvPr/>
        </p:nvSpPr>
        <p:spPr>
          <a:xfrm>
            <a:off x="3574940" y="1880827"/>
            <a:ext cx="3403831" cy="2448321"/>
          </a:xfrm>
          <a:prstGeom prst="round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984" y="2125518"/>
            <a:ext cx="3235744" cy="202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4716022" y="3131676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283968" y="3622161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714602" y="3622161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32×3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여러 가지 방법으로 계산해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07504" y="1880827"/>
            <a:ext cx="3403831" cy="2448321"/>
          </a:xfrm>
          <a:prstGeom prst="round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89043" y="1772816"/>
            <a:ext cx="726573" cy="32403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방법 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845387" y="1772816"/>
            <a:ext cx="726573" cy="3240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방법 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01"/>
          <a:stretch/>
        </p:blipFill>
        <p:spPr bwMode="auto">
          <a:xfrm>
            <a:off x="1259632" y="2118389"/>
            <a:ext cx="2090565" cy="20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52419" y="2816932"/>
            <a:ext cx="103105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400" spc="-150" dirty="0">
                <a:latin typeface="맑은 고딕" pitchFamily="50" charset="-127"/>
                <a:ea typeface="맑은 고딕" pitchFamily="50" charset="-127"/>
              </a:rPr>
              <a:t>32×3=</a:t>
            </a:r>
          </a:p>
          <a:p>
            <a:pPr algn="r">
              <a:lnSpc>
                <a:spcPct val="150000"/>
              </a:lnSpc>
            </a:pPr>
            <a:r>
              <a:rPr lang="en-US" altLang="ko-KR" sz="2400" spc="-150" dirty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2304914" y="2924944"/>
            <a:ext cx="302615" cy="3240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+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1640082" y="2243859"/>
            <a:ext cx="710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×3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597304" y="2236802"/>
            <a:ext cx="5886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-15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×3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62638" y="2948462"/>
            <a:ext cx="4283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90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32072" y="2924944"/>
            <a:ext cx="3064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3470" y="3501008"/>
            <a:ext cx="57866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96</a:t>
            </a:r>
            <a:endParaRPr lang="ko-KR" altLang="en-US" sz="20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949" y="3168696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3082553" y="3105742"/>
            <a:ext cx="560266" cy="539282"/>
            <a:chOff x="6428255" y="2600908"/>
            <a:chExt cx="560266" cy="539282"/>
          </a:xfrm>
        </p:grpSpPr>
        <p:sp>
          <p:nvSpPr>
            <p:cNvPr id="57" name="직사각형 56"/>
            <p:cNvSpPr/>
            <p:nvPr/>
          </p:nvSpPr>
          <p:spPr>
            <a:xfrm>
              <a:off x="6428255" y="2600908"/>
              <a:ext cx="372848" cy="36933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6691983" y="2848086"/>
              <a:ext cx="296538" cy="292104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#2</a:t>
              </a:r>
              <a:endPara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681" y="3176972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4914" y="3404520"/>
            <a:ext cx="360000" cy="355000"/>
          </a:xfrm>
          <a:prstGeom prst="rect">
            <a:avLst/>
          </a:prstGeom>
        </p:spPr>
      </p:pic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145064"/>
              </p:ext>
            </p:extLst>
          </p:nvPr>
        </p:nvGraphicFramePr>
        <p:xfrm>
          <a:off x="3833440" y="2254354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969718"/>
              </p:ext>
            </p:extLst>
          </p:nvPr>
        </p:nvGraphicFramePr>
        <p:xfrm>
          <a:off x="5557960" y="2240868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0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0" y="290622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195" y="3237923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790905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105413" y="1872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모든 숫자는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타이핑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전자저작물에서 물음표 표시를 손가락 버튼으로 대체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각각의 손가락 버튼을 클릭 시 전자 저작물의 효과와 동일하게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4_2_05.html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app\resource\contents\lesson04\ops\4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끼리 닿지 않게 배치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636" y="2131567"/>
            <a:ext cx="374712" cy="361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37" y="2131567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오른쪽 화살표 97"/>
          <p:cNvSpPr/>
          <p:nvPr/>
        </p:nvSpPr>
        <p:spPr>
          <a:xfrm>
            <a:off x="7792485" y="2264932"/>
            <a:ext cx="384633" cy="162018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9">
            <a:extLst>
              <a:ext uri="{FF2B5EF4-FFF2-40B4-BE49-F238E27FC236}">
                <a16:creationId xmlns="" xmlns:a16="http://schemas.microsoft.com/office/drawing/2014/main" id="{7972C425-B7C0-4E64-B51C-64E092BB1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247570" y="26369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770882" y="3045652"/>
            <a:ext cx="1213386" cy="662440"/>
            <a:chOff x="5770882" y="3027180"/>
            <a:chExt cx="1213386" cy="662440"/>
          </a:xfrm>
        </p:grpSpPr>
        <p:sp>
          <p:nvSpPr>
            <p:cNvPr id="12" name="직사각형 11"/>
            <p:cNvSpPr/>
            <p:nvPr/>
          </p:nvSpPr>
          <p:spPr>
            <a:xfrm>
              <a:off x="5875273" y="3162062"/>
              <a:ext cx="447086" cy="3431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2" name="그림 61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70882" y="3334620"/>
              <a:ext cx="360000" cy="355000"/>
            </a:xfrm>
            <a:prstGeom prst="rect">
              <a:avLst/>
            </a:prstGeom>
          </p:spPr>
        </p:pic>
        <p:sp>
          <p:nvSpPr>
            <p:cNvPr id="85" name="TextBox 84"/>
            <p:cNvSpPr txBox="1"/>
            <p:nvPr/>
          </p:nvSpPr>
          <p:spPr>
            <a:xfrm>
              <a:off x="5950882" y="3161378"/>
              <a:ext cx="252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b="1" dirty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8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317999" y="3162375"/>
              <a:ext cx="447086" cy="3431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24268" y="3027180"/>
              <a:ext cx="360000" cy="355000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6385206" y="3156931"/>
              <a:ext cx="252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b="1" dirty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8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3" name="타원 62"/>
          <p:cNvSpPr/>
          <p:nvPr/>
        </p:nvSpPr>
        <p:spPr>
          <a:xfrm>
            <a:off x="6214679" y="34241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967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척척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버튼은 다른 색의 풀이 확인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0897" y="2197612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21×4=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435310" y="2009118"/>
            <a:ext cx="840546" cy="537565"/>
            <a:chOff x="2368346" y="2009118"/>
            <a:chExt cx="840546" cy="537565"/>
          </a:xfrm>
        </p:grpSpPr>
        <p:sp>
          <p:nvSpPr>
            <p:cNvPr id="35" name="직사각형 34"/>
            <p:cNvSpPr/>
            <p:nvPr/>
          </p:nvSpPr>
          <p:spPr bwMode="auto">
            <a:xfrm>
              <a:off x="2368346" y="2181553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0" name="그림 3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4552305" y="2197612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33×2=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2087724" y="3961425"/>
            <a:ext cx="1121168" cy="537565"/>
            <a:chOff x="2087724" y="2009118"/>
            <a:chExt cx="1121168" cy="537565"/>
          </a:xfrm>
        </p:grpSpPr>
        <p:sp>
          <p:nvSpPr>
            <p:cNvPr id="49" name="직사각형 48"/>
            <p:cNvSpPr/>
            <p:nvPr/>
          </p:nvSpPr>
          <p:spPr bwMode="auto">
            <a:xfrm>
              <a:off x="2087724" y="2181553"/>
              <a:ext cx="87918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6    6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grpSp>
        <p:nvGrpSpPr>
          <p:cNvPr id="6" name="그룹 5"/>
          <p:cNvGrpSpPr/>
          <p:nvPr/>
        </p:nvGrpSpPr>
        <p:grpSpPr>
          <a:xfrm>
            <a:off x="5360023" y="2014183"/>
            <a:ext cx="868161" cy="542630"/>
            <a:chOff x="5107995" y="2014183"/>
            <a:chExt cx="868161" cy="542630"/>
          </a:xfrm>
        </p:grpSpPr>
        <p:sp>
          <p:nvSpPr>
            <p:cNvPr id="42" name="직사각형 41"/>
            <p:cNvSpPr/>
            <p:nvPr/>
          </p:nvSpPr>
          <p:spPr bwMode="auto">
            <a:xfrm>
              <a:off x="5107995" y="2191683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16156" y="2014183"/>
              <a:ext cx="360000" cy="355000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4988957" y="3966490"/>
            <a:ext cx="987199" cy="542630"/>
            <a:chOff x="4988957" y="3234245"/>
            <a:chExt cx="987199" cy="542630"/>
          </a:xfrm>
        </p:grpSpPr>
        <p:sp>
          <p:nvSpPr>
            <p:cNvPr id="37" name="직사각형 36"/>
            <p:cNvSpPr/>
            <p:nvPr/>
          </p:nvSpPr>
          <p:spPr bwMode="auto">
            <a:xfrm>
              <a:off x="4988957" y="3411745"/>
              <a:ext cx="87918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8   4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8" name="그림 37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16156" y="3234245"/>
              <a:ext cx="360000" cy="355000"/>
            </a:xfrm>
            <a:prstGeom prst="rect">
              <a:avLst/>
            </a:prstGeom>
          </p:spPr>
        </p:pic>
      </p:grp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902465"/>
              </p:ext>
            </p:extLst>
          </p:nvPr>
        </p:nvGraphicFramePr>
        <p:xfrm>
          <a:off x="1765040" y="3163940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377907"/>
              </p:ext>
            </p:extLst>
          </p:nvPr>
        </p:nvGraphicFramePr>
        <p:xfrm>
          <a:off x="4643655" y="3163940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>
            <a:extLst>
              <a:ext uri="{FF2B5EF4-FFF2-40B4-BE49-F238E27FC236}">
                <a16:creationId xmlns="" xmlns:a16="http://schemas.microsoft.com/office/drawing/2014/main" id="{C00CF0A3-DF53-41C4-8064-9F35A345B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65" y="1026453"/>
            <a:ext cx="460946" cy="350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2627784" y="3961425"/>
            <a:ext cx="1121168" cy="537565"/>
            <a:chOff x="2087724" y="2009118"/>
            <a:chExt cx="1121168" cy="537565"/>
          </a:xfrm>
        </p:grpSpPr>
        <p:sp>
          <p:nvSpPr>
            <p:cNvPr id="49" name="직사각형 48"/>
            <p:cNvSpPr/>
            <p:nvPr/>
          </p:nvSpPr>
          <p:spPr bwMode="auto">
            <a:xfrm>
              <a:off x="2087724" y="2181553"/>
              <a:ext cx="87918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6    6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4988957" y="3966490"/>
            <a:ext cx="987199" cy="542630"/>
            <a:chOff x="4988957" y="3234245"/>
            <a:chExt cx="987199" cy="542630"/>
          </a:xfrm>
        </p:grpSpPr>
        <p:sp>
          <p:nvSpPr>
            <p:cNvPr id="37" name="직사각형 36"/>
            <p:cNvSpPr/>
            <p:nvPr/>
          </p:nvSpPr>
          <p:spPr bwMode="auto">
            <a:xfrm>
              <a:off x="4988957" y="3411745"/>
              <a:ext cx="87918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8   4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8" name="그림 37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16156" y="3234245"/>
              <a:ext cx="360000" cy="355000"/>
            </a:xfrm>
            <a:prstGeom prst="rect">
              <a:avLst/>
            </a:prstGeom>
          </p:spPr>
        </p:pic>
      </p:grp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796927"/>
              </p:ext>
            </p:extLst>
          </p:nvPr>
        </p:nvGraphicFramePr>
        <p:xfrm>
          <a:off x="1765040" y="3163940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230335"/>
              </p:ext>
            </p:extLst>
          </p:nvPr>
        </p:nvGraphicFramePr>
        <p:xfrm>
          <a:off x="4643655" y="3163940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7029346" y="112474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75934" y="3191085"/>
            <a:ext cx="6667165" cy="2058635"/>
            <a:chOff x="179512" y="3304680"/>
            <a:chExt cx="6667165" cy="1968610"/>
          </a:xfrm>
        </p:grpSpPr>
        <p:sp>
          <p:nvSpPr>
            <p:cNvPr id="51" name="직각 삼각형 5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0" name="직사각형 59"/>
          <p:cNvSpPr/>
          <p:nvPr/>
        </p:nvSpPr>
        <p:spPr bwMode="auto">
          <a:xfrm>
            <a:off x="1546312" y="4601912"/>
            <a:ext cx="87918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4447545" y="4612042"/>
            <a:ext cx="87918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6   6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690687"/>
              </p:ext>
            </p:extLst>
          </p:nvPr>
        </p:nvGraphicFramePr>
        <p:xfrm>
          <a:off x="1223628" y="3631992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26436"/>
              </p:ext>
            </p:extLst>
          </p:nvPr>
        </p:nvGraphicFramePr>
        <p:xfrm>
          <a:off x="4102243" y="3631992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TextBox 9">
            <a:extLst>
              <a:ext uri="{FF2B5EF4-FFF2-40B4-BE49-F238E27FC236}">
                <a16:creationId xmlns="" xmlns:a16="http://schemas.microsoft.com/office/drawing/2014/main" id="{86574AAD-03E6-4942-A418-7215565A1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65" y="1026453"/>
            <a:ext cx="460946" cy="350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1640897" y="2197612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21×4=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2435310" y="2181553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552305" y="2197612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33×2=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5360023" y="2191683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4194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err="1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계산해 보기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7525" y="2204864"/>
            <a:ext cx="6479690" cy="2952328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좌우로 움직이는 클릭 유도 이벤트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오른쪽 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모든 내용이 흰 직사각형 화면 안에 들어가게 크기 조절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4_2_06.html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app\resource\contents\lesson04\ops\4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버튼이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꼬리 위치 확인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362" y="332127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표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7296887"/>
                  </p:ext>
                </p:extLst>
              </p:nvPr>
            </p:nvGraphicFramePr>
            <p:xfrm>
              <a:off x="1276234" y="2755873"/>
              <a:ext cx="97058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3527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323527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323527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9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900" b="1" dirty="0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endParaRPr lang="ko-KR" altLang="en-US" sz="1900" b="1" dirty="0">
                            <a:solidFill>
                              <a:srgbClr val="FF0000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spc="-15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ko-KR" altLang="en-US" sz="18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900" b="1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900" b="1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900" b="1" kern="1200" dirty="0">
                            <a:solidFill>
                              <a:srgbClr val="FF0000"/>
                            </a:solidFill>
                            <a:latin typeface="맑은 고딕" pitchFamily="50" charset="-127"/>
                            <a:ea typeface="맑은 고딕" pitchFamily="50" charset="-127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900" b="1" dirty="0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6</a:t>
                          </a:r>
                          <a:endParaRPr lang="ko-KR" altLang="en-US" sz="1900" b="1" dirty="0">
                            <a:solidFill>
                              <a:srgbClr val="FF0000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표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7296887"/>
                  </p:ext>
                </p:extLst>
              </p:nvPr>
            </p:nvGraphicFramePr>
            <p:xfrm>
              <a:off x="1276234" y="2755873"/>
              <a:ext cx="97058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3527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323527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323527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9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900" b="1" dirty="0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endParaRPr lang="ko-KR" altLang="en-US" sz="1900" b="1" dirty="0">
                            <a:solidFill>
                              <a:srgbClr val="FF0000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109836" r="-20188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900" b="1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900" b="1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900" b="1" kern="1200" dirty="0">
                            <a:solidFill>
                              <a:srgbClr val="FF0000"/>
                            </a:solidFill>
                            <a:latin typeface="맑은 고딕" pitchFamily="50" charset="-127"/>
                            <a:ea typeface="맑은 고딕" pitchFamily="50" charset="-127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900" b="1" dirty="0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6</a:t>
                          </a:r>
                          <a:endParaRPr lang="ko-KR" altLang="en-US" sz="1900" b="1" dirty="0">
                            <a:solidFill>
                              <a:srgbClr val="FF0000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9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567" y="331088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표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1284077"/>
                  </p:ext>
                </p:extLst>
              </p:nvPr>
            </p:nvGraphicFramePr>
            <p:xfrm>
              <a:off x="2987258" y="2745437"/>
              <a:ext cx="97058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3527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323527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323527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900" b="1" dirty="0">
                              <a:solidFill>
                                <a:schemeClr val="tx2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900" b="1" dirty="0">
                            <a:solidFill>
                              <a:schemeClr val="tx2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EDED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9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9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1" dirty="0">
                            <a:solidFill>
                              <a:schemeClr val="tx2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9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900" b="0" kern="1200" dirty="0">
                            <a:solidFill>
                              <a:srgbClr val="FF0000"/>
                            </a:solidFill>
                            <a:latin typeface="맑은 고딕" pitchFamily="50" charset="-127"/>
                            <a:ea typeface="맑은 고딕" pitchFamily="50" charset="-127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900" b="0" dirty="0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6</a:t>
                          </a:r>
                          <a:endParaRPr lang="ko-KR" altLang="en-US" sz="1900" b="0" dirty="0">
                            <a:solidFill>
                              <a:srgbClr val="FF0000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900" b="1" dirty="0">
                              <a:solidFill>
                                <a:schemeClr val="tx2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900" b="1" dirty="0">
                            <a:solidFill>
                              <a:schemeClr val="tx2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EDED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900" b="1" dirty="0">
                              <a:solidFill>
                                <a:schemeClr val="tx2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900" b="1" dirty="0">
                            <a:solidFill>
                              <a:schemeClr val="tx2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EDEDE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표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1284077"/>
                  </p:ext>
                </p:extLst>
              </p:nvPr>
            </p:nvGraphicFramePr>
            <p:xfrm>
              <a:off x="2987258" y="2745437"/>
              <a:ext cx="97058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3527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323527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323527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900" b="1" dirty="0">
                              <a:solidFill>
                                <a:schemeClr val="tx2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900" b="1" dirty="0">
                            <a:solidFill>
                              <a:schemeClr val="tx2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EDED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9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t="-108197" r="-20188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1" dirty="0">
                            <a:solidFill>
                              <a:schemeClr val="tx2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9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endParaRPr lang="ko-KR" altLang="en-US" sz="1900" b="0" kern="1200" dirty="0">
                            <a:solidFill>
                              <a:srgbClr val="FF0000"/>
                            </a:solidFill>
                            <a:latin typeface="맑은 고딕" pitchFamily="50" charset="-127"/>
                            <a:ea typeface="맑은 고딕" pitchFamily="50" charset="-127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900" b="0" dirty="0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6</a:t>
                          </a:r>
                          <a:endParaRPr lang="ko-KR" altLang="en-US" sz="1900" b="0" dirty="0">
                            <a:solidFill>
                              <a:srgbClr val="FF0000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900" b="1" dirty="0">
                              <a:solidFill>
                                <a:schemeClr val="tx2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900" b="1" dirty="0">
                            <a:solidFill>
                              <a:schemeClr val="tx2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EDED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900" b="1" dirty="0">
                              <a:solidFill>
                                <a:schemeClr val="tx2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0</a:t>
                          </a:r>
                          <a:endParaRPr lang="ko-KR" altLang="en-US" sz="1900" b="1" dirty="0">
                            <a:solidFill>
                              <a:schemeClr val="tx2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EDED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표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7886939"/>
                  </p:ext>
                </p:extLst>
              </p:nvPr>
            </p:nvGraphicFramePr>
            <p:xfrm>
              <a:off x="4717543" y="2746401"/>
              <a:ext cx="97058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3527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323527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323527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900" b="1" dirty="0">
                              <a:solidFill>
                                <a:schemeClr val="tx2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900" b="1" dirty="0">
                            <a:solidFill>
                              <a:schemeClr val="tx2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900" b="1" dirty="0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endParaRPr lang="ko-KR" altLang="en-US" sz="1900" b="1" dirty="0">
                            <a:solidFill>
                              <a:srgbClr val="FF0000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9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1" dirty="0">
                            <a:solidFill>
                              <a:schemeClr val="tx2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9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900" b="0" kern="120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3</a:t>
                          </a:r>
                          <a:endParaRPr lang="ko-KR" altLang="en-US" sz="1900" b="0" kern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9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6</a:t>
                          </a:r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표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7886939"/>
                  </p:ext>
                </p:extLst>
              </p:nvPr>
            </p:nvGraphicFramePr>
            <p:xfrm>
              <a:off x="4717543" y="2746401"/>
              <a:ext cx="97058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3527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323527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323527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900" b="1" dirty="0">
                              <a:solidFill>
                                <a:schemeClr val="tx2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1</a:t>
                          </a:r>
                          <a:endParaRPr lang="ko-KR" altLang="en-US" sz="1900" b="1" dirty="0">
                            <a:solidFill>
                              <a:schemeClr val="tx2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900" b="1" dirty="0">
                              <a:solidFill>
                                <a:srgbClr val="FF0000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2</a:t>
                          </a:r>
                          <a:endParaRPr lang="ko-KR" altLang="en-US" sz="1900" b="1" dirty="0">
                            <a:solidFill>
                              <a:srgbClr val="FF0000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1887" t="-111667" r="-201887" b="-1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1" dirty="0">
                            <a:solidFill>
                              <a:schemeClr val="tx2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9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3</a:t>
                          </a:r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900" b="0" kern="120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  <a:cs typeface="+mn-cs"/>
                            </a:rPr>
                            <a:t>3</a:t>
                          </a:r>
                          <a:endParaRPr lang="ko-KR" altLang="en-US" sz="1900" b="0" kern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9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6</a:t>
                          </a:r>
                          <a:endParaRPr lang="ko-KR" altLang="en-US" sz="19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3" name="TextBox 53"/>
          <p:cNvSpPr txBox="1"/>
          <p:nvPr/>
        </p:nvSpPr>
        <p:spPr>
          <a:xfrm>
            <a:off x="1613407" y="4113589"/>
            <a:ext cx="9229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2×3=6</a:t>
            </a:r>
            <a:endParaRPr lang="ko-KR" altLang="en-US" sz="18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53"/>
          <p:cNvSpPr txBox="1"/>
          <p:nvPr/>
        </p:nvSpPr>
        <p:spPr>
          <a:xfrm>
            <a:off x="2859242" y="4469273"/>
            <a:ext cx="1360950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10×3=30</a:t>
            </a:r>
            <a:endParaRPr lang="ko-KR" altLang="en-US" sz="19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형 설명선 44"/>
          <p:cNvSpPr/>
          <p:nvPr/>
        </p:nvSpPr>
        <p:spPr>
          <a:xfrm>
            <a:off x="1511660" y="4041581"/>
            <a:ext cx="1116100" cy="395531"/>
          </a:xfrm>
          <a:prstGeom prst="wedgeEllipseCallout">
            <a:avLst>
              <a:gd name="adj1" fmla="val 347"/>
              <a:gd name="adj2" fmla="val -882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형 설명선 45"/>
          <p:cNvSpPr/>
          <p:nvPr/>
        </p:nvSpPr>
        <p:spPr>
          <a:xfrm>
            <a:off x="2771800" y="4401621"/>
            <a:ext cx="1477255" cy="395531"/>
          </a:xfrm>
          <a:prstGeom prst="wedgeEllipseCallout">
            <a:avLst>
              <a:gd name="adj1" fmla="val -3689"/>
              <a:gd name="adj2" fmla="val -9301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598420" y="3280320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309855" y="3321212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2598420" y="3015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>
            <a:extLst>
              <a:ext uri="{FF2B5EF4-FFF2-40B4-BE49-F238E27FC236}">
                <a16:creationId xmlns="" xmlns:a16="http://schemas.microsoft.com/office/drawing/2014/main" id="{AB6C6405-6D81-4B9B-BBDB-64CACFBE7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269840" y="38214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187265" y="42393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20671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수 모형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="" xmlns:a16="http://schemas.microsoft.com/office/drawing/2014/main" id="{CDC12780-F37F-4405-89FD-397ED2DCB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12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56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53"/>
          <p:cNvSpPr txBox="1"/>
          <p:nvPr/>
        </p:nvSpPr>
        <p:spPr>
          <a:xfrm>
            <a:off x="2315549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31" name="TextBox 53"/>
          <p:cNvSpPr txBox="1"/>
          <p:nvPr/>
        </p:nvSpPr>
        <p:spPr>
          <a:xfrm>
            <a:off x="4722831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043501"/>
              </p:ext>
            </p:extLst>
          </p:nvPr>
        </p:nvGraphicFramePr>
        <p:xfrm>
          <a:off x="179388" y="654012"/>
          <a:ext cx="8774172" cy="487660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초코우유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초코우유는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모두 몇 개인지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초코우유는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모두 몇 개인지 수 모형으로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14×2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세로 셈으로 계산하는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32×3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여러 가지 방법으로 계산하기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56~57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="" xmlns:a16="http://schemas.microsoft.com/office/drawing/2014/main" id="{4D3D3860-E9B3-4CAF-A6AB-3B651036F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3"/>
          <p:cNvSpPr txBox="1"/>
          <p:nvPr/>
        </p:nvSpPr>
        <p:spPr>
          <a:xfrm>
            <a:off x="644499" y="1604119"/>
            <a:ext cx="6110881" cy="6924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×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계산하려고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22687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64.Jpg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\app\resource\data\04\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822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213043384" descr="EMB00002ae456e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898" y="2126606"/>
            <a:ext cx="2497138" cy="330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94602" y="3655657"/>
            <a:ext cx="6120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×</a:t>
            </a:r>
            <a:r>
              <a:rPr lang="en-US" altLang="ko-KR" sz="18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800" b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273336" y="4303729"/>
            <a:ext cx="7592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10×</a:t>
            </a:r>
            <a:r>
              <a:rPr lang="en-US" altLang="ko-KR" sz="18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800" b="1" dirty="0">
              <a:solidFill>
                <a:srgbClr val="00B0F0"/>
              </a:solidFill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3554" y="3486183"/>
            <a:ext cx="360000" cy="3550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2007" y="4128845"/>
            <a:ext cx="360000" cy="355000"/>
          </a:xfrm>
          <a:prstGeom prst="rect">
            <a:avLst/>
          </a:prstGeom>
        </p:spPr>
      </p:pic>
      <p:sp>
        <p:nvSpPr>
          <p:cNvPr id="8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="" xmlns:a16="http://schemas.microsoft.com/office/drawing/2014/main" id="{CD8FF593-A080-4E47-87E1-63A0B67EE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3367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304069"/>
              </p:ext>
            </p:extLst>
          </p:nvPr>
        </p:nvGraphicFramePr>
        <p:xfrm>
          <a:off x="3923928" y="2368350"/>
          <a:ext cx="1594800" cy="1591056"/>
        </p:xfrm>
        <a:graphic>
          <a:graphicData uri="http://schemas.openxmlformats.org/drawingml/2006/table">
            <a:tbl>
              <a:tblPr/>
              <a:tblGrid>
                <a:gridCol w="4216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10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910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9106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49682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96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96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버튼은 다른 색의 풀이 확인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97" name="그룹 96"/>
          <p:cNvGrpSpPr/>
          <p:nvPr/>
        </p:nvGrpSpPr>
        <p:grpSpPr>
          <a:xfrm>
            <a:off x="2407695" y="2780928"/>
            <a:ext cx="868161" cy="542630"/>
            <a:chOff x="5107995" y="3234245"/>
            <a:chExt cx="868161" cy="542630"/>
          </a:xfrm>
        </p:grpSpPr>
        <p:sp>
          <p:nvSpPr>
            <p:cNvPr id="98" name="직사각형 97"/>
            <p:cNvSpPr/>
            <p:nvPr/>
          </p:nvSpPr>
          <p:spPr bwMode="auto">
            <a:xfrm>
              <a:off x="5107995" y="3411745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9" name="그림 98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16156" y="3234245"/>
              <a:ext cx="360000" cy="355000"/>
            </a:xfrm>
            <a:prstGeom prst="rect">
              <a:avLst/>
            </a:prstGeom>
          </p:spPr>
        </p:pic>
      </p:grpSp>
      <p:grpSp>
        <p:nvGrpSpPr>
          <p:cNvPr id="100" name="그룹 99"/>
          <p:cNvGrpSpPr/>
          <p:nvPr/>
        </p:nvGrpSpPr>
        <p:grpSpPr>
          <a:xfrm>
            <a:off x="4666684" y="3282414"/>
            <a:ext cx="1021441" cy="578634"/>
            <a:chOff x="4916497" y="2550169"/>
            <a:chExt cx="1021441" cy="578634"/>
          </a:xfrm>
        </p:grpSpPr>
        <p:sp>
          <p:nvSpPr>
            <p:cNvPr id="101" name="직사각형 100"/>
            <p:cNvSpPr/>
            <p:nvPr/>
          </p:nvSpPr>
          <p:spPr bwMode="auto">
            <a:xfrm>
              <a:off x="4916497" y="2763673"/>
              <a:ext cx="94943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9   3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2" name="그림 101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77938" y="2550169"/>
              <a:ext cx="360000" cy="355000"/>
            </a:xfrm>
            <a:prstGeom prst="rect">
              <a:avLst/>
            </a:prstGeom>
          </p:spPr>
        </p:pic>
      </p:grpSp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타원 104"/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84930" y="2960948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34×2=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385" name="_x222787984" descr="DRW00002ae4570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151" y="3119438"/>
            <a:ext cx="1524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>
            <a:extLst>
              <a:ext uri="{FF2B5EF4-FFF2-40B4-BE49-F238E27FC236}">
                <a16:creationId xmlns="" xmlns:a16="http://schemas.microsoft.com/office/drawing/2014/main" id="{F644E564-C308-44D2-8C38-C078A2461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446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116506"/>
              </p:ext>
            </p:extLst>
          </p:nvPr>
        </p:nvGraphicFramePr>
        <p:xfrm>
          <a:off x="3923928" y="2368350"/>
          <a:ext cx="1594800" cy="1591056"/>
        </p:xfrm>
        <a:graphic>
          <a:graphicData uri="http://schemas.openxmlformats.org/drawingml/2006/table">
            <a:tbl>
              <a:tblPr/>
              <a:tblGrid>
                <a:gridCol w="4216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10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910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9106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49682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96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96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" name="직사각형 53"/>
          <p:cNvSpPr/>
          <p:nvPr/>
        </p:nvSpPr>
        <p:spPr bwMode="auto">
          <a:xfrm>
            <a:off x="2407695" y="2958428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4666684" y="3495918"/>
            <a:ext cx="96710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9   3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584930" y="2960948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34×2=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_x222787984" descr="DRW00002ae457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151" y="3119438"/>
            <a:ext cx="1524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47" name="직각 삼각형 46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7" name="직사각형 56"/>
          <p:cNvSpPr/>
          <p:nvPr/>
        </p:nvSpPr>
        <p:spPr bwMode="auto">
          <a:xfrm>
            <a:off x="3144846" y="4623178"/>
            <a:ext cx="87918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 </a:t>
            </a: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   8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974631"/>
              </p:ext>
            </p:extLst>
          </p:nvPr>
        </p:nvGraphicFramePr>
        <p:xfrm>
          <a:off x="2822162" y="3653258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="" xmlns:a16="http://schemas.microsoft.com/office/drawing/2014/main" id="{A67FD357-D252-45DA-98DB-8C79A9FC7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214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계산을 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1389621" y="3053977"/>
            <a:ext cx="1121168" cy="537565"/>
            <a:chOff x="2087724" y="2009118"/>
            <a:chExt cx="1121168" cy="537565"/>
          </a:xfrm>
        </p:grpSpPr>
        <p:sp>
          <p:nvSpPr>
            <p:cNvPr id="48" name="직사각형 47"/>
            <p:cNvSpPr/>
            <p:nvPr/>
          </p:nvSpPr>
          <p:spPr bwMode="auto">
            <a:xfrm>
              <a:off x="2087724" y="2181553"/>
              <a:ext cx="879187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420835"/>
              </p:ext>
            </p:extLst>
          </p:nvPr>
        </p:nvGraphicFramePr>
        <p:xfrm>
          <a:off x="1066937" y="2292496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1" name="그룹 60"/>
          <p:cNvGrpSpPr/>
          <p:nvPr/>
        </p:nvGrpSpPr>
        <p:grpSpPr>
          <a:xfrm>
            <a:off x="1389621" y="3501008"/>
            <a:ext cx="1121168" cy="537565"/>
            <a:chOff x="2087724" y="2009118"/>
            <a:chExt cx="1121168" cy="537565"/>
          </a:xfrm>
        </p:grpSpPr>
        <p:sp>
          <p:nvSpPr>
            <p:cNvPr id="62" name="직사각형 61"/>
            <p:cNvSpPr/>
            <p:nvPr/>
          </p:nvSpPr>
          <p:spPr bwMode="auto">
            <a:xfrm>
              <a:off x="2087724" y="2181553"/>
              <a:ext cx="879187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 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cxnSp>
        <p:nvCxnSpPr>
          <p:cNvPr id="4" name="직선 연결선 3"/>
          <p:cNvCxnSpPr/>
          <p:nvPr/>
        </p:nvCxnSpPr>
        <p:spPr bwMode="auto">
          <a:xfrm>
            <a:off x="1081705" y="4115571"/>
            <a:ext cx="1187103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5" name="그룹 64"/>
          <p:cNvGrpSpPr/>
          <p:nvPr/>
        </p:nvGrpSpPr>
        <p:grpSpPr>
          <a:xfrm>
            <a:off x="1367644" y="4043563"/>
            <a:ext cx="1121168" cy="537565"/>
            <a:chOff x="2087724" y="2009118"/>
            <a:chExt cx="1121168" cy="537565"/>
          </a:xfrm>
        </p:grpSpPr>
        <p:sp>
          <p:nvSpPr>
            <p:cNvPr id="67" name="직사각형 66"/>
            <p:cNvSpPr/>
            <p:nvPr/>
          </p:nvSpPr>
          <p:spPr bwMode="auto">
            <a:xfrm>
              <a:off x="2087724" y="2181553"/>
              <a:ext cx="879187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 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8" name="그림 67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cxnSp>
        <p:nvCxnSpPr>
          <p:cNvPr id="6" name="직선 연결선 5"/>
          <p:cNvCxnSpPr/>
          <p:nvPr/>
        </p:nvCxnSpPr>
        <p:spPr bwMode="auto">
          <a:xfrm>
            <a:off x="2510789" y="3408977"/>
            <a:ext cx="40712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/>
          <p:cNvCxnSpPr/>
          <p:nvPr/>
        </p:nvCxnSpPr>
        <p:spPr bwMode="auto">
          <a:xfrm>
            <a:off x="2510789" y="3856008"/>
            <a:ext cx="40712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72" name="그룹 71"/>
          <p:cNvGrpSpPr/>
          <p:nvPr/>
        </p:nvGrpSpPr>
        <p:grpSpPr>
          <a:xfrm>
            <a:off x="3054788" y="3053977"/>
            <a:ext cx="1121168" cy="537565"/>
            <a:chOff x="2087724" y="2009118"/>
            <a:chExt cx="1121168" cy="537565"/>
          </a:xfrm>
        </p:grpSpPr>
        <p:sp>
          <p:nvSpPr>
            <p:cNvPr id="74" name="직사각형 73"/>
            <p:cNvSpPr/>
            <p:nvPr/>
          </p:nvSpPr>
          <p:spPr bwMode="auto">
            <a:xfrm>
              <a:off x="2087724" y="2181553"/>
              <a:ext cx="879187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3×2</a:t>
              </a:r>
            </a:p>
          </p:txBody>
        </p:sp>
        <p:pic>
          <p:nvPicPr>
            <p:cNvPr id="75" name="그림 74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grpSp>
        <p:nvGrpSpPr>
          <p:cNvPr id="76" name="그룹 75"/>
          <p:cNvGrpSpPr/>
          <p:nvPr/>
        </p:nvGrpSpPr>
        <p:grpSpPr>
          <a:xfrm>
            <a:off x="3054788" y="3501008"/>
            <a:ext cx="1121168" cy="537565"/>
            <a:chOff x="2087724" y="2009118"/>
            <a:chExt cx="1121168" cy="537565"/>
          </a:xfrm>
        </p:grpSpPr>
        <p:sp>
          <p:nvSpPr>
            <p:cNvPr id="77" name="직사각형 76"/>
            <p:cNvSpPr/>
            <p:nvPr/>
          </p:nvSpPr>
          <p:spPr bwMode="auto">
            <a:xfrm>
              <a:off x="2087724" y="2181553"/>
              <a:ext cx="879187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40×2</a:t>
              </a:r>
            </a:p>
          </p:txBody>
        </p:sp>
        <p:pic>
          <p:nvPicPr>
            <p:cNvPr id="78" name="그림 77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79" name="TextBox 78"/>
          <p:cNvSpPr txBox="1"/>
          <p:nvPr/>
        </p:nvSpPr>
        <p:spPr>
          <a:xfrm>
            <a:off x="4617813" y="2328265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22×3=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5449747" y="2144836"/>
            <a:ext cx="868161" cy="542630"/>
            <a:chOff x="5107995" y="2014183"/>
            <a:chExt cx="868161" cy="542630"/>
          </a:xfrm>
        </p:grpSpPr>
        <p:sp>
          <p:nvSpPr>
            <p:cNvPr id="94" name="직사각형 93"/>
            <p:cNvSpPr/>
            <p:nvPr/>
          </p:nvSpPr>
          <p:spPr bwMode="auto">
            <a:xfrm>
              <a:off x="5107995" y="2191683"/>
              <a:ext cx="660546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5" name="그림 94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16156" y="2014183"/>
              <a:ext cx="360000" cy="355000"/>
            </a:xfrm>
            <a:prstGeom prst="rect">
              <a:avLst/>
            </a:prstGeom>
          </p:spPr>
        </p:pic>
      </p:grpSp>
      <p:sp>
        <p:nvSpPr>
          <p:cNvPr id="9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>
            <a:extLst>
              <a:ext uri="{FF2B5EF4-FFF2-40B4-BE49-F238E27FC236}">
                <a16:creationId xmlns="" xmlns:a16="http://schemas.microsoft.com/office/drawing/2014/main" id="{71675A05-76FA-49DE-956C-3ADFE9D2B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6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6"/>
              </a:rPr>
              <a:t>cdata2.tsherpa.co.kr/tsherpa/MultiMedia/Flash/2020/curri/index.html?flashxmlnum=jmp1130&amp;classa=A8-C1-31-MM-MM-04-05-03-0-0-0-0&amp;classno=MM_31_04/suh_0301_04_0003/suh_0301_04_0003_401_1.html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/>
          <p:cNvSpPr txBox="1"/>
          <p:nvPr/>
        </p:nvSpPr>
        <p:spPr>
          <a:xfrm>
            <a:off x="753721" y="2312876"/>
            <a:ext cx="4099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43"/>
          <p:cNvSpPr txBox="1"/>
          <p:nvPr/>
        </p:nvSpPr>
        <p:spPr>
          <a:xfrm>
            <a:off x="4298179" y="2312876"/>
            <a:ext cx="4099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1500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/>
          <p:cNvSpPr/>
          <p:nvPr/>
        </p:nvSpPr>
        <p:spPr bwMode="auto">
          <a:xfrm>
            <a:off x="1389621" y="3262416"/>
            <a:ext cx="879187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797338"/>
              </p:ext>
            </p:extLst>
          </p:nvPr>
        </p:nvGraphicFramePr>
        <p:xfrm>
          <a:off x="1066937" y="2292496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2" name="그룹 101"/>
          <p:cNvGrpSpPr/>
          <p:nvPr/>
        </p:nvGrpSpPr>
        <p:grpSpPr>
          <a:xfrm>
            <a:off x="1389621" y="3627546"/>
            <a:ext cx="1121168" cy="537565"/>
            <a:chOff x="2087724" y="2009118"/>
            <a:chExt cx="1121168" cy="537565"/>
          </a:xfrm>
        </p:grpSpPr>
        <p:sp>
          <p:nvSpPr>
            <p:cNvPr id="103" name="직사각형 102"/>
            <p:cNvSpPr/>
            <p:nvPr/>
          </p:nvSpPr>
          <p:spPr bwMode="auto">
            <a:xfrm>
              <a:off x="2087724" y="2181553"/>
              <a:ext cx="879187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 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4" name="그림 10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cxnSp>
        <p:nvCxnSpPr>
          <p:cNvPr id="105" name="직선 연결선 104"/>
          <p:cNvCxnSpPr/>
          <p:nvPr/>
        </p:nvCxnSpPr>
        <p:spPr bwMode="auto">
          <a:xfrm>
            <a:off x="1081705" y="4329100"/>
            <a:ext cx="1187103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6" name="그룹 105"/>
          <p:cNvGrpSpPr/>
          <p:nvPr/>
        </p:nvGrpSpPr>
        <p:grpSpPr>
          <a:xfrm>
            <a:off x="1389621" y="4329100"/>
            <a:ext cx="1121168" cy="537565"/>
            <a:chOff x="2087724" y="2009118"/>
            <a:chExt cx="1121168" cy="537565"/>
          </a:xfrm>
        </p:grpSpPr>
        <p:sp>
          <p:nvSpPr>
            <p:cNvPr id="107" name="직사각형 106"/>
            <p:cNvSpPr/>
            <p:nvPr/>
          </p:nvSpPr>
          <p:spPr bwMode="auto">
            <a:xfrm>
              <a:off x="2087724" y="2181553"/>
              <a:ext cx="879187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 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8" name="그림 107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cxnSp>
        <p:nvCxnSpPr>
          <p:cNvPr id="109" name="직선 연결선 108"/>
          <p:cNvCxnSpPr/>
          <p:nvPr/>
        </p:nvCxnSpPr>
        <p:spPr bwMode="auto">
          <a:xfrm>
            <a:off x="2510789" y="3444981"/>
            <a:ext cx="40712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직선 연결선 109"/>
          <p:cNvCxnSpPr/>
          <p:nvPr/>
        </p:nvCxnSpPr>
        <p:spPr bwMode="auto">
          <a:xfrm>
            <a:off x="2510789" y="3964020"/>
            <a:ext cx="40712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12" name="직사각형 111"/>
          <p:cNvSpPr/>
          <p:nvPr/>
        </p:nvSpPr>
        <p:spPr bwMode="auto">
          <a:xfrm>
            <a:off x="3054788" y="3262416"/>
            <a:ext cx="879187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3×2</a:t>
            </a:r>
          </a:p>
        </p:txBody>
      </p:sp>
      <p:grpSp>
        <p:nvGrpSpPr>
          <p:cNvPr id="114" name="그룹 113"/>
          <p:cNvGrpSpPr/>
          <p:nvPr/>
        </p:nvGrpSpPr>
        <p:grpSpPr>
          <a:xfrm>
            <a:off x="3054788" y="3609020"/>
            <a:ext cx="1121168" cy="537565"/>
            <a:chOff x="2087724" y="2009118"/>
            <a:chExt cx="1121168" cy="537565"/>
          </a:xfrm>
        </p:grpSpPr>
        <p:sp>
          <p:nvSpPr>
            <p:cNvPr id="115" name="직사각형 114"/>
            <p:cNvSpPr/>
            <p:nvPr/>
          </p:nvSpPr>
          <p:spPr bwMode="auto">
            <a:xfrm>
              <a:off x="2087724" y="2181553"/>
              <a:ext cx="879187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40×2</a:t>
              </a:r>
            </a:p>
          </p:txBody>
        </p:sp>
        <p:pic>
          <p:nvPicPr>
            <p:cNvPr id="116" name="그림 11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계산을 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grpSp>
        <p:nvGrpSpPr>
          <p:cNvPr id="65" name="그룹 64"/>
          <p:cNvGrpSpPr/>
          <p:nvPr/>
        </p:nvGrpSpPr>
        <p:grpSpPr>
          <a:xfrm>
            <a:off x="3198804" y="4356708"/>
            <a:ext cx="1121168" cy="537565"/>
            <a:chOff x="2087724" y="2009118"/>
            <a:chExt cx="1121168" cy="537565"/>
          </a:xfrm>
        </p:grpSpPr>
        <p:sp>
          <p:nvSpPr>
            <p:cNvPr id="67" name="직사각형 66"/>
            <p:cNvSpPr/>
            <p:nvPr/>
          </p:nvSpPr>
          <p:spPr bwMode="auto">
            <a:xfrm>
              <a:off x="2087724" y="2181553"/>
              <a:ext cx="879187" cy="3651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 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8" name="그림 67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52" name="TextBox 51"/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54" name="직각 삼각형 53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1" name="직사각형 70"/>
          <p:cNvSpPr/>
          <p:nvPr/>
        </p:nvSpPr>
        <p:spPr bwMode="auto">
          <a:xfrm>
            <a:off x="3141564" y="4629520"/>
            <a:ext cx="879187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 </a:t>
            </a: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   6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328057"/>
              </p:ext>
            </p:extLst>
          </p:nvPr>
        </p:nvGraphicFramePr>
        <p:xfrm>
          <a:off x="2818880" y="3659600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9">
            <a:extLst>
              <a:ext uri="{FF2B5EF4-FFF2-40B4-BE49-F238E27FC236}">
                <a16:creationId xmlns="" xmlns:a16="http://schemas.microsoft.com/office/drawing/2014/main" id="{4C4261A1-90E4-46E1-BFA1-4EACC4D01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617813" y="2328265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22×3=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5449747" y="2322336"/>
            <a:ext cx="6605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43"/>
          <p:cNvSpPr txBox="1"/>
          <p:nvPr/>
        </p:nvSpPr>
        <p:spPr>
          <a:xfrm>
            <a:off x="4298179" y="2312876"/>
            <a:ext cx="4099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43"/>
          <p:cNvSpPr txBox="1"/>
          <p:nvPr/>
        </p:nvSpPr>
        <p:spPr>
          <a:xfrm>
            <a:off x="753721" y="2312876"/>
            <a:ext cx="4099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5400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https://cdata2.tsherpa.co.kr/tsherpa/MultiMedia/Flash/2020/curri/index.html?flashxmlnum=jmp1130&amp;classa=A8-C1-31-MM-MM-04-05-03-0-0-0-0&amp;classno=MM_31_04/suh_0301_04_0003/suh_0301_04_0003_401_1.html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버튼은 다른 색의 풀이 확인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덧셈식을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나타내려고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503" y="1628800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904" y="3356992"/>
            <a:ext cx="270892" cy="263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38429" y="2735632"/>
            <a:ext cx="2141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31+31+31=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82802" y="3303009"/>
            <a:ext cx="1170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31×    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3887924" y="2562334"/>
            <a:ext cx="868161" cy="542630"/>
            <a:chOff x="5107995" y="2014183"/>
            <a:chExt cx="868161" cy="542630"/>
          </a:xfrm>
        </p:grpSpPr>
        <p:sp>
          <p:nvSpPr>
            <p:cNvPr id="60" name="직사각형 59"/>
            <p:cNvSpPr/>
            <p:nvPr/>
          </p:nvSpPr>
          <p:spPr bwMode="auto">
            <a:xfrm>
              <a:off x="5107995" y="2191683"/>
              <a:ext cx="660546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93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16156" y="2014183"/>
              <a:ext cx="360000" cy="355000"/>
            </a:xfrm>
            <a:prstGeom prst="rect">
              <a:avLst/>
            </a:prstGeom>
          </p:spPr>
        </p:pic>
      </p:grpSp>
      <p:grpSp>
        <p:nvGrpSpPr>
          <p:cNvPr id="65" name="그룹 64"/>
          <p:cNvGrpSpPr/>
          <p:nvPr/>
        </p:nvGrpSpPr>
        <p:grpSpPr>
          <a:xfrm>
            <a:off x="3883859" y="3104964"/>
            <a:ext cx="868161" cy="542630"/>
            <a:chOff x="5107995" y="2014183"/>
            <a:chExt cx="868161" cy="542630"/>
          </a:xfrm>
        </p:grpSpPr>
        <p:sp>
          <p:nvSpPr>
            <p:cNvPr id="66" name="직사각형 65"/>
            <p:cNvSpPr/>
            <p:nvPr/>
          </p:nvSpPr>
          <p:spPr bwMode="auto">
            <a:xfrm>
              <a:off x="5107995" y="2191683"/>
              <a:ext cx="660546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93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16156" y="2014183"/>
              <a:ext cx="360000" cy="355000"/>
            </a:xfrm>
            <a:prstGeom prst="rect">
              <a:avLst/>
            </a:prstGeom>
          </p:spPr>
        </p:pic>
      </p:grpSp>
      <p:grpSp>
        <p:nvGrpSpPr>
          <p:cNvPr id="81" name="그룹 80"/>
          <p:cNvGrpSpPr/>
          <p:nvPr/>
        </p:nvGrpSpPr>
        <p:grpSpPr>
          <a:xfrm>
            <a:off x="3307795" y="3104964"/>
            <a:ext cx="498224" cy="542630"/>
            <a:chOff x="5477932" y="2014183"/>
            <a:chExt cx="498224" cy="542630"/>
          </a:xfrm>
        </p:grpSpPr>
        <p:sp>
          <p:nvSpPr>
            <p:cNvPr id="82" name="직사각형 81"/>
            <p:cNvSpPr/>
            <p:nvPr/>
          </p:nvSpPr>
          <p:spPr bwMode="auto">
            <a:xfrm>
              <a:off x="5477932" y="2191683"/>
              <a:ext cx="308149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3" name="그림 82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16156" y="2014183"/>
              <a:ext cx="360000" cy="355000"/>
            </a:xfrm>
            <a:prstGeom prst="rect">
              <a:avLst/>
            </a:prstGeom>
          </p:spPr>
        </p:pic>
      </p:grpSp>
      <p:sp>
        <p:nvSpPr>
          <p:cNvPr id="84" name="타원 83"/>
          <p:cNvSpPr/>
          <p:nvPr/>
        </p:nvSpPr>
        <p:spPr>
          <a:xfrm>
            <a:off x="1972000" y="30726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타원 101"/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>
            <a:extLst>
              <a:ext uri="{FF2B5EF4-FFF2-40B4-BE49-F238E27FC236}">
                <a16:creationId xmlns="" xmlns:a16="http://schemas.microsoft.com/office/drawing/2014/main" id="{A6E5193B-3323-4352-82BD-5DB52F12B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461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904" y="3356992"/>
            <a:ext cx="270892" cy="263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2538429" y="2735632"/>
            <a:ext cx="2141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31+31+31=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82802" y="3303009"/>
            <a:ext cx="1170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31×    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3887924" y="2739834"/>
            <a:ext cx="6605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3883859" y="3282464"/>
            <a:ext cx="6605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3307795" y="3282464"/>
            <a:ext cx="308149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덧셈식을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나타내려고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9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93" name="직각 삼각형 92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95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7" name="직사각형 96"/>
          <p:cNvSpPr/>
          <p:nvPr/>
        </p:nvSpPr>
        <p:spPr bwMode="auto">
          <a:xfrm>
            <a:off x="5601025" y="4612042"/>
            <a:ext cx="879187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 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  </a:t>
            </a: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154552"/>
              </p:ext>
            </p:extLst>
          </p:nvPr>
        </p:nvGraphicFramePr>
        <p:xfrm>
          <a:off x="5235809" y="3642122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2364" y="3871178"/>
            <a:ext cx="4565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31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을 세 번 더한 것은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31 ×3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과 같습니다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31 ×3=93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>
            <a:extLst>
              <a:ext uri="{FF2B5EF4-FFF2-40B4-BE49-F238E27FC236}">
                <a16:creationId xmlns="" xmlns:a16="http://schemas.microsoft.com/office/drawing/2014/main" id="{FCD12D12-D181-4F9E-A176-676E6981A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503" y="1628800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3106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2807804" y="2492896"/>
            <a:ext cx="1847791" cy="169218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보고 숫자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나타내는 수는 얼마인지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나타내시오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https://cdata2.tsherpa.co.kr/tsherpa/MultiMedia/Flash/2020/curri/index.html?flashxmlnum=jmp1130&amp;classa=A8-C1-31-MM-MM-04-05-03-0-0-0-0&amp;classno=MM_31_04/suh_0301_04_0003/suh_0301_04_0003_401_1.html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버튼은 다른 색의 풀이 확인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179" y="4479950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46"/>
          <p:cNvSpPr txBox="1"/>
          <p:nvPr/>
        </p:nvSpPr>
        <p:spPr>
          <a:xfrm>
            <a:off x="2998065" y="4513164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40×2=80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508" y="44184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" name="그룹 58"/>
          <p:cNvGrpSpPr/>
          <p:nvPr/>
        </p:nvGrpSpPr>
        <p:grpSpPr>
          <a:xfrm>
            <a:off x="3374427" y="3470401"/>
            <a:ext cx="1121168" cy="537565"/>
            <a:chOff x="2087724" y="2009118"/>
            <a:chExt cx="1121168" cy="537565"/>
          </a:xfrm>
        </p:grpSpPr>
        <p:sp>
          <p:nvSpPr>
            <p:cNvPr id="60" name="직사각형 59"/>
            <p:cNvSpPr/>
            <p:nvPr/>
          </p:nvSpPr>
          <p:spPr bwMode="auto">
            <a:xfrm>
              <a:off x="2087724" y="2181553"/>
              <a:ext cx="87918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 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751295"/>
              </p:ext>
            </p:extLst>
          </p:nvPr>
        </p:nvGraphicFramePr>
        <p:xfrm>
          <a:off x="3051743" y="2672916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5" name="타원 74"/>
          <p:cNvSpPr/>
          <p:nvPr/>
        </p:nvSpPr>
        <p:spPr>
          <a:xfrm>
            <a:off x="2303748" y="42865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="" xmlns:a16="http://schemas.microsoft.com/office/drawing/2014/main" id="{38DCC6EF-2C43-4A56-A52D-954D60D43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679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모서리가 둥근 직사각형 43"/>
          <p:cNvSpPr/>
          <p:nvPr/>
        </p:nvSpPr>
        <p:spPr>
          <a:xfrm>
            <a:off x="2807804" y="2492896"/>
            <a:ext cx="1847791" cy="169218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 bwMode="auto">
          <a:xfrm>
            <a:off x="3374427" y="3642836"/>
            <a:ext cx="87918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918220"/>
              </p:ext>
            </p:extLst>
          </p:nvPr>
        </p:nvGraphicFramePr>
        <p:xfrm>
          <a:off x="3051743" y="2672916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보고 숫자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나타내는 수는 얼마인지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나타내시오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114" y="4479950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46"/>
          <p:cNvSpPr txBox="1"/>
          <p:nvPr/>
        </p:nvSpPr>
        <p:spPr>
          <a:xfrm>
            <a:off x="3178000" y="4513164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40×2=80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443" y="44184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직사각형 59"/>
          <p:cNvSpPr/>
          <p:nvPr/>
        </p:nvSpPr>
        <p:spPr bwMode="auto">
          <a:xfrm>
            <a:off x="3488178" y="3642836"/>
            <a:ext cx="87918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39" name="직각 삼각형 38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2" name="TextBox 41"/>
          <p:cNvSpPr txBox="1"/>
          <p:nvPr/>
        </p:nvSpPr>
        <p:spPr>
          <a:xfrm>
            <a:off x="387244" y="3861048"/>
            <a:ext cx="6236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은 십의 자리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의 곱을 나타낸 것입니다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×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2=80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="" xmlns:a16="http://schemas.microsoft.com/office/drawing/2014/main" id="{55A870F6-5193-493C-9461-329159F02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083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3" t="16087" r="27078" b="15549"/>
          <a:stretch/>
        </p:blipFill>
        <p:spPr bwMode="auto">
          <a:xfrm>
            <a:off x="71500" y="914604"/>
            <a:ext cx="6912768" cy="4688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119284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4_2_1_ani.mp4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\app\resource\contents\lesson04\ops\4\media\mp4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348880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59275" y="890085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32441" y="246808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err="1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초코우유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진열하기</a:t>
            </a:r>
          </a:p>
        </p:txBody>
      </p:sp>
      <p:sp>
        <p:nvSpPr>
          <p:cNvPr id="25" name="타원 24"/>
          <p:cNvSpPr/>
          <p:nvPr/>
        </p:nvSpPr>
        <p:spPr>
          <a:xfrm>
            <a:off x="3366160" y="353019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 rot="5400000">
            <a:off x="3476099" y="363821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9">
            <a:extLst>
              <a:ext uri="{FF2B5EF4-FFF2-40B4-BE49-F238E27FC236}">
                <a16:creationId xmlns="" xmlns:a16="http://schemas.microsoft.com/office/drawing/2014/main" id="{B046D8F4-84ED-4A16-9CDE-F89E0A472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장난감 가게에 물총이 한 줄에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줄로 진열되어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진열된 물총은 모두 몇 개인지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쓰고 답을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24" y="356651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178" y="3566514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46"/>
          <p:cNvSpPr txBox="1"/>
          <p:nvPr/>
        </p:nvSpPr>
        <p:spPr>
          <a:xfrm>
            <a:off x="1828610" y="3599728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12×4=48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053" y="35050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51"/>
          <p:cNvSpPr txBox="1"/>
          <p:nvPr/>
        </p:nvSpPr>
        <p:spPr>
          <a:xfrm>
            <a:off x="4452969" y="3566078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790" y="344153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53"/>
          <p:cNvSpPr txBox="1"/>
          <p:nvPr/>
        </p:nvSpPr>
        <p:spPr>
          <a:xfrm>
            <a:off x="4824028" y="3584339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pic>
        <p:nvPicPr>
          <p:cNvPr id="76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833" y="2305781"/>
            <a:ext cx="838383" cy="28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353" y="2299875"/>
            <a:ext cx="684876" cy="28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5" name="직선 연결선 84"/>
          <p:cNvCxnSpPr/>
          <p:nvPr/>
        </p:nvCxnSpPr>
        <p:spPr bwMode="auto">
          <a:xfrm>
            <a:off x="1351724" y="2233704"/>
            <a:ext cx="5292505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직선 연결선 97"/>
          <p:cNvCxnSpPr/>
          <p:nvPr/>
        </p:nvCxnSpPr>
        <p:spPr bwMode="auto">
          <a:xfrm>
            <a:off x="6376662" y="1973260"/>
            <a:ext cx="24756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직선 연결선 98"/>
          <p:cNvCxnSpPr/>
          <p:nvPr/>
        </p:nvCxnSpPr>
        <p:spPr bwMode="auto">
          <a:xfrm>
            <a:off x="646326" y="1945672"/>
            <a:ext cx="5997903" cy="27588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직선 연결선 99"/>
          <p:cNvCxnSpPr/>
          <p:nvPr/>
        </p:nvCxnSpPr>
        <p:spPr bwMode="auto">
          <a:xfrm>
            <a:off x="683389" y="2528900"/>
            <a:ext cx="828271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TextBox 100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8"/>
              </a:rPr>
              <a:t>https://cdata2.tsherpa.co.kr/tsherpa/MultiMedia/Flash/2020/curri/index.html?flashxmlnum=jmp1130&amp;classa=A8-C1-31-MM-MM-04-05-03-0-0-0-0&amp;classno=MM_31_04/suh_0301_04_0003/suh_0301_04_0003_401_1.html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타원 103"/>
          <p:cNvSpPr/>
          <p:nvPr/>
        </p:nvSpPr>
        <p:spPr>
          <a:xfrm>
            <a:off x="4746657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5827887" y="50696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6" name="직선 연결선 105"/>
          <p:cNvCxnSpPr/>
          <p:nvPr/>
        </p:nvCxnSpPr>
        <p:spPr bwMode="auto">
          <a:xfrm>
            <a:off x="627307" y="2219910"/>
            <a:ext cx="668093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9">
            <a:extLst>
              <a:ext uri="{FF2B5EF4-FFF2-40B4-BE49-F238E27FC236}">
                <a16:creationId xmlns="" xmlns:a16="http://schemas.microsoft.com/office/drawing/2014/main" id="{56E05D73-2A90-4CB9-A7C0-D21F18B02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3981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장난감 가게에 물총이 한 줄에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줄로 진열되어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진열된 물총은 모두 몇 개인지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쓰고 답을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24" y="356651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178" y="3566514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46"/>
          <p:cNvSpPr txBox="1"/>
          <p:nvPr/>
        </p:nvSpPr>
        <p:spPr>
          <a:xfrm>
            <a:off x="1828610" y="3599728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12×4=48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51"/>
          <p:cNvSpPr txBox="1"/>
          <p:nvPr/>
        </p:nvSpPr>
        <p:spPr>
          <a:xfrm>
            <a:off x="4452969" y="3566078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53"/>
          <p:cNvSpPr txBox="1"/>
          <p:nvPr/>
        </p:nvSpPr>
        <p:spPr>
          <a:xfrm>
            <a:off x="4896036" y="3537012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pic>
        <p:nvPicPr>
          <p:cNvPr id="76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833" y="2305781"/>
            <a:ext cx="838383" cy="28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353" y="2299875"/>
            <a:ext cx="684876" cy="28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5" name="직선 연결선 84"/>
          <p:cNvCxnSpPr/>
          <p:nvPr/>
        </p:nvCxnSpPr>
        <p:spPr bwMode="auto">
          <a:xfrm>
            <a:off x="1351724" y="2233704"/>
            <a:ext cx="5292505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직선 연결선 97"/>
          <p:cNvCxnSpPr/>
          <p:nvPr/>
        </p:nvCxnSpPr>
        <p:spPr bwMode="auto">
          <a:xfrm>
            <a:off x="6376662" y="1973260"/>
            <a:ext cx="247566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직선 연결선 98"/>
          <p:cNvCxnSpPr/>
          <p:nvPr/>
        </p:nvCxnSpPr>
        <p:spPr bwMode="auto">
          <a:xfrm>
            <a:off x="646326" y="1945672"/>
            <a:ext cx="5997903" cy="27588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직선 연결선 99"/>
          <p:cNvCxnSpPr/>
          <p:nvPr/>
        </p:nvCxnSpPr>
        <p:spPr bwMode="auto">
          <a:xfrm>
            <a:off x="683389" y="2528900"/>
            <a:ext cx="828271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6" name="직선 연결선 105"/>
          <p:cNvCxnSpPr/>
          <p:nvPr/>
        </p:nvCxnSpPr>
        <p:spPr bwMode="auto">
          <a:xfrm>
            <a:off x="627307" y="2219910"/>
            <a:ext cx="668093" cy="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45" name="직각 삼각형 44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5" name="직사각형 54"/>
          <p:cNvSpPr/>
          <p:nvPr/>
        </p:nvSpPr>
        <p:spPr bwMode="auto">
          <a:xfrm>
            <a:off x="5359044" y="4612042"/>
            <a:ext cx="879187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 </a:t>
            </a: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   8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737689"/>
              </p:ext>
            </p:extLst>
          </p:nvPr>
        </p:nvGraphicFramePr>
        <p:xfrm>
          <a:off x="5036360" y="3642122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258348" y="3871178"/>
            <a:ext cx="4565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줄로 진열되어 있으므로 진열된 물총은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×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로 구할 수 있습니다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9">
            <a:extLst>
              <a:ext uri="{FF2B5EF4-FFF2-40B4-BE49-F238E27FC236}">
                <a16:creationId xmlns="" xmlns:a16="http://schemas.microsoft.com/office/drawing/2014/main" id="{10FBBD45-E683-474D-95CF-8D1F5A468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7138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아버지의 연세를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https://cdata2.tsherpa.co.kr/tsherpa/MultiMedia/Flash/2020/curri/index.html?flashxmlnum=jmp1130&amp;classa=A8-C1-31-MM-MM-04-05-03-0-0-0-0&amp;classno=MM_31_04/suh_0301_04_0003/suh_0301_04_0003_401_1.html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/>
          <p:cNvSpPr/>
          <p:nvPr/>
        </p:nvSpPr>
        <p:spPr>
          <a:xfrm>
            <a:off x="4746657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5827887" y="50696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872858" y="2271211"/>
            <a:ext cx="971624" cy="32403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슬기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72858" y="2883279"/>
            <a:ext cx="971624" cy="32403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준호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872858" y="3484024"/>
            <a:ext cx="971624" cy="32403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아버지</a:t>
            </a:r>
          </a:p>
        </p:txBody>
      </p:sp>
      <p:sp>
        <p:nvSpPr>
          <p:cNvPr id="51" name="TextBox 43"/>
          <p:cNvSpPr txBox="1"/>
          <p:nvPr/>
        </p:nvSpPr>
        <p:spPr>
          <a:xfrm>
            <a:off x="1931190" y="2240868"/>
            <a:ext cx="458502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살이에요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TextBox 43"/>
          <p:cNvSpPr txBox="1"/>
          <p:nvPr/>
        </p:nvSpPr>
        <p:spPr>
          <a:xfrm>
            <a:off x="1931190" y="2847275"/>
            <a:ext cx="458502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나는 슬기보다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살이 더 많아요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TextBox 43"/>
          <p:cNvSpPr txBox="1"/>
          <p:nvPr/>
        </p:nvSpPr>
        <p:spPr>
          <a:xfrm>
            <a:off x="1931190" y="3423339"/>
            <a:ext cx="458502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준호 나이에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곱한 수가 내 나이입니다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5" name="TextBox 51"/>
          <p:cNvSpPr txBox="1"/>
          <p:nvPr/>
        </p:nvSpPr>
        <p:spPr>
          <a:xfrm>
            <a:off x="3078950" y="4309625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39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576" y="418508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53"/>
          <p:cNvSpPr txBox="1"/>
          <p:nvPr/>
        </p:nvSpPr>
        <p:spPr>
          <a:xfrm>
            <a:off x="3478759" y="4304419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살</a:t>
            </a: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1720ABAA-638B-4303-AC76-17262E322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048082" y="4332273"/>
            <a:ext cx="971624" cy="32403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아버지</a:t>
            </a:r>
          </a:p>
        </p:txBody>
      </p:sp>
      <p:sp>
        <p:nvSpPr>
          <p:cNvPr id="40" name="타원 39"/>
          <p:cNvSpPr/>
          <p:nvPr/>
        </p:nvSpPr>
        <p:spPr>
          <a:xfrm>
            <a:off x="715331" y="21411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706474" y="27012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724589" y="3337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899813" y="41716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64126" y="2060848"/>
            <a:ext cx="5952090" cy="1980220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959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44"/>
          <p:cNvSpPr/>
          <p:nvPr/>
        </p:nvSpPr>
        <p:spPr>
          <a:xfrm>
            <a:off x="872858" y="2271211"/>
            <a:ext cx="971624" cy="324036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latin typeface="맑은 고딕" pitchFamily="50" charset="-127"/>
                <a:ea typeface="맑은 고딕" pitchFamily="50" charset="-127"/>
              </a:rPr>
              <a:t>슬기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872858" y="2883279"/>
            <a:ext cx="971624" cy="324036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준호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872858" y="3484024"/>
            <a:ext cx="971624" cy="324036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아버지</a:t>
            </a:r>
          </a:p>
        </p:txBody>
      </p:sp>
      <p:sp>
        <p:nvSpPr>
          <p:cNvPr id="54" name="TextBox 43"/>
          <p:cNvSpPr txBox="1"/>
          <p:nvPr/>
        </p:nvSpPr>
        <p:spPr>
          <a:xfrm>
            <a:off x="1931190" y="2240868"/>
            <a:ext cx="458502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살이에요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5" name="TextBox 43"/>
          <p:cNvSpPr txBox="1"/>
          <p:nvPr/>
        </p:nvSpPr>
        <p:spPr>
          <a:xfrm>
            <a:off x="1931190" y="2847275"/>
            <a:ext cx="458502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나는 슬기보다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살이 더 많아요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TextBox 43"/>
          <p:cNvSpPr txBox="1"/>
          <p:nvPr/>
        </p:nvSpPr>
        <p:spPr>
          <a:xfrm>
            <a:off x="1931190" y="3423339"/>
            <a:ext cx="458502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준호 나이에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곱한 수가 내 나이입니다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아버지의 연세를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66754" y="3789040"/>
            <a:ext cx="971624" cy="468052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아버지</a:t>
            </a:r>
          </a:p>
        </p:txBody>
      </p:sp>
      <p:sp>
        <p:nvSpPr>
          <p:cNvPr id="60" name="TextBox 43"/>
          <p:cNvSpPr txBox="1"/>
          <p:nvPr/>
        </p:nvSpPr>
        <p:spPr>
          <a:xfrm>
            <a:off x="1625085" y="3872371"/>
            <a:ext cx="51302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준호 나이에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곱한 수가 내 나이입니다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861171" y="4546828"/>
            <a:ext cx="971624" cy="468052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아버지</a:t>
            </a:r>
          </a:p>
        </p:txBody>
      </p:sp>
      <p:sp>
        <p:nvSpPr>
          <p:cNvPr id="75" name="TextBox 51"/>
          <p:cNvSpPr txBox="1"/>
          <p:nvPr/>
        </p:nvSpPr>
        <p:spPr>
          <a:xfrm>
            <a:off x="3078950" y="4628341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39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71" y="45038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53"/>
          <p:cNvSpPr txBox="1"/>
          <p:nvPr/>
        </p:nvSpPr>
        <p:spPr>
          <a:xfrm>
            <a:off x="3605845" y="4589869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살</a:t>
            </a:r>
          </a:p>
        </p:txBody>
      </p:sp>
      <p:sp>
        <p:nvSpPr>
          <p:cNvPr id="39" name="직각 삼각형 38"/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82565" y="3427090"/>
            <a:ext cx="6061059" cy="165809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8000" algn="just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슬기는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살이고 준호는 슬기보다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살이 더 많으므로 준호의 나이는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10+3=13, 13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살입니다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8000" algn="just"/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8000" algn="just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준호의 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나이에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곱한 수가 아버지의 나이이므로 아버지의 나이는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13×3=39, 39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살입니다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81" y="3068960"/>
            <a:ext cx="9810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68"/>
          <p:cNvSpPr txBox="1"/>
          <p:nvPr/>
        </p:nvSpPr>
        <p:spPr>
          <a:xfrm>
            <a:off x="7056276" y="1016373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44" name="TextBox 9">
            <a:extLst>
              <a:ext uri="{FF2B5EF4-FFF2-40B4-BE49-F238E27FC236}">
                <a16:creationId xmlns="" xmlns:a16="http://schemas.microsoft.com/office/drawing/2014/main" id="{E1244C16-B9C0-44BD-A821-BD256AD3E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9" y="360159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4446637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431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3228" y="1824387"/>
            <a:ext cx="3741414" cy="3019031"/>
            <a:chOff x="103228" y="1824387"/>
            <a:chExt cx="3741414" cy="3019031"/>
          </a:xfrm>
        </p:grpSpPr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28" y="1824387"/>
              <a:ext cx="3741414" cy="30190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TextBox 62"/>
            <p:cNvSpPr txBox="1"/>
            <p:nvPr/>
          </p:nvSpPr>
          <p:spPr>
            <a:xfrm>
              <a:off x="143508" y="2024843"/>
              <a:ext cx="18571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초코우유를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14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개씩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줄로 진열해 주세요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958942" y="1735075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24" y="184482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002224" y="2168860"/>
            <a:ext cx="2888350" cy="7801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초코우유를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줄로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진열하려고 합니다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143" y="2771531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584" y="458148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739655" y="43938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4476" y="1595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19453" y="121148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870740" y="121269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324438" y="121431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363317" y="121102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905844" y="1215880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6448833" y="121555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772840" y="121552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802220" y="1210698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946490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)3-1-4(3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6" name="타원 45"/>
          <p:cNvSpPr/>
          <p:nvPr/>
        </p:nvSpPr>
        <p:spPr>
          <a:xfrm>
            <a:off x="4515096" y="13210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글자 크기는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맞게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조절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삭제 영역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9" name="타원 18"/>
          <p:cNvSpPr/>
          <p:nvPr/>
        </p:nvSpPr>
        <p:spPr>
          <a:xfrm>
            <a:off x="143508" y="11206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5496" y="1886273"/>
            <a:ext cx="6948772" cy="3054896"/>
            <a:chOff x="35496" y="1886273"/>
            <a:chExt cx="6948772" cy="3054896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9774" y="1886273"/>
              <a:ext cx="2854494" cy="30548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7" name="그룹 26"/>
            <p:cNvGrpSpPr/>
            <p:nvPr/>
          </p:nvGrpSpPr>
          <p:grpSpPr>
            <a:xfrm>
              <a:off x="35496" y="1886273"/>
              <a:ext cx="6357944" cy="3054895"/>
              <a:chOff x="37766" y="1824387"/>
              <a:chExt cx="5779950" cy="2777177"/>
            </a:xfrm>
          </p:grpSpPr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228" y="1824387"/>
                <a:ext cx="3741414" cy="27771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37766" y="1998402"/>
                <a:ext cx="2042859" cy="47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err="1">
                    <a:latin typeface="맑은 고딕" pitchFamily="50" charset="-127"/>
                    <a:ea typeface="맑은 고딕" pitchFamily="50" charset="-127"/>
                  </a:rPr>
                  <a:t>초코우유를</a:t>
                </a:r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14</a:t>
                </a:r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개씩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2</a:t>
                </a:r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줄로 진열해 주세요</a:t>
                </a: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.</a:t>
                </a:r>
                <a:endParaRPr lang="ko-KR" altLang="en-US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774857" y="2915393"/>
                <a:ext cx="2042859" cy="671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err="1">
                    <a:latin typeface="맑은 고딕" pitchFamily="50" charset="-127"/>
                    <a:ea typeface="맑은 고딕" pitchFamily="50" charset="-127"/>
                  </a:rPr>
                  <a:t>초코우유는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모두 몇 개인지</a:t>
                </a:r>
                <a:endParaRPr lang="en-US" altLang="ko-KR" sz="14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z="1400" dirty="0">
                    <a:latin typeface="맑은 고딕" pitchFamily="50" charset="-127"/>
                    <a:ea typeface="맑은 고딕" pitchFamily="50" charset="-127"/>
                  </a:rPr>
                  <a:t>어림해 볼까</a:t>
                </a:r>
                <a:r>
                  <a:rPr lang="en-US" altLang="ko-KR" sz="1400" dirty="0">
                    <a:latin typeface="맑은 고딕" pitchFamily="50" charset="-127"/>
                    <a:ea typeface="맑은 고딕" pitchFamily="50" charset="-127"/>
                  </a:rPr>
                  <a:t>?</a:t>
                </a:r>
                <a:endParaRPr lang="ko-KR" altLang="en-US" sz="14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23" name="TextBox 9">
            <a:extLst>
              <a:ext uri="{FF2B5EF4-FFF2-40B4-BE49-F238E27FC236}">
                <a16:creationId xmlns="" xmlns:a16="http://schemas.microsoft.com/office/drawing/2014/main" id="{DB7B297E-D9F4-4D52-8610-F37B20F50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23059" y="1886273"/>
            <a:ext cx="780989" cy="45302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855779" y="16729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29825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)3-1-4(3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삭제 영역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43"/>
          <p:cNvSpPr txBox="1"/>
          <p:nvPr/>
        </p:nvSpPr>
        <p:spPr>
          <a:xfrm>
            <a:off x="3958942" y="1735075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궁금해하는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직사각형 120"/>
          <p:cNvSpPr/>
          <p:nvPr/>
        </p:nvSpPr>
        <p:spPr bwMode="auto">
          <a:xfrm>
            <a:off x="3992443" y="2147293"/>
            <a:ext cx="2898132" cy="7801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진열한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초코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우유는 모두 몇 개인지 궁금해합니다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" name="그림 12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143" y="2749964"/>
            <a:ext cx="360000" cy="355000"/>
          </a:xfrm>
          <a:prstGeom prst="rect">
            <a:avLst/>
          </a:prstGeom>
        </p:spPr>
      </p:pic>
      <p:sp>
        <p:nvSpPr>
          <p:cNvPr id="124" name="직사각형 12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직사각형 73"/>
          <p:cNvSpPr/>
          <p:nvPr/>
        </p:nvSpPr>
        <p:spPr>
          <a:xfrm>
            <a:off x="6429171" y="121163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880458" y="121284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73059" y="121446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811938" y="121117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5325547" y="121567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54927" y="121085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915562" y="121603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6458551" y="121570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365" y="1788522"/>
            <a:ext cx="3642221" cy="3054896"/>
            <a:chOff x="110365" y="1788522"/>
            <a:chExt cx="3642221" cy="3054896"/>
          </a:xfrm>
        </p:grpSpPr>
        <p:pic>
          <p:nvPicPr>
            <p:cNvPr id="40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365" y="1788522"/>
              <a:ext cx="3642221" cy="30548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467544" y="2988629"/>
              <a:ext cx="224714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초코우유는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모두 몇 개인지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어림해 볼까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1" name="타원 70"/>
          <p:cNvSpPr/>
          <p:nvPr/>
        </p:nvSpPr>
        <p:spPr>
          <a:xfrm>
            <a:off x="3447645" y="16307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>
            <a:extLst>
              <a:ext uri="{FF2B5EF4-FFF2-40B4-BE49-F238E27FC236}">
                <a16:creationId xmlns="" xmlns:a16="http://schemas.microsoft.com/office/drawing/2014/main" id="{4910B042-DC65-4AF7-8ED6-020BA5897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58148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68464" y="1788522"/>
            <a:ext cx="964994" cy="46543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085189" y="16592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29825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)3-1-4(3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110365" y="1788522"/>
            <a:ext cx="3642221" cy="3054896"/>
            <a:chOff x="110365" y="1788522"/>
            <a:chExt cx="3642221" cy="3054896"/>
          </a:xfrm>
        </p:grpSpPr>
        <p:pic>
          <p:nvPicPr>
            <p:cNvPr id="40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365" y="1788522"/>
              <a:ext cx="3642221" cy="30548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467544" y="2988629"/>
              <a:ext cx="224714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초코우유는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모두 몇 개인지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어림해 볼까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4" name="직사각형 8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삭제 영역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420574" y="12153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320797" y="121651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64462" y="121813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803341" y="121484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46330" y="121452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6449954" y="121937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871861" y="121934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906965" y="121970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3" name="TextBox 43"/>
          <p:cNvSpPr txBox="1"/>
          <p:nvPr/>
        </p:nvSpPr>
        <p:spPr>
          <a:xfrm>
            <a:off x="3958942" y="1735075"/>
            <a:ext cx="2931633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편의점이나 슈퍼마켓에서 볼 수 있는 물건은 무엇이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 bwMode="auto">
          <a:xfrm>
            <a:off x="4247964" y="2720837"/>
            <a:ext cx="2457511" cy="49213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우유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과자가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143" y="2529148"/>
            <a:ext cx="360000" cy="355000"/>
          </a:xfrm>
          <a:prstGeom prst="rect">
            <a:avLst/>
          </a:prstGeom>
        </p:spPr>
      </p:pic>
      <p:sp>
        <p:nvSpPr>
          <p:cNvPr id="11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4" name="타원 43"/>
          <p:cNvSpPr/>
          <p:nvPr/>
        </p:nvSpPr>
        <p:spPr>
          <a:xfrm>
            <a:off x="44476" y="15890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4247964" y="3296653"/>
            <a:ext cx="2457511" cy="49213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과일이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143" y="3104964"/>
            <a:ext cx="360000" cy="355000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 bwMode="auto">
          <a:xfrm>
            <a:off x="4247964" y="3872717"/>
            <a:ext cx="2457511" cy="49213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휴지가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143" y="3681028"/>
            <a:ext cx="360000" cy="355000"/>
          </a:xfrm>
          <a:prstGeom prst="rect">
            <a:avLst/>
          </a:prstGeom>
        </p:spPr>
      </p:pic>
      <p:sp>
        <p:nvSpPr>
          <p:cNvPr id="51" name="TextBox 9">
            <a:extLst>
              <a:ext uri="{FF2B5EF4-FFF2-40B4-BE49-F238E27FC236}">
                <a16:creationId xmlns="" xmlns:a16="http://schemas.microsoft.com/office/drawing/2014/main" id="{F18EEC50-2DDA-43AD-AFC0-60F64FC30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58148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16570" y="1788522"/>
            <a:ext cx="978830" cy="43130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3470268" y="16858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29825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)3-1-4(3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65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110365" y="1788522"/>
            <a:ext cx="3642221" cy="3054896"/>
            <a:chOff x="110365" y="1788522"/>
            <a:chExt cx="3642221" cy="3054896"/>
          </a:xfrm>
        </p:grpSpPr>
        <p:pic>
          <p:nvPicPr>
            <p:cNvPr id="40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365" y="1788522"/>
              <a:ext cx="3642221" cy="30548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TextBox 58"/>
            <p:cNvSpPr txBox="1"/>
            <p:nvPr/>
          </p:nvSpPr>
          <p:spPr>
            <a:xfrm>
              <a:off x="467544" y="2988629"/>
              <a:ext cx="224714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초코우유는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모두 몇 개인지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어림해 볼까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4" name="직사각형 8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삭제 영역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886182" y="12153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329394" y="121651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73059" y="121813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811938" y="121484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43" y="18609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54927" y="121452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915562" y="121970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420759" y="121934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6458551" y="121937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3958942" y="1735075"/>
            <a:ext cx="290096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초코우유는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모두 몇 개인지 어림해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직사각형 41"/>
          <p:cNvSpPr/>
          <p:nvPr/>
        </p:nvSpPr>
        <p:spPr bwMode="auto">
          <a:xfrm>
            <a:off x="4193210" y="2457752"/>
            <a:ext cx="2496598" cy="5031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개쯤일 것 같습니다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0738" y="2266062"/>
            <a:ext cx="360000" cy="355000"/>
          </a:xfrm>
          <a:prstGeom prst="rect">
            <a:avLst/>
          </a:prstGeom>
        </p:spPr>
      </p:pic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7" name="타원 76"/>
          <p:cNvSpPr/>
          <p:nvPr/>
        </p:nvSpPr>
        <p:spPr>
          <a:xfrm>
            <a:off x="46799" y="16926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="" xmlns:a16="http://schemas.microsoft.com/office/drawing/2014/main" id="{9CF8E8DF-4D01-4A6B-AFF6-503EFAFA1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58148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95068" y="1788522"/>
            <a:ext cx="1028560" cy="4775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3232291" y="1642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89651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)3-1-4(3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075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52471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올림이 없는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계산 결과를 어림할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16778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수 모형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2519" y="2751892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올림이 없는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계산 원리와 형식을 이해하고 계산할 </a:t>
            </a:r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88009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9">
            <a:extLst>
              <a:ext uri="{FF2B5EF4-FFF2-40B4-BE49-F238E27FC236}">
                <a16:creationId xmlns="" xmlns:a16="http://schemas.microsoft.com/office/drawing/2014/main" id="{9E4A9183-10A8-4062-BB5D-ED61831A5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43362</TotalTime>
  <Words>2719</Words>
  <Application>Microsoft Office PowerPoint</Application>
  <PresentationFormat>화면 슬라이드 쇼(4:3)</PresentationFormat>
  <Paragraphs>990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7722</cp:revision>
  <cp:lastPrinted>2021-12-20T01:30:02Z</cp:lastPrinted>
  <dcterms:created xsi:type="dcterms:W3CDTF">2008-07-15T12:19:11Z</dcterms:created>
  <dcterms:modified xsi:type="dcterms:W3CDTF">2022-02-17T07:08:16Z</dcterms:modified>
</cp:coreProperties>
</file>