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handoutMasterIdLst>
    <p:handoutMasterId r:id="rId38"/>
  </p:handoutMasterIdLst>
  <p:sldIdLst>
    <p:sldId id="782" r:id="rId2"/>
    <p:sldId id="783" r:id="rId3"/>
    <p:sldId id="1327" r:id="rId4"/>
    <p:sldId id="1371" r:id="rId5"/>
    <p:sldId id="1339" r:id="rId6"/>
    <p:sldId id="1288" r:id="rId7"/>
    <p:sldId id="1097" r:id="rId8"/>
    <p:sldId id="1312" r:id="rId9"/>
    <p:sldId id="1372" r:id="rId10"/>
    <p:sldId id="1369" r:id="rId11"/>
    <p:sldId id="1373" r:id="rId12"/>
    <p:sldId id="1356" r:id="rId13"/>
    <p:sldId id="1374" r:id="rId14"/>
    <p:sldId id="1370" r:id="rId15"/>
    <p:sldId id="1337" r:id="rId16"/>
    <p:sldId id="1375" r:id="rId17"/>
    <p:sldId id="1362" r:id="rId18"/>
    <p:sldId id="1297" r:id="rId19"/>
    <p:sldId id="1315" r:id="rId20"/>
    <p:sldId id="1316" r:id="rId21"/>
    <p:sldId id="1322" r:id="rId22"/>
    <p:sldId id="1323" r:id="rId23"/>
    <p:sldId id="1376" r:id="rId24"/>
    <p:sldId id="1324" r:id="rId25"/>
    <p:sldId id="1377" r:id="rId26"/>
    <p:sldId id="1317" r:id="rId27"/>
    <p:sldId id="1378" r:id="rId28"/>
    <p:sldId id="1319" r:id="rId29"/>
    <p:sldId id="1379" r:id="rId30"/>
    <p:sldId id="1318" r:id="rId31"/>
    <p:sldId id="1380" r:id="rId32"/>
    <p:sldId id="1320" r:id="rId33"/>
    <p:sldId id="1381" r:id="rId34"/>
    <p:sldId id="1321" r:id="rId35"/>
    <p:sldId id="1382" r:id="rId3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984807"/>
    <a:srgbClr val="33A742"/>
    <a:srgbClr val="FDEADA"/>
    <a:srgbClr val="F3D2E2"/>
    <a:srgbClr val="FF0000"/>
    <a:srgbClr val="CBDCA8"/>
    <a:srgbClr val="FFFFFF"/>
    <a:srgbClr val="33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6909" autoAdjust="0"/>
  </p:normalViewPr>
  <p:slideViewPr>
    <p:cSldViewPr>
      <p:cViewPr>
        <p:scale>
          <a:sx n="100" d="100"/>
          <a:sy n="100" d="100"/>
        </p:scale>
        <p:origin x="-2244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hyperlink" Target="https://cdata2.tsherpa.co.kr/tsherpa/MultiMedia/Flash/2020/curri/index.html?flashxmlnum=yein820&amp;classa=A8-C1-41-MM-MM-04-04-04-0-0-0-0&amp;classno=MM_41_04/suh_0401_03_0004/suh_0401_03_0004_301_1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28.png"/><Relationship Id="rId9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8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8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30.png"/><Relationship Id="rId4" Type="http://schemas.openxmlformats.org/officeDocument/2006/relationships/image" Target="../media/image8.png"/><Relationship Id="rId9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8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8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30.png"/><Relationship Id="rId4" Type="http://schemas.openxmlformats.org/officeDocument/2006/relationships/image" Target="../media/image8.png"/><Relationship Id="rId9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hyperlink" Target="https://cdata2.tsherpa.co.kr/tsherpa/MultiMedia/Flash/2020/curri/index.html?flashxmlnum=yein820&amp;classa=A8-C1-41-MM-MM-04-04-04-0-0-0-0&amp;classno=MM_41_04/suh_0401_03_0004/suh_0401_03_0004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data2.tsherpa.co.kr/tsherpa/MultiMedia/Flash/2020/curri/index.html?flashxmlnum=yein820&amp;classa=A8-C1-41-MM-MM-04-04-04-0-0-0-0&amp;classno=MM_41_04/suh_0401_03_0004/suh_0401_03_0004_401_1.html" TargetMode="External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7.png"/><Relationship Id="rId5" Type="http://schemas.openxmlformats.org/officeDocument/2006/relationships/image" Target="../media/image32.png"/><Relationship Id="rId10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32.png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hyperlink" Target="https://cdata2.tsherpa.co.kr/tsherpa/MultiMedia/Flash/2020/curri/index.html?flashxmlnum=yein820&amp;classa=A8-C1-41-MM-MM-04-04-04-0-0-0-0&amp;classno=MM_41_04/suh_0401_03_0004/suh_0401_03_0004_401_1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hyperlink" Target="https://cdata2.tsherpa.co.kr/tsherpa/MultiMedia/Flash/2020/curri/index.html?flashxmlnum=yein820&amp;classa=A8-C1-41-MM-MM-04-04-04-0-0-0-0&amp;classno=MM_41_04/suh_0401_03_0004/suh_0401_03_0004_401_1.html" TargetMode="External"/><Relationship Id="rId9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hyperlink" Target="https://cdata2.tsherpa.co.kr/tsherpa/MultiMedia/Flash/2020/curri/index.html?flashxmlnum=yein820&amp;classa=A8-C1-41-MM-MM-04-04-04-0-0-0-0&amp;classno=MM_41_04/suh_0401_03_0004/suh_0401_03_0004_401_1.html" TargetMode="External"/><Relationship Id="rId9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49503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49810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1748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곱셈을 이용하여 실생활 문제를 해결해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시원이 부모님은 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회 가까운 거리는 걷거나 자전거 이용하기를 실천했습니다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부모님이 탄소 발자국을 얼마나 줄였는지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A967A1A-0146-4EB8-A93D-FEEFEBF3A209}"/>
              </a:ext>
            </a:extLst>
          </p:cNvPr>
          <p:cNvSpPr/>
          <p:nvPr/>
        </p:nvSpPr>
        <p:spPr bwMode="auto">
          <a:xfrm>
            <a:off x="4213306" y="4710482"/>
            <a:ext cx="717388" cy="4632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9177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BB58614F-56E8-4F89-A6DA-14B283C7C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195" y="4620313"/>
            <a:ext cx="360000" cy="355000"/>
          </a:xfrm>
          <a:prstGeom prst="rect">
            <a:avLst/>
          </a:prstGeom>
        </p:spPr>
      </p:pic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F133BDC1-62AB-4512-A8CA-8A723F49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37" y="49825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="" xmlns:a16="http://schemas.microsoft.com/office/drawing/2014/main" id="{91A985AE-A0A0-43F6-AB38-48803C27752F}"/>
              </a:ext>
            </a:extLst>
          </p:cNvPr>
          <p:cNvSpPr txBox="1"/>
          <p:nvPr/>
        </p:nvSpPr>
        <p:spPr>
          <a:xfrm>
            <a:off x="340121" y="480564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시원이 아버지가 줄인 탄소 발자국은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ABEA139-E25B-4204-A0EA-BB65DBA94D66}"/>
              </a:ext>
            </a:extLst>
          </p:cNvPr>
          <p:cNvSpPr/>
          <p:nvPr/>
        </p:nvSpPr>
        <p:spPr>
          <a:xfrm>
            <a:off x="5755781" y="165159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60CCCDBF-6710-4D94-B298-B5812C6A7269}"/>
              </a:ext>
            </a:extLst>
          </p:cNvPr>
          <p:cNvSpPr/>
          <p:nvPr/>
        </p:nvSpPr>
        <p:spPr>
          <a:xfrm>
            <a:off x="6311278" y="164817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FA1ECAAC-4BAA-4C7D-8660-E6AD179AB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057" y="1586746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BF3D06F-9C80-4763-946B-E1F490779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869" y="158900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25" name="표 3">
            <a:extLst>
              <a:ext uri="{FF2B5EF4-FFF2-40B4-BE49-F238E27FC236}">
                <a16:creationId xmlns="" xmlns:a16="http://schemas.microsoft.com/office/drawing/2014/main" id="{F77B7ECA-0C1F-4B84-B217-57584F144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245830"/>
              </p:ext>
            </p:extLst>
          </p:nvPr>
        </p:nvGraphicFramePr>
        <p:xfrm>
          <a:off x="516512" y="2158522"/>
          <a:ext cx="6096000" cy="2456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3440">
                  <a:extLst>
                    <a:ext uri="{9D8B030D-6E8A-4147-A177-3AD203B41FA5}">
                      <a16:colId xmlns="" xmlns:a16="http://schemas.microsoft.com/office/drawing/2014/main" val="626882277"/>
                    </a:ext>
                  </a:extLst>
                </a:gridCol>
                <a:gridCol w="2472560">
                  <a:extLst>
                    <a:ext uri="{9D8B030D-6E8A-4147-A177-3AD203B41FA5}">
                      <a16:colId xmlns="" xmlns:a16="http://schemas.microsoft.com/office/drawing/2014/main" val="134353413"/>
                    </a:ext>
                  </a:extLst>
                </a:gridCol>
              </a:tblGrid>
              <a:tr h="1594514"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12883401"/>
                  </a:ext>
                </a:extLst>
              </a:tr>
              <a:tr h="430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시원이 어머니의 실천 횟수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3125712"/>
                  </a:ext>
                </a:extLst>
              </a:tr>
              <a:tr h="430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시원이 아버지의 실천 횟수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4791476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E1A05F4E-7B1E-4858-9236-C95A1BA36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2258774"/>
            <a:ext cx="2663421" cy="1348857"/>
          </a:xfrm>
          <a:prstGeom prst="rect">
            <a:avLst/>
          </a:prstGeom>
        </p:spPr>
      </p:pic>
      <p:sp>
        <p:nvSpPr>
          <p:cNvPr id="29" name="TextBox 43">
            <a:extLst>
              <a:ext uri="{FF2B5EF4-FFF2-40B4-BE49-F238E27FC236}">
                <a16:creationId xmlns="" xmlns:a16="http://schemas.microsoft.com/office/drawing/2014/main" id="{D1312124-C851-4F08-9080-D4D8A1F0CE09}"/>
              </a:ext>
            </a:extLst>
          </p:cNvPr>
          <p:cNvSpPr txBox="1"/>
          <p:nvPr/>
        </p:nvSpPr>
        <p:spPr>
          <a:xfrm>
            <a:off x="3528045" y="2350144"/>
            <a:ext cx="2898318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회 가까운 거리는 걷거나 자전거 이용하기를 실천하면 탄소 발자국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483 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줄일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타원 39"/>
          <p:cNvSpPr/>
          <p:nvPr/>
        </p:nvSpPr>
        <p:spPr>
          <a:xfrm>
            <a:off x="5410420" y="56024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90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39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시원이 부모님은 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회 가까운 거리는 걷거나 자전거 이용하기를 실천했습니다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부모님이 탄소 발자국을 얼마나 줄였는지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A967A1A-0146-4EB8-A93D-FEEFEBF3A209}"/>
              </a:ext>
            </a:extLst>
          </p:cNvPr>
          <p:cNvSpPr/>
          <p:nvPr/>
        </p:nvSpPr>
        <p:spPr bwMode="auto">
          <a:xfrm>
            <a:off x="4213306" y="4710482"/>
            <a:ext cx="717388" cy="4632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9177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BB58614F-56E8-4F89-A6DA-14B283C7C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195" y="4620313"/>
            <a:ext cx="360000" cy="355000"/>
          </a:xfrm>
          <a:prstGeom prst="rect">
            <a:avLst/>
          </a:prstGeom>
        </p:spPr>
      </p:pic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F133BDC1-62AB-4512-A8CA-8A723F49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37" y="49825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="" xmlns:a16="http://schemas.microsoft.com/office/drawing/2014/main" id="{91A985AE-A0A0-43F6-AB38-48803C27752F}"/>
              </a:ext>
            </a:extLst>
          </p:cNvPr>
          <p:cNvSpPr txBox="1"/>
          <p:nvPr/>
        </p:nvSpPr>
        <p:spPr>
          <a:xfrm>
            <a:off x="340121" y="480564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시원이 아버지가 줄인 탄소 발자국은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ABEA139-E25B-4204-A0EA-BB65DBA94D66}"/>
              </a:ext>
            </a:extLst>
          </p:cNvPr>
          <p:cNvSpPr/>
          <p:nvPr/>
        </p:nvSpPr>
        <p:spPr>
          <a:xfrm>
            <a:off x="5755781" y="165159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60CCCDBF-6710-4D94-B298-B5812C6A7269}"/>
              </a:ext>
            </a:extLst>
          </p:cNvPr>
          <p:cNvSpPr/>
          <p:nvPr/>
        </p:nvSpPr>
        <p:spPr>
          <a:xfrm>
            <a:off x="6311278" y="164817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FA1ECAAC-4BAA-4C7D-8660-E6AD179AB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057" y="1586746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BF3D06F-9C80-4763-946B-E1F490779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869" y="158900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25" name="표 3">
            <a:extLst>
              <a:ext uri="{FF2B5EF4-FFF2-40B4-BE49-F238E27FC236}">
                <a16:creationId xmlns="" xmlns:a16="http://schemas.microsoft.com/office/drawing/2014/main" id="{F77B7ECA-0C1F-4B84-B217-57584F144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749687"/>
              </p:ext>
            </p:extLst>
          </p:nvPr>
        </p:nvGraphicFramePr>
        <p:xfrm>
          <a:off x="516512" y="2158522"/>
          <a:ext cx="6096000" cy="2456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3440">
                  <a:extLst>
                    <a:ext uri="{9D8B030D-6E8A-4147-A177-3AD203B41FA5}">
                      <a16:colId xmlns="" xmlns:a16="http://schemas.microsoft.com/office/drawing/2014/main" val="626882277"/>
                    </a:ext>
                  </a:extLst>
                </a:gridCol>
                <a:gridCol w="2472560">
                  <a:extLst>
                    <a:ext uri="{9D8B030D-6E8A-4147-A177-3AD203B41FA5}">
                      <a16:colId xmlns="" xmlns:a16="http://schemas.microsoft.com/office/drawing/2014/main" val="134353413"/>
                    </a:ext>
                  </a:extLst>
                </a:gridCol>
              </a:tblGrid>
              <a:tr h="1594514"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12883401"/>
                  </a:ext>
                </a:extLst>
              </a:tr>
              <a:tr h="430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시원이 어머니의 실천 횟수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3125712"/>
                  </a:ext>
                </a:extLst>
              </a:tr>
              <a:tr h="430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시원이 아버지의 실천 횟수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4791476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E1A05F4E-7B1E-4858-9236-C95A1BA36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2258774"/>
            <a:ext cx="2663421" cy="1348857"/>
          </a:xfrm>
          <a:prstGeom prst="rect">
            <a:avLst/>
          </a:prstGeom>
        </p:spPr>
      </p:pic>
      <p:sp>
        <p:nvSpPr>
          <p:cNvPr id="29" name="TextBox 43">
            <a:extLst>
              <a:ext uri="{FF2B5EF4-FFF2-40B4-BE49-F238E27FC236}">
                <a16:creationId xmlns="" xmlns:a16="http://schemas.microsoft.com/office/drawing/2014/main" id="{D1312124-C851-4F08-9080-D4D8A1F0CE09}"/>
              </a:ext>
            </a:extLst>
          </p:cNvPr>
          <p:cNvSpPr txBox="1"/>
          <p:nvPr/>
        </p:nvSpPr>
        <p:spPr>
          <a:xfrm>
            <a:off x="3528045" y="2350144"/>
            <a:ext cx="2898318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회 가까운 거리는 걷거나 자전거 이용하기를 실천하면 탄소 발자국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483 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줄일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90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7825" y="3212976"/>
            <a:ext cx="6667165" cy="18722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53387" y="306896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1" name="직각 삼각형 50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5112060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6C4B212-A03E-4DF0-900B-D69CA76DC1D9}"/>
              </a:ext>
            </a:extLst>
          </p:cNvPr>
          <p:cNvSpPr txBox="1"/>
          <p:nvPr/>
        </p:nvSpPr>
        <p:spPr>
          <a:xfrm>
            <a:off x="367831" y="3537012"/>
            <a:ext cx="428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시원이 아버지가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줄인 탄소 발자국은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483×19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9177(g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3995936" y="3320988"/>
            <a:ext cx="1791198" cy="1692188"/>
            <a:chOff x="2538964" y="3248980"/>
            <a:chExt cx="1791198" cy="1692188"/>
          </a:xfrm>
        </p:grpSpPr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5" y="3248980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4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3045417" y="3938793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179D9933-F38F-472E-959C-8FBC4997EFF9}"/>
                </a:ext>
              </a:extLst>
            </p:cNvPr>
            <p:cNvSpPr txBox="1"/>
            <p:nvPr/>
          </p:nvSpPr>
          <p:spPr>
            <a:xfrm>
              <a:off x="2939135" y="3544293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6984615C-B54A-4CE2-97C7-6685166E0AB8}"/>
                </a:ext>
              </a:extLst>
            </p:cNvPr>
            <p:cNvSpPr txBox="1"/>
            <p:nvPr/>
          </p:nvSpPr>
          <p:spPr>
            <a:xfrm>
              <a:off x="2538964" y="4556447"/>
              <a:ext cx="176423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9  1  7  7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2" y="3933056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4  3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631874" y="4232411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4  8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3059832" y="4589517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4527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1101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시원이는 에너지 효율이 높은 전등 사용하기를 실천하며 하루에 탄소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발자국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205 g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줄였습니다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31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일 동안 탄소 발자국을 몇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줄였는지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1">
            <a:extLst>
              <a:ext uri="{FF2B5EF4-FFF2-40B4-BE49-F238E27FC236}">
                <a16:creationId xmlns="" xmlns:a16="http://schemas.microsoft.com/office/drawing/2014/main" id="{BD62ABE2-9949-4D74-A410-E1ABD4470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85809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6">
            <a:extLst>
              <a:ext uri="{FF2B5EF4-FFF2-40B4-BE49-F238E27FC236}">
                <a16:creationId xmlns="" xmlns:a16="http://schemas.microsoft.com/office/drawing/2014/main" id="{A37DE78D-9376-4973-A50F-49657399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C47752E0-4B57-41F0-8159-4461BEDB92EC}"/>
              </a:ext>
            </a:extLst>
          </p:cNvPr>
          <p:cNvSpPr/>
          <p:nvPr/>
        </p:nvSpPr>
        <p:spPr>
          <a:xfrm>
            <a:off x="6411189" y="50333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A2E06545-41A2-45F9-9612-E26307081172}"/>
              </a:ext>
            </a:extLst>
          </p:cNvPr>
          <p:cNvSpPr txBox="1"/>
          <p:nvPr/>
        </p:nvSpPr>
        <p:spPr>
          <a:xfrm>
            <a:off x="4589249" y="2911334"/>
            <a:ext cx="19003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205×31=6355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ACE2263C-34A0-4409-A40E-D3A1D48C7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596" y="2721494"/>
            <a:ext cx="360000" cy="3550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651D839-52CD-49A4-8DEC-25B6C864331B}"/>
              </a:ext>
            </a:extLst>
          </p:cNvPr>
          <p:cNvSpPr txBox="1"/>
          <p:nvPr/>
        </p:nvSpPr>
        <p:spPr>
          <a:xfrm>
            <a:off x="4589249" y="3570914"/>
            <a:ext cx="8860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6355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B63CFB32-806D-448F-AEF5-99C55B67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408" y="3381074"/>
            <a:ext cx="360000" cy="355000"/>
          </a:xfrm>
          <a:prstGeom prst="rect">
            <a:avLst/>
          </a:prstGeom>
        </p:spPr>
      </p:pic>
      <p:sp>
        <p:nvSpPr>
          <p:cNvPr id="79" name="TextBox 43">
            <a:extLst>
              <a:ext uri="{FF2B5EF4-FFF2-40B4-BE49-F238E27FC236}">
                <a16:creationId xmlns="" xmlns:a16="http://schemas.microsoft.com/office/drawing/2014/main" id="{F3E60B51-2A5B-441D-894A-5E9F4812A0D7}"/>
              </a:ext>
            </a:extLst>
          </p:cNvPr>
          <p:cNvSpPr txBox="1"/>
          <p:nvPr/>
        </p:nvSpPr>
        <p:spPr>
          <a:xfrm>
            <a:off x="5494849" y="3563219"/>
            <a:ext cx="11689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C50E2037-9E87-4E06-9728-A38E7366B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560" y="2122856"/>
            <a:ext cx="2677006" cy="2612287"/>
          </a:xfrm>
          <a:prstGeom prst="rect">
            <a:avLst/>
          </a:prstGeom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059" y="291133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059" y="354775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/>
          <p:cNvSpPr/>
          <p:nvPr/>
        </p:nvSpPr>
        <p:spPr>
          <a:xfrm>
            <a:off x="5410420" y="56024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90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0566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따로 써 주세요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\app\resource\contents\lesson03\ops\lesson03\images\mm_41_3_03_04_01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60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1101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시원이는 에너지 효율이 높은 전등 사용하기를 실천하며 하루에 탄소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발자국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205 g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줄였습니다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31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일 동안 탄소 발자국을 몇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줄였는지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="" xmlns:a16="http://schemas.microsoft.com/office/drawing/2014/main" id="{A37DE78D-9376-4973-A50F-49657399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A2E06545-41A2-45F9-9612-E26307081172}"/>
              </a:ext>
            </a:extLst>
          </p:cNvPr>
          <p:cNvSpPr txBox="1"/>
          <p:nvPr/>
        </p:nvSpPr>
        <p:spPr>
          <a:xfrm>
            <a:off x="4589249" y="2911334"/>
            <a:ext cx="19003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205×31=6355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ACE2263C-34A0-4409-A40E-D3A1D48C7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596" y="2721494"/>
            <a:ext cx="360000" cy="3550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651D839-52CD-49A4-8DEC-25B6C864331B}"/>
              </a:ext>
            </a:extLst>
          </p:cNvPr>
          <p:cNvSpPr txBox="1"/>
          <p:nvPr/>
        </p:nvSpPr>
        <p:spPr>
          <a:xfrm>
            <a:off x="4589249" y="3570914"/>
            <a:ext cx="8860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6355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B63CFB32-806D-448F-AEF5-99C55B67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408" y="3381074"/>
            <a:ext cx="360000" cy="355000"/>
          </a:xfrm>
          <a:prstGeom prst="rect">
            <a:avLst/>
          </a:prstGeom>
        </p:spPr>
      </p:pic>
      <p:sp>
        <p:nvSpPr>
          <p:cNvPr id="79" name="TextBox 43">
            <a:extLst>
              <a:ext uri="{FF2B5EF4-FFF2-40B4-BE49-F238E27FC236}">
                <a16:creationId xmlns="" xmlns:a16="http://schemas.microsoft.com/office/drawing/2014/main" id="{F3E60B51-2A5B-441D-894A-5E9F4812A0D7}"/>
              </a:ext>
            </a:extLst>
          </p:cNvPr>
          <p:cNvSpPr txBox="1"/>
          <p:nvPr/>
        </p:nvSpPr>
        <p:spPr>
          <a:xfrm>
            <a:off x="5494849" y="3563219"/>
            <a:ext cx="11689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C50E2037-9E87-4E06-9728-A38E7366B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560" y="2122856"/>
            <a:ext cx="2677006" cy="2612287"/>
          </a:xfrm>
          <a:prstGeom prst="rect">
            <a:avLst/>
          </a:prstGeom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059" y="291133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059" y="354775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90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7825" y="3212976"/>
            <a:ext cx="6667165" cy="18722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53387" y="306896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2410309" y="3303014"/>
            <a:ext cx="1791198" cy="1692188"/>
            <a:chOff x="2538964" y="3248980"/>
            <a:chExt cx="1791198" cy="1692188"/>
          </a:xfrm>
        </p:grpSpPr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5" y="3248980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3045417" y="3938793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179D9933-F38F-472E-959C-8FBC4997EFF9}"/>
                </a:ext>
              </a:extLst>
            </p:cNvPr>
            <p:cNvSpPr txBox="1"/>
            <p:nvPr/>
          </p:nvSpPr>
          <p:spPr>
            <a:xfrm>
              <a:off x="2939135" y="3544293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6984615C-B54A-4CE2-97C7-6685166E0AB8}"/>
                </a:ext>
              </a:extLst>
            </p:cNvPr>
            <p:cNvSpPr txBox="1"/>
            <p:nvPr/>
          </p:nvSpPr>
          <p:spPr>
            <a:xfrm>
              <a:off x="2538964" y="4556447"/>
              <a:ext cx="176423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6  3  5  5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2" y="3933056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2  0  5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631874" y="4232411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1  5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3059832" y="4589517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직각 삼각형 44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5112060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2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9257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시원이 누나는 다음 두 가지 방법으로 탄소 발자국 줄이기를 실천했습니다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탄소 발자국을 얼마나 줄였는지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첫번째 탭에는 정답 공개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183D78B8-4E29-4989-8B50-8EA61445352E}"/>
              </a:ext>
            </a:extLst>
          </p:cNvPr>
          <p:cNvSpPr/>
          <p:nvPr/>
        </p:nvSpPr>
        <p:spPr>
          <a:xfrm>
            <a:off x="5821052" y="50086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표 3">
            <a:extLst>
              <a:ext uri="{FF2B5EF4-FFF2-40B4-BE49-F238E27FC236}">
                <a16:creationId xmlns="" xmlns:a16="http://schemas.microsoft.com/office/drawing/2014/main" id="{F51373B3-20B0-48C4-B603-68F1D6F0D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451162"/>
              </p:ext>
            </p:extLst>
          </p:nvPr>
        </p:nvGraphicFramePr>
        <p:xfrm>
          <a:off x="93630" y="1871238"/>
          <a:ext cx="6859910" cy="2671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792">
                  <a:extLst>
                    <a:ext uri="{9D8B030D-6E8A-4147-A177-3AD203B41FA5}">
                      <a16:colId xmlns="" xmlns:a16="http://schemas.microsoft.com/office/drawing/2014/main" val="626882277"/>
                    </a:ext>
                  </a:extLst>
                </a:gridCol>
                <a:gridCol w="2016901">
                  <a:extLst>
                    <a:ext uri="{9D8B030D-6E8A-4147-A177-3AD203B41FA5}">
                      <a16:colId xmlns="" xmlns:a16="http://schemas.microsoft.com/office/drawing/2014/main" val="2592853282"/>
                    </a:ext>
                  </a:extLst>
                </a:gridCol>
                <a:gridCol w="2143217">
                  <a:extLst>
                    <a:ext uri="{9D8B030D-6E8A-4147-A177-3AD203B41FA5}">
                      <a16:colId xmlns="" xmlns:a16="http://schemas.microsoft.com/office/drawing/2014/main" val="1654030462"/>
                    </a:ext>
                  </a:extLst>
                </a:gridCol>
              </a:tblGrid>
              <a:tr h="1809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에어컨 사용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하루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 줄이기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에어컨 냉방 온도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높이기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12883401"/>
                  </a:ext>
                </a:extLst>
              </a:tr>
              <a:tr h="430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줄일 수 있는 탄소 발자국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3125712"/>
                  </a:ext>
                </a:extLst>
              </a:tr>
              <a:tr h="430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실천 일수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479147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0FF3238-7DEC-418E-8B13-9A81A7F94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391" y="2672916"/>
            <a:ext cx="1310754" cy="9602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EB4A1AE-ACB5-4AA4-918B-C372909A8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919" y="2640641"/>
            <a:ext cx="1480305" cy="992478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0B78E72F-7126-4A42-98B4-F7A08DBC097A}"/>
              </a:ext>
            </a:extLst>
          </p:cNvPr>
          <p:cNvSpPr/>
          <p:nvPr/>
        </p:nvSpPr>
        <p:spPr>
          <a:xfrm>
            <a:off x="5577533" y="13494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36916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따로 써 주세요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\app\resource\contents\lesson03\ops\lesson03\images\mm_41_3_03_05_01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6365595" y="154963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5796356" y="154963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152" y="148478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smtClean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rgbClr val="984807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14870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표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8820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9257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시원이 누나는 다음 두 가지 방법으로 탄소 발자국 줄이기를 실천했습니다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탄소 발자국을 얼마나 줄였는지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전체 한꺼번에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7489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183D78B8-4E29-4989-8B50-8EA61445352E}"/>
              </a:ext>
            </a:extLst>
          </p:cNvPr>
          <p:cNvSpPr/>
          <p:nvPr/>
        </p:nvSpPr>
        <p:spPr>
          <a:xfrm>
            <a:off x="5821052" y="50086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="" xmlns:a16="http://schemas.microsoft.com/office/drawing/2014/main" id="{86CBD457-3366-440D-A4B3-1D8C9CAA5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73" y="20937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796B3848-D62B-494E-82B4-898A3ADC3952}"/>
              </a:ext>
            </a:extLst>
          </p:cNvPr>
          <p:cNvSpPr txBox="1"/>
          <p:nvPr/>
        </p:nvSpPr>
        <p:spPr>
          <a:xfrm>
            <a:off x="312157" y="191683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시원이 누나가 줄인 탄소 발자국을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9" name="표 3">
            <a:extLst>
              <a:ext uri="{FF2B5EF4-FFF2-40B4-BE49-F238E27FC236}">
                <a16:creationId xmlns="" xmlns:a16="http://schemas.microsoft.com/office/drawing/2014/main" id="{47186FA1-9C1F-4EBF-8DDF-DEDB23D18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033502"/>
              </p:ext>
            </p:extLst>
          </p:nvPr>
        </p:nvGraphicFramePr>
        <p:xfrm>
          <a:off x="96394" y="2492896"/>
          <a:ext cx="6859910" cy="1764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792">
                  <a:extLst>
                    <a:ext uri="{9D8B030D-6E8A-4147-A177-3AD203B41FA5}">
                      <a16:colId xmlns="" xmlns:a16="http://schemas.microsoft.com/office/drawing/2014/main" val="626882277"/>
                    </a:ext>
                  </a:extLst>
                </a:gridCol>
                <a:gridCol w="2016901">
                  <a:extLst>
                    <a:ext uri="{9D8B030D-6E8A-4147-A177-3AD203B41FA5}">
                      <a16:colId xmlns="" xmlns:a16="http://schemas.microsoft.com/office/drawing/2014/main" val="2592853282"/>
                    </a:ext>
                  </a:extLst>
                </a:gridCol>
                <a:gridCol w="2143217">
                  <a:extLst>
                    <a:ext uri="{9D8B030D-6E8A-4147-A177-3AD203B41FA5}">
                      <a16:colId xmlns="" xmlns:a16="http://schemas.microsoft.com/office/drawing/2014/main" val="1654030462"/>
                    </a:ext>
                  </a:extLst>
                </a:gridCol>
              </a:tblGrid>
              <a:tr h="423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줄인 탄소 발자국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12883401"/>
                  </a:ext>
                </a:extLst>
              </a:tr>
              <a:tr h="670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에어컨 사용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하루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 줄이기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300×28=8400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8400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3125712"/>
                  </a:ext>
                </a:extLst>
              </a:tr>
              <a:tr h="670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에어컨 냉방 온도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113×17=1921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1921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4791476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845638D7-AB07-4CEA-BC11-9FA6CD839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037" y="2879757"/>
            <a:ext cx="360000" cy="355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34A34AEF-457B-44E6-BD4B-2CB824EE8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996" y="3618815"/>
            <a:ext cx="360000" cy="355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1588025F-0E49-4DAD-930D-BDA1DF42A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228" y="3618815"/>
            <a:ext cx="360000" cy="355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ED70741D-C1A5-41A5-8991-8848FFAFA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873" y="2879757"/>
            <a:ext cx="360000" cy="355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6365595" y="1549630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5796356" y="154963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152" y="148478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14870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mtClean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표</a:t>
            </a:r>
            <a:endParaRPr lang="en-US" altLang="ko-KR" sz="1100" b="1" dirty="0">
              <a:solidFill>
                <a:srgbClr val="984807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410420" y="56024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90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9257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시원이 누나는 다음 두 가지 방법으로 탄소 발자국 줄이기를 실천했습니다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탄소 발자국을 얼마나 줄였는지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7489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="" xmlns:a16="http://schemas.microsoft.com/office/drawing/2014/main" id="{86CBD457-3366-440D-A4B3-1D8C9CAA5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73" y="20937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796B3848-D62B-494E-82B4-898A3ADC3952}"/>
              </a:ext>
            </a:extLst>
          </p:cNvPr>
          <p:cNvSpPr txBox="1"/>
          <p:nvPr/>
        </p:nvSpPr>
        <p:spPr>
          <a:xfrm>
            <a:off x="312157" y="191683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시원이 누나가 줄인 탄소 발자국을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9" name="표 3">
            <a:extLst>
              <a:ext uri="{FF2B5EF4-FFF2-40B4-BE49-F238E27FC236}">
                <a16:creationId xmlns="" xmlns:a16="http://schemas.microsoft.com/office/drawing/2014/main" id="{47186FA1-9C1F-4EBF-8DDF-DEDB23D18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768291"/>
              </p:ext>
            </p:extLst>
          </p:nvPr>
        </p:nvGraphicFramePr>
        <p:xfrm>
          <a:off x="96394" y="2492896"/>
          <a:ext cx="6859910" cy="1764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792">
                  <a:extLst>
                    <a:ext uri="{9D8B030D-6E8A-4147-A177-3AD203B41FA5}">
                      <a16:colId xmlns="" xmlns:a16="http://schemas.microsoft.com/office/drawing/2014/main" val="626882277"/>
                    </a:ext>
                  </a:extLst>
                </a:gridCol>
                <a:gridCol w="2016901">
                  <a:extLst>
                    <a:ext uri="{9D8B030D-6E8A-4147-A177-3AD203B41FA5}">
                      <a16:colId xmlns="" xmlns:a16="http://schemas.microsoft.com/office/drawing/2014/main" val="2592853282"/>
                    </a:ext>
                  </a:extLst>
                </a:gridCol>
                <a:gridCol w="2143217">
                  <a:extLst>
                    <a:ext uri="{9D8B030D-6E8A-4147-A177-3AD203B41FA5}">
                      <a16:colId xmlns="" xmlns:a16="http://schemas.microsoft.com/office/drawing/2014/main" val="1654030462"/>
                    </a:ext>
                  </a:extLst>
                </a:gridCol>
              </a:tblGrid>
              <a:tr h="423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줄인 탄소 발자국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12883401"/>
                  </a:ext>
                </a:extLst>
              </a:tr>
              <a:tr h="670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에어컨 사용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하루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 줄이기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300×28=8400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8400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3125712"/>
                  </a:ext>
                </a:extLst>
              </a:tr>
              <a:tr h="670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에어컨 냉방 온도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113×17=1921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1921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4791476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845638D7-AB07-4CEA-BC11-9FA6CD839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037" y="2879757"/>
            <a:ext cx="360000" cy="355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34A34AEF-457B-44E6-BD4B-2CB824EE8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996" y="3618815"/>
            <a:ext cx="360000" cy="355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1588025F-0E49-4DAD-930D-BDA1DF42A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228" y="3618815"/>
            <a:ext cx="360000" cy="355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ED70741D-C1A5-41A5-8991-8848FFAFA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873" y="2879757"/>
            <a:ext cx="360000" cy="355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6365595" y="1549630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5796356" y="154963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152" y="148478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14870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mtClean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표</a:t>
            </a:r>
            <a:endParaRPr lang="en-US" altLang="ko-KR" sz="1100" b="1" dirty="0">
              <a:solidFill>
                <a:srgbClr val="984807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90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7825" y="3212976"/>
            <a:ext cx="6667165" cy="18722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53387" y="306896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331640" y="3303014"/>
            <a:ext cx="1791198" cy="1692188"/>
            <a:chOff x="2538964" y="3248980"/>
            <a:chExt cx="1791198" cy="1692188"/>
          </a:xfrm>
        </p:grpSpPr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5" y="3248980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3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3045417" y="3938793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179D9933-F38F-472E-959C-8FBC4997EFF9}"/>
                </a:ext>
              </a:extLst>
            </p:cNvPr>
            <p:cNvSpPr txBox="1"/>
            <p:nvPr/>
          </p:nvSpPr>
          <p:spPr>
            <a:xfrm>
              <a:off x="2939135" y="3544293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6984615C-B54A-4CE2-97C7-6685166E0AB8}"/>
                </a:ext>
              </a:extLst>
            </p:cNvPr>
            <p:cNvSpPr txBox="1"/>
            <p:nvPr/>
          </p:nvSpPr>
          <p:spPr>
            <a:xfrm>
              <a:off x="2538964" y="4556447"/>
              <a:ext cx="176423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4  0  0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2" y="3933056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2  4  0  0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631874" y="4232411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0  0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3059832" y="4589517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직각 삼각형 50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5112060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3680902" y="3304210"/>
            <a:ext cx="1791198" cy="1692188"/>
            <a:chOff x="2538964" y="3248980"/>
            <a:chExt cx="1791198" cy="1692188"/>
          </a:xfrm>
        </p:grpSpPr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5" y="3248980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1  1  3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3045417" y="3938793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179D9933-F38F-472E-959C-8FBC4997EFF9}"/>
                </a:ext>
              </a:extLst>
            </p:cNvPr>
            <p:cNvSpPr txBox="1"/>
            <p:nvPr/>
          </p:nvSpPr>
          <p:spPr>
            <a:xfrm>
              <a:off x="2939135" y="3544293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6984615C-B54A-4CE2-97C7-6685166E0AB8}"/>
                </a:ext>
              </a:extLst>
            </p:cNvPr>
            <p:cNvSpPr txBox="1"/>
            <p:nvPr/>
          </p:nvSpPr>
          <p:spPr>
            <a:xfrm>
              <a:off x="2538964" y="4556447"/>
              <a:ext cx="176423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1  9  2  1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2" y="3933056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7  9  1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631874" y="4232411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1  1  3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3059832" y="4589517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94304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79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0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1040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C4B212-A03E-4DF0-900B-D69CA76DC1D9}"/>
              </a:ext>
            </a:extLst>
          </p:cNvPr>
          <p:cNvSpPr txBox="1"/>
          <p:nvPr/>
        </p:nvSpPr>
        <p:spPr>
          <a:xfrm>
            <a:off x="389042" y="10527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실생활 문제를 해결하고 느낀 점을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직사각형 21">
            <a:extLst>
              <a:ext uri="{FF2B5EF4-FFF2-40B4-BE49-F238E27FC236}">
                <a16:creationId xmlns="" xmlns:a16="http://schemas.microsoft.com/office/drawing/2014/main" id="{AE3BA104-AF01-4B62-83BD-8EDDCCAE0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C95AD378-7AF2-44E1-B448-D8D72E9ABF69}"/>
              </a:ext>
            </a:extLst>
          </p:cNvPr>
          <p:cNvSpPr/>
          <p:nvPr/>
        </p:nvSpPr>
        <p:spPr bwMode="auto">
          <a:xfrm>
            <a:off x="440394" y="1795040"/>
            <a:ext cx="6183833" cy="8243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탄소 발자국을 줄이기 위해 실천할 수 있는 다양한 방법들을 알게 되었습니다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1DFDD194-51D3-424C-9B7B-CCF1313B2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1628800"/>
            <a:ext cx="360000" cy="3550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744773B-8010-4513-AD04-AEA8C3B71906}"/>
              </a:ext>
            </a:extLst>
          </p:cNvPr>
          <p:cNvSpPr/>
          <p:nvPr/>
        </p:nvSpPr>
        <p:spPr bwMode="auto">
          <a:xfrm>
            <a:off x="440394" y="2679407"/>
            <a:ext cx="6183833" cy="7495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곱셈으로 탄소 발자국을 얼마나 </a:t>
            </a:r>
            <a:r>
              <a:rPr lang="ko-KR" altLang="en-US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줄였는지 알 수 있어 신기했습니다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167CB6D6-9D36-4CD5-8F0C-16A320CBD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2518706"/>
            <a:ext cx="360000" cy="355000"/>
          </a:xfrm>
          <a:prstGeom prst="rect">
            <a:avLst/>
          </a:prstGeom>
        </p:spPr>
      </p:pic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5BBDCFF6-2244-48D3-9862-DF254A280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3" y="1912837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="" xmlns:a16="http://schemas.microsoft.com/office/drawing/2014/main" id="{5BBDCFF6-2244-48D3-9862-DF254A280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91" y="2762352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9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cdata2.tsherpa.co.kr/tsherpa/MultiMedia/Flash/2020/curri/index.html?flashxmlnum=yein820&amp;classa=A8-C1-41-MM-MM-04-04-04-0-0-0-0&amp;classno=MM_41_04/suh_0401_03_0004/suh_0401_03_0004_301_1.html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곱셈을 이용하여 실생활 문제 해결하기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43405" y="2175560"/>
            <a:ext cx="62299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실생활에서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곱셈을 활용하여 문제를 해결합니다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4" y="227827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030AA1B-901E-455E-A8DE-0D8AC01A20FB}"/>
              </a:ext>
            </a:extLst>
          </p:cNvPr>
          <p:cNvSpPr txBox="1"/>
          <p:nvPr/>
        </p:nvSpPr>
        <p:spPr>
          <a:xfrm>
            <a:off x="788468" y="3038216"/>
            <a:ext cx="583047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등 끄기 활동을 하면 하루에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전기를 절약할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120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동안 실천하면 얼마나 전기를 절약할 수 있는지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="" xmlns:a16="http://schemas.microsoft.com/office/drawing/2014/main" id="{35A4D291-8DF0-4D3F-B738-0E8050AD5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31" y="3082480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85E17A8A-B6E7-4CDA-95EA-6A56529B0A08}"/>
              </a:ext>
            </a:extLst>
          </p:cNvPr>
          <p:cNvSpPr txBox="1"/>
          <p:nvPr/>
        </p:nvSpPr>
        <p:spPr>
          <a:xfrm>
            <a:off x="1499491" y="4316190"/>
            <a:ext cx="19003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120×40=4800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56105058-B13B-45E5-AFEE-C4E8140A3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838" y="4126350"/>
            <a:ext cx="360000" cy="355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7CFF688-52CC-46CD-B651-53499FE98FFE}"/>
              </a:ext>
            </a:extLst>
          </p:cNvPr>
          <p:cNvSpPr txBox="1"/>
          <p:nvPr/>
        </p:nvSpPr>
        <p:spPr>
          <a:xfrm>
            <a:off x="4864590" y="4301329"/>
            <a:ext cx="1039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4800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0981B091-53A7-49D3-A2B6-D50733A80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750" y="4111489"/>
            <a:ext cx="360000" cy="355000"/>
          </a:xfrm>
          <a:prstGeom prst="rect">
            <a:avLst/>
          </a:prstGeom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74" y="428706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565" y="428510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112717" y="3236639"/>
            <a:ext cx="30969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버튼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413" y="33952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="" xmlns:a16="http://schemas.microsoft.com/office/drawing/2014/main" id="{C1E5C20B-2DFB-44A6-9B91-10DC6E10B68D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>
            <a:extLst>
              <a:ext uri="{FF2B5EF4-FFF2-40B4-BE49-F238E27FC236}">
                <a16:creationId xmlns="" xmlns:a16="http://schemas.microsoft.com/office/drawing/2014/main" id="{3D0652BD-AF38-448D-9BD5-247B16DEB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C72F160-2374-412C-9EAE-BD39D624AB8C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60200C63-3934-43B2-8567-0EBF7D54A17A}"/>
              </a:ext>
            </a:extLst>
          </p:cNvPr>
          <p:cNvSpPr/>
          <p:nvPr/>
        </p:nvSpPr>
        <p:spPr>
          <a:xfrm>
            <a:off x="5888943" y="48032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  <p:sp>
        <p:nvSpPr>
          <p:cNvPr id="30" name="직사각형 29"/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251800"/>
              </p:ext>
            </p:extLst>
          </p:nvPr>
        </p:nvGraphicFramePr>
        <p:xfrm>
          <a:off x="179388" y="654012"/>
          <a:ext cx="8774172" cy="47242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가족의 노력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탄소 발자국을 줄이기 위한 생활 속 실천 방법 생각하기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시원이 부모님이 줄인 탄소 발자국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0449731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시원이가 줄인 탄소 발자국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105777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시원이 누나가 줄인 탄소 발자국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suh_p_0401_03_0004_203_1.html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1042666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실생활 문제를 해결하고 느낀 점 이야기하기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4559156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4550292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149976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839389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315124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56792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하루에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400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달리는 자동차가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자동차가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동안 달리면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달리는지 식을 쓰고 답을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구해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구해야 할 것 클릭하면 파란색 선이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주어진 것 클릭하면 주황색 선이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235D703B-AEE9-4F6C-B3DC-5E6AD54E766F}"/>
              </a:ext>
            </a:extLst>
          </p:cNvPr>
          <p:cNvSpPr/>
          <p:nvPr/>
        </p:nvSpPr>
        <p:spPr>
          <a:xfrm>
            <a:off x="5562995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6E84FF3D-53A8-4FC2-AEC3-CD21B30B777A}"/>
              </a:ext>
            </a:extLst>
          </p:cNvPr>
          <p:cNvSpPr/>
          <p:nvPr/>
        </p:nvSpPr>
        <p:spPr>
          <a:xfrm>
            <a:off x="210438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62E2ADE2-E493-4A1E-BBBD-3D24D6B5A900}"/>
              </a:ext>
            </a:extLst>
          </p:cNvPr>
          <p:cNvSpPr txBox="1"/>
          <p:nvPr/>
        </p:nvSpPr>
        <p:spPr>
          <a:xfrm>
            <a:off x="1570735" y="3396840"/>
            <a:ext cx="19003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400×30=12000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2852706E-C455-4E77-835F-090715735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4082" y="3207000"/>
            <a:ext cx="360000" cy="35500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30FF2A6-EC4D-4E87-85CF-98B2C7BEE95A}"/>
              </a:ext>
            </a:extLst>
          </p:cNvPr>
          <p:cNvSpPr txBox="1"/>
          <p:nvPr/>
        </p:nvSpPr>
        <p:spPr>
          <a:xfrm>
            <a:off x="4657944" y="3416131"/>
            <a:ext cx="1039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12000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0B2DBD22-3903-4E41-ADFF-B4091E9F8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7104" y="3226291"/>
            <a:ext cx="360000" cy="355000"/>
          </a:xfrm>
          <a:prstGeom prst="rect">
            <a:avLst/>
          </a:prstGeom>
        </p:spPr>
      </p:pic>
      <p:sp>
        <p:nvSpPr>
          <p:cNvPr id="91" name="TextBox 43">
            <a:extLst>
              <a:ext uri="{FF2B5EF4-FFF2-40B4-BE49-F238E27FC236}">
                <a16:creationId xmlns="" xmlns:a16="http://schemas.microsoft.com/office/drawing/2014/main" id="{6B1109DA-7B54-43B4-8CA0-660ABC9A2D2F}"/>
              </a:ext>
            </a:extLst>
          </p:cNvPr>
          <p:cNvSpPr txBox="1"/>
          <p:nvPr/>
        </p:nvSpPr>
        <p:spPr>
          <a:xfrm>
            <a:off x="5712053" y="3418423"/>
            <a:ext cx="11900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km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74" y="339495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3392996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329" y="2671149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21" y="2671149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4826088" y="2666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 bwMode="auto">
          <a:xfrm>
            <a:off x="755576" y="2024844"/>
            <a:ext cx="4380753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>
            <a:off x="5210829" y="2023762"/>
            <a:ext cx="1461848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/>
          <p:nvPr/>
        </p:nvCxnSpPr>
        <p:spPr bwMode="auto">
          <a:xfrm>
            <a:off x="744732" y="2456892"/>
            <a:ext cx="5927945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>
            <a:off x="755576" y="2888940"/>
            <a:ext cx="720080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17A509C6-1B63-4684-BAD3-DFD5C5DEB351}"/>
              </a:ext>
            </a:extLst>
          </p:cNvPr>
          <p:cNvSpPr txBox="1"/>
          <p:nvPr/>
        </p:nvSpPr>
        <p:spPr>
          <a:xfrm>
            <a:off x="644499" y="1520788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살균 효과가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있는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500 mL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짜리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손 소독제를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통 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손 소독제는 모두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mL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>
            <a:extLst>
              <a:ext uri="{FF2B5EF4-FFF2-40B4-BE49-F238E27FC236}">
                <a16:creationId xmlns="" xmlns:a16="http://schemas.microsoft.com/office/drawing/2014/main" id="{B55AD098-B0A3-413F-B3A7-D7E34A20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9CF0F9A-5007-41E1-8673-4FF34D781080}"/>
              </a:ext>
            </a:extLst>
          </p:cNvPr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구해야 할 것 클릭하면 파란색 선이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주어진 것 클릭하면 주황색 선이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431EE111-1EB0-4C6E-B89B-6280D459C7B1}"/>
              </a:ext>
            </a:extLst>
          </p:cNvPr>
          <p:cNvSpPr/>
          <p:nvPr/>
        </p:nvSpPr>
        <p:spPr>
          <a:xfrm>
            <a:off x="5562995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4C08D776-B9DC-4FEE-A843-E16B20233285}"/>
              </a:ext>
            </a:extLst>
          </p:cNvPr>
          <p:cNvSpPr/>
          <p:nvPr/>
        </p:nvSpPr>
        <p:spPr>
          <a:xfrm>
            <a:off x="210438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455F04C-0C83-484E-9053-DD49A421F0A9}"/>
              </a:ext>
            </a:extLst>
          </p:cNvPr>
          <p:cNvSpPr txBox="1"/>
          <p:nvPr/>
        </p:nvSpPr>
        <p:spPr>
          <a:xfrm>
            <a:off x="1434852" y="3288021"/>
            <a:ext cx="19003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500×28=14000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5A4F158A-2E56-472C-BFD1-9ECD0F452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199" y="3098181"/>
            <a:ext cx="360000" cy="3550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34E0EA29-07C9-4D30-ACBC-BEF0FDC230BE}"/>
              </a:ext>
            </a:extLst>
          </p:cNvPr>
          <p:cNvSpPr txBox="1"/>
          <p:nvPr/>
        </p:nvSpPr>
        <p:spPr>
          <a:xfrm>
            <a:off x="4522061" y="3307312"/>
            <a:ext cx="1039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14000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D3513599-1DD4-477D-A435-3862A7F8C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221" y="3117472"/>
            <a:ext cx="360000" cy="355000"/>
          </a:xfrm>
          <a:prstGeom prst="rect">
            <a:avLst/>
          </a:prstGeom>
        </p:spPr>
      </p:pic>
      <p:sp>
        <p:nvSpPr>
          <p:cNvPr id="85" name="TextBox 43">
            <a:extLst>
              <a:ext uri="{FF2B5EF4-FFF2-40B4-BE49-F238E27FC236}">
                <a16:creationId xmlns="" xmlns:a16="http://schemas.microsoft.com/office/drawing/2014/main" id="{FA8A3AEF-DFCD-49B1-91A9-79B1A6307851}"/>
              </a:ext>
            </a:extLst>
          </p:cNvPr>
          <p:cNvSpPr txBox="1"/>
          <p:nvPr/>
        </p:nvSpPr>
        <p:spPr>
          <a:xfrm>
            <a:off x="5561220" y="3305562"/>
            <a:ext cx="11900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mL</a:t>
            </a: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62" y="3286941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774" y="328498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타원 39"/>
          <p:cNvSpPr/>
          <p:nvPr/>
        </p:nvSpPr>
        <p:spPr>
          <a:xfrm>
            <a:off x="506255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210" y="523327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329" y="2281618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21" y="2281618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4826088" y="2276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7" name="직선 연결선 56"/>
          <p:cNvCxnSpPr/>
          <p:nvPr/>
        </p:nvCxnSpPr>
        <p:spPr bwMode="auto">
          <a:xfrm>
            <a:off x="755576" y="2024844"/>
            <a:ext cx="5621086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755576" y="2456892"/>
            <a:ext cx="3479524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/>
          <p:nvPr/>
        </p:nvCxnSpPr>
        <p:spPr bwMode="auto">
          <a:xfrm>
            <a:off x="6454106" y="2024844"/>
            <a:ext cx="278134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455F04C-0C83-484E-9053-DD49A421F0A9}"/>
              </a:ext>
            </a:extLst>
          </p:cNvPr>
          <p:cNvSpPr txBox="1"/>
          <p:nvPr/>
        </p:nvSpPr>
        <p:spPr>
          <a:xfrm>
            <a:off x="1434852" y="3288021"/>
            <a:ext cx="19003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500×28=14000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5A4F158A-2E56-472C-BFD1-9ECD0F452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199" y="3098181"/>
            <a:ext cx="360000" cy="3550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34E0EA29-07C9-4D30-ACBC-BEF0FDC230BE}"/>
              </a:ext>
            </a:extLst>
          </p:cNvPr>
          <p:cNvSpPr txBox="1"/>
          <p:nvPr/>
        </p:nvSpPr>
        <p:spPr>
          <a:xfrm>
            <a:off x="4522061" y="3307312"/>
            <a:ext cx="1039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14000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D3513599-1DD4-477D-A435-3862A7F8C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221" y="3117472"/>
            <a:ext cx="360000" cy="355000"/>
          </a:xfrm>
          <a:prstGeom prst="rect">
            <a:avLst/>
          </a:prstGeom>
        </p:spPr>
      </p:pic>
      <p:sp>
        <p:nvSpPr>
          <p:cNvPr id="85" name="TextBox 43">
            <a:extLst>
              <a:ext uri="{FF2B5EF4-FFF2-40B4-BE49-F238E27FC236}">
                <a16:creationId xmlns="" xmlns:a16="http://schemas.microsoft.com/office/drawing/2014/main" id="{FA8A3AEF-DFCD-49B1-91A9-79B1A6307851}"/>
              </a:ext>
            </a:extLst>
          </p:cNvPr>
          <p:cNvSpPr txBox="1"/>
          <p:nvPr/>
        </p:nvSpPr>
        <p:spPr>
          <a:xfrm>
            <a:off x="5561220" y="3305562"/>
            <a:ext cx="11900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mL</a:t>
            </a: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62" y="3286941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774" y="328498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210" y="523327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7825" y="3212976"/>
            <a:ext cx="6667165" cy="18722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53387" y="306896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2627784" y="3303014"/>
            <a:ext cx="1789127" cy="1692188"/>
            <a:chOff x="2538964" y="3248980"/>
            <a:chExt cx="1789127" cy="1692188"/>
          </a:xfrm>
        </p:grpSpPr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2" y="3933056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0  0  0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5" y="3248980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5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2790992" y="3938793"/>
              <a:ext cx="153709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79D9933-F38F-472E-959C-8FBC4997EFF9}"/>
                </a:ext>
              </a:extLst>
            </p:cNvPr>
            <p:cNvSpPr txBox="1"/>
            <p:nvPr/>
          </p:nvSpPr>
          <p:spPr>
            <a:xfrm>
              <a:off x="2939135" y="3544293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6984615C-B54A-4CE2-97C7-6685166E0AB8}"/>
                </a:ext>
              </a:extLst>
            </p:cNvPr>
            <p:cNvSpPr txBox="1"/>
            <p:nvPr/>
          </p:nvSpPr>
          <p:spPr>
            <a:xfrm>
              <a:off x="2538964" y="4556447"/>
              <a:ext cx="176423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1  4  0  0  0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631874" y="4232411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1  0  0  0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2790992" y="4589517"/>
              <a:ext cx="153709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2" name="직각 삼각형 91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5112060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94" name="Picture 2">
            <a:extLst>
              <a:ext uri="{FF2B5EF4-FFF2-40B4-BE49-F238E27FC236}">
                <a16:creationId xmlns="" xmlns:a16="http://schemas.microsoft.com/office/drawing/2014/main" id="{B55AD098-B0A3-413F-B3A7-D7E34A20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4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329" y="2281618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4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21" y="2281618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/>
          <p:cNvSpPr/>
          <p:nvPr/>
        </p:nvSpPr>
        <p:spPr>
          <a:xfrm>
            <a:off x="4826088" y="2276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8" name="직선 연결선 97"/>
          <p:cNvCxnSpPr/>
          <p:nvPr/>
        </p:nvCxnSpPr>
        <p:spPr bwMode="auto">
          <a:xfrm>
            <a:off x="755576" y="2024844"/>
            <a:ext cx="5621086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/>
          <p:cNvCxnSpPr/>
          <p:nvPr/>
        </p:nvCxnSpPr>
        <p:spPr bwMode="auto">
          <a:xfrm>
            <a:off x="6454106" y="2024844"/>
            <a:ext cx="278134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TextBox 43">
            <a:extLst>
              <a:ext uri="{FF2B5EF4-FFF2-40B4-BE49-F238E27FC236}">
                <a16:creationId xmlns="" xmlns:a16="http://schemas.microsoft.com/office/drawing/2014/main" id="{17A509C6-1B63-4684-BAD3-DFD5C5DEB351}"/>
              </a:ext>
            </a:extLst>
          </p:cNvPr>
          <p:cNvSpPr txBox="1"/>
          <p:nvPr/>
        </p:nvSpPr>
        <p:spPr>
          <a:xfrm>
            <a:off x="644499" y="1520788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살균 효과가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있는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500 mL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짜리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손 소독제를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통 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손 소독제는 모두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mL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 bwMode="auto">
          <a:xfrm>
            <a:off x="755576" y="2456892"/>
            <a:ext cx="3479524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4262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6C5AF764-0548-41F1-AE5A-3B0635CD51D4}"/>
              </a:ext>
            </a:extLst>
          </p:cNvPr>
          <p:cNvSpPr txBox="1"/>
          <p:nvPr/>
        </p:nvSpPr>
        <p:spPr>
          <a:xfrm>
            <a:off x="644499" y="1520788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공장에서 마스크 한 개를 만드는 데 드는 비용은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528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공장에서 마스크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만드는 데 드는 비용은 모두 얼마인지 식을 쓰고 답을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구해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>
            <a:extLst>
              <a:ext uri="{FF2B5EF4-FFF2-40B4-BE49-F238E27FC236}">
                <a16:creationId xmlns="" xmlns:a16="http://schemas.microsoft.com/office/drawing/2014/main" id="{37198754-2B7A-48DF-A300-47DE24A9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0" y="1734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77DB96A-BBFC-41DE-9B96-207CD426CA4B}"/>
              </a:ext>
            </a:extLst>
          </p:cNvPr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구해야 할 것 클릭하면 파란색 선이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주어진 것 클릭하면 주황색 선이 나타남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201B90A3-5CE0-476B-8326-97C7DCCEBD51}"/>
              </a:ext>
            </a:extLst>
          </p:cNvPr>
          <p:cNvSpPr/>
          <p:nvPr/>
        </p:nvSpPr>
        <p:spPr bwMode="auto">
          <a:xfrm>
            <a:off x="1659969" y="3453004"/>
            <a:ext cx="1872196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528×45=23760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8D3C8E28-3C2C-4837-AE69-39803971A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574" y="3249442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E3A7523C-EFB6-428F-A16B-834BBDCA0010}"/>
              </a:ext>
            </a:extLst>
          </p:cNvPr>
          <p:cNvSpPr/>
          <p:nvPr/>
        </p:nvSpPr>
        <p:spPr bwMode="auto">
          <a:xfrm>
            <a:off x="4666099" y="3426942"/>
            <a:ext cx="863600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23760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09DF0053-94EB-4AB6-83CE-B1C1B629E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2274" y="3249442"/>
            <a:ext cx="360000" cy="355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FA6945A-0431-417F-8304-53E42817ABAB}"/>
              </a:ext>
            </a:extLst>
          </p:cNvPr>
          <p:cNvSpPr txBox="1"/>
          <p:nvPr/>
        </p:nvSpPr>
        <p:spPr>
          <a:xfrm>
            <a:off x="5454308" y="3492367"/>
            <a:ext cx="557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2000" dirty="0"/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995" y="3509372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995" y="350741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/>
          <p:nvPr/>
        </p:nvSpPr>
        <p:spPr>
          <a:xfrm>
            <a:off x="506255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210" y="523327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329" y="2857682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21" y="2857682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826088" y="28529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0" name="직선 연결선 59"/>
          <p:cNvCxnSpPr/>
          <p:nvPr/>
        </p:nvCxnSpPr>
        <p:spPr bwMode="auto">
          <a:xfrm>
            <a:off x="755576" y="2024844"/>
            <a:ext cx="5881097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1530160" y="2456892"/>
            <a:ext cx="5142517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746672" y="2852936"/>
            <a:ext cx="4227685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/>
          <p:cNvCxnSpPr/>
          <p:nvPr/>
        </p:nvCxnSpPr>
        <p:spPr bwMode="auto">
          <a:xfrm>
            <a:off x="755576" y="2461387"/>
            <a:ext cx="645860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201B90A3-5CE0-476B-8326-97C7DCCEBD51}"/>
              </a:ext>
            </a:extLst>
          </p:cNvPr>
          <p:cNvSpPr/>
          <p:nvPr/>
        </p:nvSpPr>
        <p:spPr bwMode="auto">
          <a:xfrm>
            <a:off x="1659969" y="3380996"/>
            <a:ext cx="1872196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528×45=23760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8D3C8E28-3C2C-4837-AE69-39803971A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574" y="3177434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E3A7523C-EFB6-428F-A16B-834BBDCA0010}"/>
              </a:ext>
            </a:extLst>
          </p:cNvPr>
          <p:cNvSpPr/>
          <p:nvPr/>
        </p:nvSpPr>
        <p:spPr bwMode="auto">
          <a:xfrm>
            <a:off x="4666099" y="3354934"/>
            <a:ext cx="863600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23760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09DF0053-94EB-4AB6-83CE-B1C1B629E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274" y="3177434"/>
            <a:ext cx="360000" cy="355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FA6945A-0431-417F-8304-53E42817ABAB}"/>
              </a:ext>
            </a:extLst>
          </p:cNvPr>
          <p:cNvSpPr txBox="1"/>
          <p:nvPr/>
        </p:nvSpPr>
        <p:spPr>
          <a:xfrm>
            <a:off x="5454308" y="3208910"/>
            <a:ext cx="557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2000" dirty="0"/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995" y="343736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995" y="343540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210" y="523327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7825" y="3212976"/>
            <a:ext cx="6667165" cy="18722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53387" y="306896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2627784" y="3303014"/>
            <a:ext cx="1789127" cy="1692188"/>
            <a:chOff x="2538964" y="3248980"/>
            <a:chExt cx="1789127" cy="1692188"/>
          </a:xfrm>
        </p:grpSpPr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2" y="3933056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2  6  4  0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5" y="3248980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5  2  8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2790992" y="3938793"/>
              <a:ext cx="153709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179D9933-F38F-472E-959C-8FBC4997EFF9}"/>
                </a:ext>
              </a:extLst>
            </p:cNvPr>
            <p:cNvSpPr txBox="1"/>
            <p:nvPr/>
          </p:nvSpPr>
          <p:spPr>
            <a:xfrm>
              <a:off x="2939135" y="3544293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6984615C-B54A-4CE2-97C7-6685166E0AB8}"/>
                </a:ext>
              </a:extLst>
            </p:cNvPr>
            <p:cNvSpPr txBox="1"/>
            <p:nvPr/>
          </p:nvSpPr>
          <p:spPr>
            <a:xfrm>
              <a:off x="2538964" y="4556447"/>
              <a:ext cx="176423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3  7  6  0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631874" y="4232411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1  1  2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2790992" y="4589517"/>
              <a:ext cx="153709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6" name="직각 삼각형 65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5112060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0" name="TextBox 43">
            <a:extLst>
              <a:ext uri="{FF2B5EF4-FFF2-40B4-BE49-F238E27FC236}">
                <a16:creationId xmlns="" xmlns:a16="http://schemas.microsoft.com/office/drawing/2014/main" id="{6C5AF764-0548-41F1-AE5A-3B0635CD51D4}"/>
              </a:ext>
            </a:extLst>
          </p:cNvPr>
          <p:cNvSpPr txBox="1"/>
          <p:nvPr/>
        </p:nvSpPr>
        <p:spPr>
          <a:xfrm>
            <a:off x="644499" y="1520788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공장에서 마스크 한 개를 만드는 데 드는 비용은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528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공장에서 마스크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만드는 데 드는 비용은 모두 얼마인지 식을 쓰고 답을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구해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2">
            <a:extLst>
              <a:ext uri="{FF2B5EF4-FFF2-40B4-BE49-F238E27FC236}">
                <a16:creationId xmlns="" xmlns:a16="http://schemas.microsoft.com/office/drawing/2014/main" id="{37198754-2B7A-48DF-A300-47DE24A9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0" y="1734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4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329" y="2857682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4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21" y="2857682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/>
          <p:cNvSpPr/>
          <p:nvPr/>
        </p:nvSpPr>
        <p:spPr>
          <a:xfrm>
            <a:off x="4826088" y="28529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8" name="직선 연결선 97"/>
          <p:cNvCxnSpPr/>
          <p:nvPr/>
        </p:nvCxnSpPr>
        <p:spPr bwMode="auto">
          <a:xfrm>
            <a:off x="755576" y="2024844"/>
            <a:ext cx="5881097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>
            <a:off x="1530160" y="2456892"/>
            <a:ext cx="5142517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/>
          <p:cNvCxnSpPr/>
          <p:nvPr/>
        </p:nvCxnSpPr>
        <p:spPr bwMode="auto">
          <a:xfrm>
            <a:off x="746672" y="2852936"/>
            <a:ext cx="4227685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직선 연결선 100"/>
          <p:cNvCxnSpPr/>
          <p:nvPr/>
        </p:nvCxnSpPr>
        <p:spPr bwMode="auto">
          <a:xfrm>
            <a:off x="755576" y="2461387"/>
            <a:ext cx="645860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49424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2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cdata2.tsherpa.co.kr/tsherpa/MultiMedia/Flash/2020/curri/index.html?flashxmlnum=yein820&amp;classa=A8-C1-41-MM-MM-04-04-04-0-0-0-0&amp;classno=MM_41_04/suh_0401_03_0004/suh_0401_03_0004_401_1.html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구해야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할 것 클릭하면 파란색 선이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주어진 것 클릭하면 주황색 선이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F6E89277-D9E6-40E0-828C-AD2D5408017B}"/>
              </a:ext>
            </a:extLst>
          </p:cNvPr>
          <p:cNvSpPr txBox="1"/>
          <p:nvPr/>
        </p:nvSpPr>
        <p:spPr>
          <a:xfrm>
            <a:off x="644499" y="1520788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간식을 한 봉지에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217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담았습니다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봉지에 담은 간식은 모두 몇 개인지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="" xmlns:a16="http://schemas.microsoft.com/office/drawing/2014/main" id="{3EA5B701-9610-4B52-82CB-03A01819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F8D2F38C-BDA2-488B-B9C9-DE019A57AFE3}"/>
              </a:ext>
            </a:extLst>
          </p:cNvPr>
          <p:cNvSpPr txBox="1"/>
          <p:nvPr/>
        </p:nvSpPr>
        <p:spPr>
          <a:xfrm>
            <a:off x="1505900" y="4173860"/>
            <a:ext cx="19003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217×12=2604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C1739608-0EFE-4BD1-81F8-C34C83D51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9247" y="3984020"/>
            <a:ext cx="360000" cy="3550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748F0DFD-C290-49A7-B9C2-999707A136C6}"/>
              </a:ext>
            </a:extLst>
          </p:cNvPr>
          <p:cNvSpPr txBox="1"/>
          <p:nvPr/>
        </p:nvSpPr>
        <p:spPr>
          <a:xfrm>
            <a:off x="4432973" y="4157605"/>
            <a:ext cx="84963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2604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22D84AA9-ACCA-4821-B09C-EB899E9FF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8720" y="3931498"/>
            <a:ext cx="360000" cy="355000"/>
          </a:xfrm>
          <a:prstGeom prst="rect">
            <a:avLst/>
          </a:prstGeom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416152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849" y="416689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FA8A3AEF-DFCD-49B1-91A9-79B1A6307851}"/>
              </a:ext>
            </a:extLst>
          </p:cNvPr>
          <p:cNvSpPr txBox="1"/>
          <p:nvPr/>
        </p:nvSpPr>
        <p:spPr>
          <a:xfrm>
            <a:off x="5225060" y="4142216"/>
            <a:ext cx="4827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1D449465-2D6C-46A9-8720-684A2BAF63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3748" y="2440149"/>
            <a:ext cx="2397262" cy="1579875"/>
          </a:xfrm>
          <a:prstGeom prst="rect">
            <a:avLst/>
          </a:prstGeom>
        </p:spPr>
      </p:pic>
      <p:pic>
        <p:nvPicPr>
          <p:cNvPr id="63" name="Picture 4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329" y="2203097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21" y="220309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/>
          <p:cNvSpPr/>
          <p:nvPr/>
        </p:nvSpPr>
        <p:spPr>
          <a:xfrm>
            <a:off x="4826088" y="21983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7" name="직선 연결선 66"/>
          <p:cNvCxnSpPr/>
          <p:nvPr/>
        </p:nvCxnSpPr>
        <p:spPr bwMode="auto">
          <a:xfrm>
            <a:off x="755576" y="2024844"/>
            <a:ext cx="3924950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755576" y="2420888"/>
            <a:ext cx="2810543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4716016" y="2024844"/>
            <a:ext cx="2008755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타원 69"/>
          <p:cNvSpPr/>
          <p:nvPr/>
        </p:nvSpPr>
        <p:spPr>
          <a:xfrm>
            <a:off x="506255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210" y="523327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F6E89277-D9E6-40E0-828C-AD2D5408017B}"/>
              </a:ext>
            </a:extLst>
          </p:cNvPr>
          <p:cNvSpPr txBox="1"/>
          <p:nvPr/>
        </p:nvSpPr>
        <p:spPr>
          <a:xfrm>
            <a:off x="644499" y="1520788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간식을 한 봉지에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217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담았습니다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봉지에 담은 간식은 모두 몇 개인지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="" xmlns:a16="http://schemas.microsoft.com/office/drawing/2014/main" id="{3EA5B701-9610-4B52-82CB-03A01819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F8D2F38C-BDA2-488B-B9C9-DE019A57AFE3}"/>
              </a:ext>
            </a:extLst>
          </p:cNvPr>
          <p:cNvSpPr txBox="1"/>
          <p:nvPr/>
        </p:nvSpPr>
        <p:spPr>
          <a:xfrm>
            <a:off x="1505900" y="4173860"/>
            <a:ext cx="19003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217×12=2604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C1739608-0EFE-4BD1-81F8-C34C83D51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47" y="3984020"/>
            <a:ext cx="360000" cy="3550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748F0DFD-C290-49A7-B9C2-999707A136C6}"/>
              </a:ext>
            </a:extLst>
          </p:cNvPr>
          <p:cNvSpPr txBox="1"/>
          <p:nvPr/>
        </p:nvSpPr>
        <p:spPr>
          <a:xfrm>
            <a:off x="4432973" y="4157605"/>
            <a:ext cx="84963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2604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22D84AA9-ACCA-4821-B09C-EB899E9FF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720" y="3931498"/>
            <a:ext cx="360000" cy="355000"/>
          </a:xfrm>
          <a:prstGeom prst="rect">
            <a:avLst/>
          </a:prstGeom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416152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849" y="416689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FA8A3AEF-DFCD-49B1-91A9-79B1A6307851}"/>
              </a:ext>
            </a:extLst>
          </p:cNvPr>
          <p:cNvSpPr txBox="1"/>
          <p:nvPr/>
        </p:nvSpPr>
        <p:spPr>
          <a:xfrm>
            <a:off x="5225060" y="4142216"/>
            <a:ext cx="4827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1D449465-2D6C-46A9-8720-684A2BAF63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3748" y="2440149"/>
            <a:ext cx="2397262" cy="1579875"/>
          </a:xfrm>
          <a:prstGeom prst="rect">
            <a:avLst/>
          </a:prstGeom>
        </p:spPr>
      </p:pic>
      <p:pic>
        <p:nvPicPr>
          <p:cNvPr id="63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329" y="2203097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21" y="220309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7" name="직선 연결선 66"/>
          <p:cNvCxnSpPr/>
          <p:nvPr/>
        </p:nvCxnSpPr>
        <p:spPr bwMode="auto">
          <a:xfrm>
            <a:off x="755576" y="2024844"/>
            <a:ext cx="3924950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755576" y="2420888"/>
            <a:ext cx="2810543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4716016" y="2024844"/>
            <a:ext cx="2008755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210" y="523327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7825" y="3212976"/>
            <a:ext cx="6667165" cy="18722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53387" y="306896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627784" y="3303014"/>
            <a:ext cx="1774386" cy="1692188"/>
            <a:chOff x="2538964" y="3248980"/>
            <a:chExt cx="1774386" cy="1692188"/>
          </a:xfrm>
        </p:grpSpPr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2" y="3933056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4  3  4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5" y="3248980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3043020" y="3938793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179D9933-F38F-472E-959C-8FBC4997EFF9}"/>
                </a:ext>
              </a:extLst>
            </p:cNvPr>
            <p:cNvSpPr txBox="1"/>
            <p:nvPr/>
          </p:nvSpPr>
          <p:spPr>
            <a:xfrm>
              <a:off x="2939135" y="3544293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6984615C-B54A-4CE2-97C7-6685166E0AB8}"/>
                </a:ext>
              </a:extLst>
            </p:cNvPr>
            <p:cNvSpPr txBox="1"/>
            <p:nvPr/>
          </p:nvSpPr>
          <p:spPr>
            <a:xfrm>
              <a:off x="2538964" y="4556447"/>
              <a:ext cx="176423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2  6  0  4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631874" y="4232411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2  1  7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3043020" y="4589517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3" name="직각 삼각형 82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5112060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416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https://cdata2.tsherpa.co.kr/tsherpa/MultiMedia/Flash/2020/curri/index.html?flashxmlnum=yein820&amp;classa=A8-C1-41-MM-MM-04-04-04-0-0-0-0&amp;classno=MM_41_04/suh_0401_03_0004/suh_0401_03_0004_401_1.html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구해야 할 것 클릭하면 파란색 선이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주어진 것 클릭하면 주황색 선이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="" xmlns:a16="http://schemas.microsoft.com/office/drawing/2014/main" id="{60269CA5-9679-4850-8F66-615E4730BEF8}"/>
              </a:ext>
            </a:extLst>
          </p:cNvPr>
          <p:cNvSpPr txBox="1"/>
          <p:nvPr/>
        </p:nvSpPr>
        <p:spPr>
          <a:xfrm>
            <a:off x="647564" y="1556792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값은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값은 얼마인지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B3DB023-A496-4FEB-8CAD-FFC37797D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202" y="2433421"/>
            <a:ext cx="2438531" cy="164365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60B09FD3-03BA-4B72-85DD-7E530587EC10}"/>
              </a:ext>
            </a:extLst>
          </p:cNvPr>
          <p:cNvSpPr txBox="1"/>
          <p:nvPr/>
        </p:nvSpPr>
        <p:spPr>
          <a:xfrm>
            <a:off x="1470200" y="4188484"/>
            <a:ext cx="19003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750×15=11250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8597AED9-701F-4578-B028-D684C20FA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3547" y="3998644"/>
            <a:ext cx="360000" cy="3550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22AD29A0-32F6-4B08-8EDF-82978A612E3E}"/>
              </a:ext>
            </a:extLst>
          </p:cNvPr>
          <p:cNvSpPr txBox="1"/>
          <p:nvPr/>
        </p:nvSpPr>
        <p:spPr>
          <a:xfrm>
            <a:off x="4355976" y="4178477"/>
            <a:ext cx="10161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11250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03C95874-5DDF-4897-8BC8-9AAEBE286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8050" y="4000102"/>
            <a:ext cx="360000" cy="355000"/>
          </a:xfrm>
          <a:prstGeom prst="rect">
            <a:avLst/>
          </a:prstGeom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416152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849" y="416689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329" y="2203097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21" y="220309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4826088" y="21983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06255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210" y="523327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3" name="직선 연결선 42"/>
          <p:cNvCxnSpPr/>
          <p:nvPr/>
        </p:nvCxnSpPr>
        <p:spPr bwMode="auto">
          <a:xfrm>
            <a:off x="755576" y="2024844"/>
            <a:ext cx="2737971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3549945" y="2024844"/>
            <a:ext cx="3122732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/>
          <p:nvPr/>
        </p:nvCxnSpPr>
        <p:spPr bwMode="auto">
          <a:xfrm>
            <a:off x="755576" y="2472224"/>
            <a:ext cx="252028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직사각형 7"/>
          <p:cNvSpPr/>
          <p:nvPr/>
        </p:nvSpPr>
        <p:spPr>
          <a:xfrm>
            <a:off x="5364088" y="4196407"/>
            <a:ext cx="42832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0" name="TextBox 43">
            <a:extLst>
              <a:ext uri="{FF2B5EF4-FFF2-40B4-BE49-F238E27FC236}">
                <a16:creationId xmlns="" xmlns:a16="http://schemas.microsoft.com/office/drawing/2014/main" id="{60269CA5-9679-4850-8F66-615E4730BEF8}"/>
              </a:ext>
            </a:extLst>
          </p:cNvPr>
          <p:cNvSpPr txBox="1"/>
          <p:nvPr/>
        </p:nvSpPr>
        <p:spPr>
          <a:xfrm>
            <a:off x="647564" y="1556792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값은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값은 얼마인지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B3DB023-A496-4FEB-8CAD-FFC37797D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202" y="2433421"/>
            <a:ext cx="2438531" cy="164365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60B09FD3-03BA-4B72-85DD-7E530587EC10}"/>
              </a:ext>
            </a:extLst>
          </p:cNvPr>
          <p:cNvSpPr txBox="1"/>
          <p:nvPr/>
        </p:nvSpPr>
        <p:spPr>
          <a:xfrm>
            <a:off x="1470200" y="4188484"/>
            <a:ext cx="19003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750×15=11250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8597AED9-701F-4578-B028-D684C20FA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547" y="3998644"/>
            <a:ext cx="360000" cy="3550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22AD29A0-32F6-4B08-8EDF-82978A612E3E}"/>
              </a:ext>
            </a:extLst>
          </p:cNvPr>
          <p:cNvSpPr txBox="1"/>
          <p:nvPr/>
        </p:nvSpPr>
        <p:spPr>
          <a:xfrm>
            <a:off x="4384073" y="4178477"/>
            <a:ext cx="12295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11250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03C95874-5DDF-4897-8BC8-9AAEBE286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050" y="4000102"/>
            <a:ext cx="360000" cy="355000"/>
          </a:xfrm>
          <a:prstGeom prst="rect">
            <a:avLst/>
          </a:prstGeom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416152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849" y="416689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329" y="2203097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21" y="220309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210" y="523327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3" name="직선 연결선 42"/>
          <p:cNvCxnSpPr/>
          <p:nvPr/>
        </p:nvCxnSpPr>
        <p:spPr bwMode="auto">
          <a:xfrm>
            <a:off x="755576" y="2024844"/>
            <a:ext cx="2737971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3549945" y="2024844"/>
            <a:ext cx="3122732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/>
          <p:nvPr/>
        </p:nvCxnSpPr>
        <p:spPr bwMode="auto">
          <a:xfrm>
            <a:off x="755576" y="2472224"/>
            <a:ext cx="252028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7825" y="3212976"/>
            <a:ext cx="6667165" cy="18722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53387" y="306896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2627784" y="3303014"/>
            <a:ext cx="1789127" cy="1692188"/>
            <a:chOff x="2538964" y="3248980"/>
            <a:chExt cx="1789127" cy="1692188"/>
          </a:xfrm>
        </p:grpSpPr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2" y="3933056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3  7  5  0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5" y="3248980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5  0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2790992" y="3938793"/>
              <a:ext cx="153709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179D9933-F38F-472E-959C-8FBC4997EFF9}"/>
                </a:ext>
              </a:extLst>
            </p:cNvPr>
            <p:cNvSpPr txBox="1"/>
            <p:nvPr/>
          </p:nvSpPr>
          <p:spPr>
            <a:xfrm>
              <a:off x="2939135" y="3544293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1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6984615C-B54A-4CE2-97C7-6685166E0AB8}"/>
                </a:ext>
              </a:extLst>
            </p:cNvPr>
            <p:cNvSpPr txBox="1"/>
            <p:nvPr/>
          </p:nvSpPr>
          <p:spPr>
            <a:xfrm>
              <a:off x="2538964" y="4556447"/>
              <a:ext cx="176423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1  1  2  5  0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631874" y="4232411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7  5  0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2790992" y="4589517"/>
              <a:ext cx="153709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7" name="직각 삼각형 76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5112060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7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2BD03810-3497-4C3A-A871-EF07D9584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" r="7711"/>
          <a:stretch/>
        </p:blipFill>
        <p:spPr>
          <a:xfrm>
            <a:off x="71599" y="868235"/>
            <a:ext cx="6912669" cy="475700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243066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mm_41_3_03_02_01_ani.mp4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5194" y="859235"/>
            <a:ext cx="6924993" cy="47570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9234" y="2576407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가족의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노력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TextBox 43">
            <a:extLst>
              <a:ext uri="{FF2B5EF4-FFF2-40B4-BE49-F238E27FC236}">
                <a16:creationId xmlns="" xmlns:a16="http://schemas.microsoft.com/office/drawing/2014/main" id="{23ECFF1D-6805-487A-94AB-BBB535246AD1}"/>
              </a:ext>
            </a:extLst>
          </p:cNvPr>
          <p:cNvSpPr txBox="1"/>
          <p:nvPr/>
        </p:nvSpPr>
        <p:spPr>
          <a:xfrm>
            <a:off x="647763" y="160921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도윤이와 민영이 중 누가 책을 더 많이 읽을지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="" xmlns:a16="http://schemas.microsoft.com/office/drawing/2014/main" id="{C0E701EB-E8A8-404B-ACD3-D68B6766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3D4F7AE9-2523-4087-B425-57A338A66FD5}"/>
              </a:ext>
            </a:extLst>
          </p:cNvPr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https://cdata2.tsherpa.co.kr/tsherpa/MultiMedia/Flash/2020/curri/index.html?flashxmlnum=yein820&amp;classa=A8-C1-41-MM-MM-04-04-04-0-0-0-0&amp;classno=MM_41_04/suh_0401_03_0004/suh_0401_03_0004_401_1.html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텍스트 수정 있음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115</a:t>
            </a: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22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335C345-4E30-466E-BAF9-15F45409B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19" y="2168860"/>
            <a:ext cx="1594669" cy="15735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92E3FCB-38C4-4977-9249-EC3F82FD6C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588"/>
          <a:stretch/>
        </p:blipFill>
        <p:spPr>
          <a:xfrm>
            <a:off x="4603981" y="2829098"/>
            <a:ext cx="1573594" cy="150139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E0770E13-E58E-44CF-B3EA-CFA43A18007B}"/>
              </a:ext>
            </a:extLst>
          </p:cNvPr>
          <p:cNvSpPr txBox="1"/>
          <p:nvPr/>
        </p:nvSpPr>
        <p:spPr>
          <a:xfrm>
            <a:off x="2935184" y="4923636"/>
            <a:ext cx="1039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도윤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E603502C-B680-4997-913B-7F69C77BD8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9161" y="4745261"/>
            <a:ext cx="360000" cy="355000"/>
          </a:xfrm>
          <a:prstGeom prst="rect">
            <a:avLst/>
          </a:prstGeom>
        </p:spPr>
      </p:pic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F3650E26-E5FE-43DE-92CB-2E64075FC99E}"/>
              </a:ext>
            </a:extLst>
          </p:cNvPr>
          <p:cNvSpPr/>
          <p:nvPr/>
        </p:nvSpPr>
        <p:spPr>
          <a:xfrm>
            <a:off x="972032" y="3711260"/>
            <a:ext cx="648441" cy="41223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도윤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32628EC7-E514-47F9-8742-1BA8FE62FFA9}"/>
              </a:ext>
            </a:extLst>
          </p:cNvPr>
          <p:cNvSpPr/>
          <p:nvPr/>
        </p:nvSpPr>
        <p:spPr>
          <a:xfrm>
            <a:off x="5138375" y="4330496"/>
            <a:ext cx="648441" cy="4122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민영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="" xmlns:a16="http://schemas.microsoft.com/office/drawing/2014/main" id="{2124E1AF-7743-410A-B759-438F4698506B}"/>
              </a:ext>
            </a:extLst>
          </p:cNvPr>
          <p:cNvSpPr/>
          <p:nvPr/>
        </p:nvSpPr>
        <p:spPr>
          <a:xfrm>
            <a:off x="2320245" y="2286150"/>
            <a:ext cx="2700629" cy="756455"/>
          </a:xfrm>
          <a:prstGeom prst="roundRect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 앞으로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동안 책을 매일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130</a:t>
            </a:r>
            <a:r>
              <a:rPr lang="ko-KR" altLang="en-US" sz="16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쪽씩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읽을 거야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="" xmlns:a16="http://schemas.microsoft.com/office/drawing/2014/main" id="{B399A76B-C13C-4A96-8DC1-371FF6254D7D}"/>
              </a:ext>
            </a:extLst>
          </p:cNvPr>
          <p:cNvSpPr/>
          <p:nvPr/>
        </p:nvSpPr>
        <p:spPr>
          <a:xfrm>
            <a:off x="2093587" y="3467505"/>
            <a:ext cx="2461758" cy="756455"/>
          </a:xfrm>
          <a:prstGeom prst="round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ko-KR" altLang="en-US" sz="16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매일 </a:t>
            </a:r>
            <a:r>
              <a:rPr lang="en-US" altLang="ko-KR" sz="160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115</a:t>
            </a:r>
            <a:r>
              <a:rPr lang="ko-KR" altLang="en-US" sz="160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쪽씩 </a:t>
            </a:r>
            <a:r>
              <a:rPr lang="en-US" altLang="ko-KR" sz="160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60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동안 읽으려고 해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="" xmlns:a16="http://schemas.microsoft.com/office/drawing/2014/main" id="{D85A98EF-B2AF-4B09-B166-DEB0BA9ABF06}"/>
              </a:ext>
            </a:extLst>
          </p:cNvPr>
          <p:cNvSpPr/>
          <p:nvPr/>
        </p:nvSpPr>
        <p:spPr>
          <a:xfrm rot="16200000">
            <a:off x="1984125" y="2605417"/>
            <a:ext cx="445582" cy="2120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>
            <a:extLst>
              <a:ext uri="{FF2B5EF4-FFF2-40B4-BE49-F238E27FC236}">
                <a16:creationId xmlns="" xmlns:a16="http://schemas.microsoft.com/office/drawing/2014/main" id="{9F1E6C1D-C327-48AC-B917-6848FC913194}"/>
              </a:ext>
            </a:extLst>
          </p:cNvPr>
          <p:cNvSpPr/>
          <p:nvPr/>
        </p:nvSpPr>
        <p:spPr>
          <a:xfrm rot="5400000">
            <a:off x="4435979" y="3851592"/>
            <a:ext cx="445582" cy="212024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210" y="523327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06255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176197" y="32876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001766" y="33214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TextBox 43">
            <a:extLst>
              <a:ext uri="{FF2B5EF4-FFF2-40B4-BE49-F238E27FC236}">
                <a16:creationId xmlns="" xmlns:a16="http://schemas.microsoft.com/office/drawing/2014/main" id="{23ECFF1D-6805-487A-94AB-BBB535246AD1}"/>
              </a:ext>
            </a:extLst>
          </p:cNvPr>
          <p:cNvSpPr txBox="1"/>
          <p:nvPr/>
        </p:nvSpPr>
        <p:spPr>
          <a:xfrm>
            <a:off x="647763" y="160921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도윤이와 민영이 중 누가 책을 더 많이 읽을지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="" xmlns:a16="http://schemas.microsoft.com/office/drawing/2014/main" id="{C0E701EB-E8A8-404B-ACD3-D68B6766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335C345-4E30-466E-BAF9-15F45409B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19" y="2168860"/>
            <a:ext cx="1594669" cy="15735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92E3FCB-38C4-4977-9249-EC3F82FD6C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588"/>
          <a:stretch/>
        </p:blipFill>
        <p:spPr>
          <a:xfrm>
            <a:off x="4603981" y="2829098"/>
            <a:ext cx="1573594" cy="150139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E0770E13-E58E-44CF-B3EA-CFA43A18007B}"/>
              </a:ext>
            </a:extLst>
          </p:cNvPr>
          <p:cNvSpPr txBox="1"/>
          <p:nvPr/>
        </p:nvSpPr>
        <p:spPr>
          <a:xfrm>
            <a:off x="2935184" y="4923636"/>
            <a:ext cx="1039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도윤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E603502C-B680-4997-913B-7F69C77BD8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9161" y="4745261"/>
            <a:ext cx="360000" cy="355000"/>
          </a:xfrm>
          <a:prstGeom prst="rect">
            <a:avLst/>
          </a:prstGeom>
        </p:spPr>
      </p:pic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F3650E26-E5FE-43DE-92CB-2E64075FC99E}"/>
              </a:ext>
            </a:extLst>
          </p:cNvPr>
          <p:cNvSpPr/>
          <p:nvPr/>
        </p:nvSpPr>
        <p:spPr>
          <a:xfrm>
            <a:off x="972032" y="3711260"/>
            <a:ext cx="648441" cy="41223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도윤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32628EC7-E514-47F9-8742-1BA8FE62FFA9}"/>
              </a:ext>
            </a:extLst>
          </p:cNvPr>
          <p:cNvSpPr/>
          <p:nvPr/>
        </p:nvSpPr>
        <p:spPr>
          <a:xfrm>
            <a:off x="5138375" y="4330496"/>
            <a:ext cx="648441" cy="4122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민영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="" xmlns:a16="http://schemas.microsoft.com/office/drawing/2014/main" id="{2124E1AF-7743-410A-B759-438F4698506B}"/>
              </a:ext>
            </a:extLst>
          </p:cNvPr>
          <p:cNvSpPr/>
          <p:nvPr/>
        </p:nvSpPr>
        <p:spPr>
          <a:xfrm>
            <a:off x="2320245" y="2286150"/>
            <a:ext cx="2700629" cy="756455"/>
          </a:xfrm>
          <a:prstGeom prst="roundRect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 앞으로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동안 책을 매일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130</a:t>
            </a:r>
            <a:r>
              <a:rPr lang="ko-KR" altLang="en-US" sz="16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쪽씩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읽을 거야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="" xmlns:a16="http://schemas.microsoft.com/office/drawing/2014/main" id="{B399A76B-C13C-4A96-8DC1-371FF6254D7D}"/>
              </a:ext>
            </a:extLst>
          </p:cNvPr>
          <p:cNvSpPr/>
          <p:nvPr/>
        </p:nvSpPr>
        <p:spPr>
          <a:xfrm>
            <a:off x="2093587" y="3467505"/>
            <a:ext cx="2461758" cy="756455"/>
          </a:xfrm>
          <a:prstGeom prst="round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매일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6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쪽씩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동안 읽으려고 해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="" xmlns:a16="http://schemas.microsoft.com/office/drawing/2014/main" id="{D85A98EF-B2AF-4B09-B166-DEB0BA9ABF06}"/>
              </a:ext>
            </a:extLst>
          </p:cNvPr>
          <p:cNvSpPr/>
          <p:nvPr/>
        </p:nvSpPr>
        <p:spPr>
          <a:xfrm rot="16200000">
            <a:off x="1984125" y="2605417"/>
            <a:ext cx="445582" cy="2120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>
            <a:extLst>
              <a:ext uri="{FF2B5EF4-FFF2-40B4-BE49-F238E27FC236}">
                <a16:creationId xmlns="" xmlns:a16="http://schemas.microsoft.com/office/drawing/2014/main" id="{9F1E6C1D-C327-48AC-B917-6848FC913194}"/>
              </a:ext>
            </a:extLst>
          </p:cNvPr>
          <p:cNvSpPr/>
          <p:nvPr/>
        </p:nvSpPr>
        <p:spPr>
          <a:xfrm rot="5400000">
            <a:off x="4435979" y="3851592"/>
            <a:ext cx="445582" cy="212024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210" y="523327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7825" y="2711428"/>
            <a:ext cx="6667165" cy="23738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67206" y="254941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1033418" y="2864259"/>
            <a:ext cx="1774386" cy="1086771"/>
            <a:chOff x="2538964" y="3248980"/>
            <a:chExt cx="1774386" cy="1086771"/>
          </a:xfrm>
        </p:grpSpPr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5" y="3248980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1  3  0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3043020" y="3938793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179D9933-F38F-472E-959C-8FBC4997EFF9}"/>
                </a:ext>
              </a:extLst>
            </p:cNvPr>
            <p:cNvSpPr txBox="1"/>
            <p:nvPr/>
          </p:nvSpPr>
          <p:spPr>
            <a:xfrm>
              <a:off x="2939135" y="3544293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6984615C-B54A-4CE2-97C7-6685166E0AB8}"/>
                </a:ext>
              </a:extLst>
            </p:cNvPr>
            <p:cNvSpPr txBox="1"/>
            <p:nvPr/>
          </p:nvSpPr>
          <p:spPr>
            <a:xfrm>
              <a:off x="2538964" y="3951030"/>
              <a:ext cx="176423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2  6  0  0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8" name="직각 삼각형 57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5112060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F3650E26-E5FE-43DE-92CB-2E64075FC99E}"/>
              </a:ext>
            </a:extLst>
          </p:cNvPr>
          <p:cNvSpPr/>
          <p:nvPr/>
        </p:nvSpPr>
        <p:spPr>
          <a:xfrm>
            <a:off x="666879" y="2988849"/>
            <a:ext cx="648441" cy="41223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도윤</a:t>
            </a:r>
          </a:p>
        </p:txBody>
      </p:sp>
      <p:sp>
        <p:nvSpPr>
          <p:cNvPr id="60" name="사각형: 둥근 모서리 76">
            <a:extLst>
              <a:ext uri="{FF2B5EF4-FFF2-40B4-BE49-F238E27FC236}">
                <a16:creationId xmlns="" xmlns:a16="http://schemas.microsoft.com/office/drawing/2014/main" id="{32628EC7-E514-47F9-8742-1BA8FE62FFA9}"/>
              </a:ext>
            </a:extLst>
          </p:cNvPr>
          <p:cNvSpPr/>
          <p:nvPr/>
        </p:nvSpPr>
        <p:spPr>
          <a:xfrm>
            <a:off x="3930587" y="2988849"/>
            <a:ext cx="648441" cy="4122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민영</a:t>
            </a:r>
          </a:p>
        </p:txBody>
      </p:sp>
      <p:grpSp>
        <p:nvGrpSpPr>
          <p:cNvPr id="86" name="그룹 85"/>
          <p:cNvGrpSpPr/>
          <p:nvPr/>
        </p:nvGrpSpPr>
        <p:grpSpPr>
          <a:xfrm>
            <a:off x="4247964" y="2816932"/>
            <a:ext cx="1774386" cy="1692188"/>
            <a:chOff x="2538964" y="3248980"/>
            <a:chExt cx="1774386" cy="1692188"/>
          </a:xfrm>
        </p:grpSpPr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2" y="3933056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2  3  0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5" y="3248980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1  1  5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3043020" y="3938793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179D9933-F38F-472E-959C-8FBC4997EFF9}"/>
                </a:ext>
              </a:extLst>
            </p:cNvPr>
            <p:cNvSpPr txBox="1"/>
            <p:nvPr/>
          </p:nvSpPr>
          <p:spPr>
            <a:xfrm>
              <a:off x="2939135" y="3544293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6984615C-B54A-4CE2-97C7-6685166E0AB8}"/>
                </a:ext>
              </a:extLst>
            </p:cNvPr>
            <p:cNvSpPr txBox="1"/>
            <p:nvPr/>
          </p:nvSpPr>
          <p:spPr>
            <a:xfrm>
              <a:off x="2538964" y="4556447"/>
              <a:ext cx="176423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2  5  3  0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631874" y="4232411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2  3  0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3043020" y="4589517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4" name="TextBox 43">
            <a:extLst>
              <a:ext uri="{FF2B5EF4-FFF2-40B4-BE49-F238E27FC236}">
                <a16:creationId xmlns="" xmlns:a16="http://schemas.microsoft.com/office/drawing/2014/main" id="{23ECFF1D-6805-487A-94AB-BBB535246AD1}"/>
              </a:ext>
            </a:extLst>
          </p:cNvPr>
          <p:cNvSpPr txBox="1"/>
          <p:nvPr/>
        </p:nvSpPr>
        <p:spPr>
          <a:xfrm>
            <a:off x="615118" y="455290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도윤이가 민영이보다 책을 더 많이 읽었습니다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3766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년 동안 매일 저녁에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분씩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걷기 운동을 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년을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일로 계산한다면 나리가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년 동안 저녁에 걷기 운동을 한 시간은 모두 몇 분인지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36" y="52649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cdata2.tsherpa.co.kr/tsherpa/MultiMedia/Flash/2020/curri/index.html?flashxmlnum=yein820&amp;classa=A8-C1-41-MM-MM-04-04-04-0-0-0-0&amp;classno=MM_41_04/suh_0401_03_0004/suh_0401_03_0004_401_1.html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구해야 할 것 클릭하면 파란색 선이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주어진 것 클릭하면 주황색 선이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93761AFA-9AB9-44B0-A033-C3295ADB5492}"/>
              </a:ext>
            </a:extLst>
          </p:cNvPr>
          <p:cNvSpPr/>
          <p:nvPr/>
        </p:nvSpPr>
        <p:spPr bwMode="auto">
          <a:xfrm>
            <a:off x="3065943" y="3401662"/>
            <a:ext cx="1872196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365×30=10950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F09F40F7-B796-4796-AC15-6B70BAC00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280" y="3641688"/>
            <a:ext cx="360000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48A72B4D-7AFB-488D-AD83-4189EE2DCE09}"/>
              </a:ext>
            </a:extLst>
          </p:cNvPr>
          <p:cNvSpPr/>
          <p:nvPr/>
        </p:nvSpPr>
        <p:spPr bwMode="auto">
          <a:xfrm>
            <a:off x="3059832" y="4029069"/>
            <a:ext cx="1013719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10950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4F78DAA5-EB48-414E-A5A0-872632159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9620" y="3851569"/>
            <a:ext cx="360000" cy="355000"/>
          </a:xfrm>
          <a:prstGeom prst="rect">
            <a:avLst/>
          </a:prstGeom>
        </p:spPr>
      </p:pic>
      <p:pic>
        <p:nvPicPr>
          <p:cNvPr id="34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329" y="299518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21" y="2995185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826088" y="29904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 bwMode="auto">
          <a:xfrm>
            <a:off x="755576" y="2024844"/>
            <a:ext cx="5917101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/>
          <p:nvPr/>
        </p:nvCxnSpPr>
        <p:spPr bwMode="auto">
          <a:xfrm>
            <a:off x="727095" y="2528900"/>
            <a:ext cx="5945582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35" y="3421318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465" y="407284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직선 연결선 40"/>
          <p:cNvCxnSpPr/>
          <p:nvPr/>
        </p:nvCxnSpPr>
        <p:spPr bwMode="auto">
          <a:xfrm flipV="1">
            <a:off x="735192" y="2918431"/>
            <a:ext cx="4308003" cy="6513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210" y="523327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06255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18897" y="4071822"/>
            <a:ext cx="40908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년 동안 매일 저녁에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분씩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걷기 운동을 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년을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일로 계산한다면 나리가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년 동안 저녁에 걷기 운동을 한 시간은 모두 몇 분인지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36" y="52649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93761AFA-9AB9-44B0-A033-C3295ADB5492}"/>
              </a:ext>
            </a:extLst>
          </p:cNvPr>
          <p:cNvSpPr/>
          <p:nvPr/>
        </p:nvSpPr>
        <p:spPr bwMode="auto">
          <a:xfrm>
            <a:off x="3065943" y="3401662"/>
            <a:ext cx="1872196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365×30=10950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F09F40F7-B796-4796-AC15-6B70BAC00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280" y="3641688"/>
            <a:ext cx="360000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48A72B4D-7AFB-488D-AD83-4189EE2DCE09}"/>
              </a:ext>
            </a:extLst>
          </p:cNvPr>
          <p:cNvSpPr/>
          <p:nvPr/>
        </p:nvSpPr>
        <p:spPr bwMode="auto">
          <a:xfrm>
            <a:off x="3059832" y="4029069"/>
            <a:ext cx="1013719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10950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4F78DAA5-EB48-414E-A5A0-872632159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620" y="3851569"/>
            <a:ext cx="360000" cy="355000"/>
          </a:xfrm>
          <a:prstGeom prst="rect">
            <a:avLst/>
          </a:prstGeom>
        </p:spPr>
      </p:pic>
      <p:pic>
        <p:nvPicPr>
          <p:cNvPr id="34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329" y="299518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21" y="2995185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직선 연결선 36"/>
          <p:cNvCxnSpPr/>
          <p:nvPr/>
        </p:nvCxnSpPr>
        <p:spPr bwMode="auto">
          <a:xfrm>
            <a:off x="755576" y="2024844"/>
            <a:ext cx="5917101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/>
          <p:nvPr/>
        </p:nvCxnSpPr>
        <p:spPr bwMode="auto">
          <a:xfrm>
            <a:off x="727095" y="2528900"/>
            <a:ext cx="5945582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35" y="3421318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465" y="407284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직선 연결선 40"/>
          <p:cNvCxnSpPr/>
          <p:nvPr/>
        </p:nvCxnSpPr>
        <p:spPr bwMode="auto">
          <a:xfrm flipV="1">
            <a:off x="735192" y="2918431"/>
            <a:ext cx="4308003" cy="6513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210" y="523327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018897" y="4071822"/>
            <a:ext cx="40908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7825" y="3212976"/>
            <a:ext cx="6667165" cy="18722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53387" y="306896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2627784" y="3645024"/>
            <a:ext cx="1789127" cy="1042864"/>
            <a:chOff x="2538964" y="3248980"/>
            <a:chExt cx="1789127" cy="1042864"/>
          </a:xfrm>
        </p:grpSpPr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5" y="3248980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3  6  5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2790992" y="3938793"/>
              <a:ext cx="153709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179D9933-F38F-472E-959C-8FBC4997EFF9}"/>
                </a:ext>
              </a:extLst>
            </p:cNvPr>
            <p:cNvSpPr txBox="1"/>
            <p:nvPr/>
          </p:nvSpPr>
          <p:spPr>
            <a:xfrm>
              <a:off x="2939135" y="3544293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6984615C-B54A-4CE2-97C7-6685166E0AB8}"/>
                </a:ext>
              </a:extLst>
            </p:cNvPr>
            <p:cNvSpPr txBox="1"/>
            <p:nvPr/>
          </p:nvSpPr>
          <p:spPr>
            <a:xfrm>
              <a:off x="2538964" y="3907123"/>
              <a:ext cx="176423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1  0  9  5  0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2790992" y="3940193"/>
              <a:ext cx="153709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3" name="직각 삼각형 62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5112060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620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실생활에서 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'185×30'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이용하여 해결할 수 있는 문제를 만들고 풀어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756" y="524482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https://cdata2.tsherpa.co.kr/tsherpa/MultiMedia/Flash/2020/curri/index.html?flashxmlnum=yein820&amp;classa=A8-C1-41-MM-MM-04-04-04-0-0-0-0&amp;classno=MM_41_04/suh_0401_03_0004/suh_0401_03_0004_401_1.html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팝업 추가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3AB68A8-3680-4A31-BA2C-C8ADACBE67C9}"/>
              </a:ext>
            </a:extLst>
          </p:cNvPr>
          <p:cNvSpPr/>
          <p:nvPr/>
        </p:nvSpPr>
        <p:spPr bwMode="auto">
          <a:xfrm>
            <a:off x="1648204" y="3716718"/>
            <a:ext cx="1872196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185×30=5550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F39260FC-38B5-461F-A6CB-B393813B8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8809" y="3593750"/>
            <a:ext cx="360000" cy="355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93FE8D1D-CE15-468B-A559-B6B60B5A2E7D}"/>
              </a:ext>
            </a:extLst>
          </p:cNvPr>
          <p:cNvSpPr/>
          <p:nvPr/>
        </p:nvSpPr>
        <p:spPr bwMode="auto">
          <a:xfrm>
            <a:off x="1655676" y="4344125"/>
            <a:ext cx="921563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5550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074CE34D-89EC-4F66-B2C4-748B2FB9E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1940" y="4646676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961AB0A1-16C9-46FF-B7AB-8997E455E628}"/>
              </a:ext>
            </a:extLst>
          </p:cNvPr>
          <p:cNvSpPr/>
          <p:nvPr/>
        </p:nvSpPr>
        <p:spPr bwMode="auto">
          <a:xfrm>
            <a:off x="1648204" y="2637484"/>
            <a:ext cx="5043390" cy="9103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감자를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한 상자에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185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ko-KR" altLang="en-US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담았습니다</a:t>
            </a:r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30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상자에 담은 감자의 수를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2B34CC37-3285-4558-B685-A6C9F44DC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866" y="2459826"/>
            <a:ext cx="360000" cy="355000"/>
          </a:xfrm>
          <a:prstGeom prst="rect">
            <a:avLst/>
          </a:prstGeom>
        </p:spPr>
      </p:pic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28182FF5-FF82-4125-A280-364C400F0E5D}"/>
              </a:ext>
            </a:extLst>
          </p:cNvPr>
          <p:cNvSpPr/>
          <p:nvPr/>
        </p:nvSpPr>
        <p:spPr>
          <a:xfrm>
            <a:off x="850799" y="2676847"/>
            <a:ext cx="725365" cy="402457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12674A98-7B35-4BB2-B135-1A5CD6BA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992" y="2814826"/>
            <a:ext cx="329249" cy="26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860" y="3716718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90" y="436824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9772" y="4391789"/>
            <a:ext cx="40908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/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210" y="523327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/>
          <p:cNvSpPr/>
          <p:nvPr/>
        </p:nvSpPr>
        <p:spPr>
          <a:xfrm>
            <a:off x="506255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실생활에서 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'185×30'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이용하여 해결할 수 있는 문제를 만들고 풀어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756" y="524482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3AB68A8-3680-4A31-BA2C-C8ADACBE67C9}"/>
              </a:ext>
            </a:extLst>
          </p:cNvPr>
          <p:cNvSpPr/>
          <p:nvPr/>
        </p:nvSpPr>
        <p:spPr bwMode="auto">
          <a:xfrm>
            <a:off x="1648204" y="3716718"/>
            <a:ext cx="1872196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185×30=5550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F39260FC-38B5-461F-A6CB-B393813B8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809" y="3593750"/>
            <a:ext cx="360000" cy="355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93FE8D1D-CE15-468B-A559-B6B60B5A2E7D}"/>
              </a:ext>
            </a:extLst>
          </p:cNvPr>
          <p:cNvSpPr/>
          <p:nvPr/>
        </p:nvSpPr>
        <p:spPr bwMode="auto">
          <a:xfrm>
            <a:off x="1655676" y="4344125"/>
            <a:ext cx="921563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5550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074CE34D-89EC-4F66-B2C4-748B2FB9E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940" y="4646676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961AB0A1-16C9-46FF-B7AB-8997E455E628}"/>
              </a:ext>
            </a:extLst>
          </p:cNvPr>
          <p:cNvSpPr/>
          <p:nvPr/>
        </p:nvSpPr>
        <p:spPr bwMode="auto">
          <a:xfrm>
            <a:off x="1648204" y="2637484"/>
            <a:ext cx="5043390" cy="9103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감자를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한 상자에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185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ko-KR" altLang="en-US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담았습니다</a:t>
            </a:r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30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상자에 담은 감자의 수를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2B34CC37-3285-4558-B685-A6C9F44DC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866" y="2459826"/>
            <a:ext cx="360000" cy="355000"/>
          </a:xfrm>
          <a:prstGeom prst="rect">
            <a:avLst/>
          </a:prstGeom>
        </p:spPr>
      </p:pic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28182FF5-FF82-4125-A280-364C400F0E5D}"/>
              </a:ext>
            </a:extLst>
          </p:cNvPr>
          <p:cNvSpPr/>
          <p:nvPr/>
        </p:nvSpPr>
        <p:spPr>
          <a:xfrm>
            <a:off x="850799" y="2676847"/>
            <a:ext cx="725365" cy="402457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12674A98-7B35-4BB2-B135-1A5CD6BA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992" y="2814826"/>
            <a:ext cx="329249" cy="26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860" y="3716718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90" y="436824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9772" y="4391789"/>
            <a:ext cx="40908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/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210" y="523327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7825" y="3212976"/>
            <a:ext cx="6667165" cy="18722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53387" y="306896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2375756" y="3645024"/>
            <a:ext cx="1764233" cy="1042864"/>
            <a:chOff x="2538964" y="3248980"/>
            <a:chExt cx="1764233" cy="1042864"/>
          </a:xfrm>
        </p:grpSpPr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6984615C-B54A-4CE2-97C7-6685166E0AB8}"/>
                </a:ext>
              </a:extLst>
            </p:cNvPr>
            <p:cNvSpPr txBox="1"/>
            <p:nvPr/>
          </p:nvSpPr>
          <p:spPr>
            <a:xfrm>
              <a:off x="2538964" y="3907123"/>
              <a:ext cx="1764233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5  5  5  0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5" y="3248980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1  8  5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179D9933-F38F-472E-959C-8FBC4997EFF9}"/>
                </a:ext>
              </a:extLst>
            </p:cNvPr>
            <p:cNvSpPr txBox="1"/>
            <p:nvPr/>
          </p:nvSpPr>
          <p:spPr>
            <a:xfrm>
              <a:off x="2939135" y="3544293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3032830" y="3940193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8" name="직각 삼각형 77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5112060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20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32" t="4963" r="2052" b="20110"/>
          <a:stretch/>
        </p:blipFill>
        <p:spPr bwMode="auto">
          <a:xfrm>
            <a:off x="143508" y="1752274"/>
            <a:ext cx="3556260" cy="358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교과서와 같아지도록 그림 좌우반전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15542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시원이네 가족은 환경을 위해 탄소 발자국 줄이기를 실천하고 있어요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생활 속에서 실천할 수 있는 방법들을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03927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399264" y="47491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188C060-8437-4C15-90DB-4403C606CE7A}"/>
              </a:ext>
            </a:extLst>
          </p:cNvPr>
          <p:cNvSpPr/>
          <p:nvPr/>
        </p:nvSpPr>
        <p:spPr bwMode="auto">
          <a:xfrm>
            <a:off x="3874083" y="3099100"/>
            <a:ext cx="3132375" cy="10339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주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회 가까운 거리는 걷거나 자전거를 이용하면 탄소 발자국을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483 g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줄일 수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CB6FFB1B-8AFB-4615-BCF2-4510797CD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9203" y="2895070"/>
            <a:ext cx="360000" cy="355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BA21F40E-9EA8-4180-863B-F305C4B0979B}"/>
              </a:ext>
            </a:extLst>
          </p:cNvPr>
          <p:cNvSpPr/>
          <p:nvPr/>
        </p:nvSpPr>
        <p:spPr bwMode="auto">
          <a:xfrm>
            <a:off x="3874083" y="4201662"/>
            <a:ext cx="3132375" cy="10339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에너지 효율이 높은 전등을 사용하면 탄소 발자국을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205 g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줄일 수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B3C8EEB3-E982-47A6-B487-46D5592C14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9203" y="3997632"/>
            <a:ext cx="360000" cy="355000"/>
          </a:xfrm>
          <a:prstGeom prst="rect">
            <a:avLst/>
          </a:prstGeom>
        </p:spPr>
      </p:pic>
      <p:pic>
        <p:nvPicPr>
          <p:cNvPr id="38" name="Picture 6">
            <a:extLst>
              <a:ext uri="{FF2B5EF4-FFF2-40B4-BE49-F238E27FC236}">
                <a16:creationId xmlns="" xmlns:a16="http://schemas.microsoft.com/office/drawing/2014/main" id="{86CFE834-690E-4D97-AA61-6F0960310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438" y="767747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C377FE6D-F9A5-4014-B8AF-15BDDE6A67D5}"/>
              </a:ext>
            </a:extLst>
          </p:cNvPr>
          <p:cNvSpPr/>
          <p:nvPr/>
        </p:nvSpPr>
        <p:spPr>
          <a:xfrm>
            <a:off x="5787619" y="76774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713335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SA41303.psd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따로 써 주세요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\058079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4-1-3\Links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184C8F4-F4EC-4E4F-9BBE-1EC10B865090}"/>
              </a:ext>
            </a:extLst>
          </p:cNvPr>
          <p:cNvSpPr txBox="1"/>
          <p:nvPr/>
        </p:nvSpPr>
        <p:spPr>
          <a:xfrm>
            <a:off x="747797" y="2024084"/>
            <a:ext cx="2196114" cy="492443"/>
          </a:xfrm>
          <a:prstGeom prst="rect">
            <a:avLst/>
          </a:prstGeom>
          <a:solidFill>
            <a:srgbClr val="33A74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 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가까운 거리는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걷거나 자전거 이용하기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699BBE91-FD1F-482D-968B-875D502D61E0}"/>
              </a:ext>
            </a:extLst>
          </p:cNvPr>
          <p:cNvSpPr txBox="1"/>
          <p:nvPr/>
        </p:nvSpPr>
        <p:spPr>
          <a:xfrm>
            <a:off x="2013529" y="2683769"/>
            <a:ext cx="1694375" cy="492443"/>
          </a:xfrm>
          <a:prstGeom prst="rect">
            <a:avLst/>
          </a:prstGeom>
          <a:solidFill>
            <a:srgbClr val="33A74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에어컨 사용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하루 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줄이기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AAE94730-7E94-48E5-A9BB-7E370C4F62DF}"/>
              </a:ext>
            </a:extLst>
          </p:cNvPr>
          <p:cNvSpPr txBox="1"/>
          <p:nvPr/>
        </p:nvSpPr>
        <p:spPr>
          <a:xfrm>
            <a:off x="1812732" y="3886832"/>
            <a:ext cx="1580562" cy="492443"/>
          </a:xfrm>
          <a:prstGeom prst="rect">
            <a:avLst/>
          </a:prstGeom>
          <a:solidFill>
            <a:srgbClr val="33A74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에어컨 냉방 온도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°C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높이기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9E16D53-824C-4261-8FD7-550F86046BD0}"/>
              </a:ext>
            </a:extLst>
          </p:cNvPr>
          <p:cNvSpPr txBox="1"/>
          <p:nvPr/>
        </p:nvSpPr>
        <p:spPr>
          <a:xfrm>
            <a:off x="183341" y="3130522"/>
            <a:ext cx="1785746" cy="492443"/>
          </a:xfrm>
          <a:prstGeom prst="rect">
            <a:avLst/>
          </a:prstGeom>
          <a:solidFill>
            <a:srgbClr val="33A74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에너지 효율이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높은 전등 사용하기</a:t>
            </a:r>
          </a:p>
        </p:txBody>
      </p:sp>
      <p:pic>
        <p:nvPicPr>
          <p:cNvPr id="37" name="Picture 6">
            <a:extLst>
              <a:ext uri="{FF2B5EF4-FFF2-40B4-BE49-F238E27FC236}">
                <a16:creationId xmlns:a16="http://schemas.microsoft.com/office/drawing/2014/main" xmlns="" id="{9982C6C7-0207-4508-BFE0-27439C344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A4923A25-7A85-49B8-893F-DE362E1D9EB3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3018504" y="5351199"/>
            <a:ext cx="1637116" cy="263186"/>
            <a:chOff x="319554" y="1245924"/>
            <a:chExt cx="2636592" cy="423864"/>
          </a:xfrm>
        </p:grpSpPr>
        <p:pic>
          <p:nvPicPr>
            <p:cNvPr id="61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A4923A25-7A85-49B8-893F-DE362E1D9EB3}"/>
              </a:ext>
            </a:extLst>
          </p:cNvPr>
          <p:cNvSpPr/>
          <p:nvPr/>
        </p:nvSpPr>
        <p:spPr>
          <a:xfrm>
            <a:off x="4707510" y="53029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220" y="3536775"/>
            <a:ext cx="1804054" cy="182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A4923A25-7A85-49B8-893F-DE362E1D9EB3}"/>
              </a:ext>
            </a:extLst>
          </p:cNvPr>
          <p:cNvSpPr/>
          <p:nvPr/>
        </p:nvSpPr>
        <p:spPr>
          <a:xfrm>
            <a:off x="990615" y="47186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910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" y="1052736"/>
            <a:ext cx="6912259" cy="413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최대한 크게 넣고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따로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써주세요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교과서와 같아지도록 그림 좌우 반전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EF4A626C-C4D3-4867-9909-C7DB1E24EDAE}"/>
              </a:ext>
            </a:extLst>
          </p:cNvPr>
          <p:cNvSpPr/>
          <p:nvPr/>
        </p:nvSpPr>
        <p:spPr>
          <a:xfrm flipH="1">
            <a:off x="2951820" y="980728"/>
            <a:ext cx="4024282" cy="38524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3B30B12F-E30D-4BAB-B070-E6B6389C00DC}"/>
              </a:ext>
            </a:extLst>
          </p:cNvPr>
          <p:cNvSpPr/>
          <p:nvPr/>
        </p:nvSpPr>
        <p:spPr>
          <a:xfrm>
            <a:off x="2858503" y="1765461"/>
            <a:ext cx="296538" cy="29006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184C8F4-F4EC-4E4F-9BBE-1EC10B865090}"/>
              </a:ext>
            </a:extLst>
          </p:cNvPr>
          <p:cNvSpPr txBox="1"/>
          <p:nvPr/>
        </p:nvSpPr>
        <p:spPr>
          <a:xfrm>
            <a:off x="3959932" y="1304764"/>
            <a:ext cx="2196114" cy="492443"/>
          </a:xfrm>
          <a:prstGeom prst="rect">
            <a:avLst/>
          </a:prstGeom>
          <a:solidFill>
            <a:srgbClr val="33A74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 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가까운 거리는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걷거나 자전거 이용하기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99BBE91-FD1F-482D-968B-875D502D61E0}"/>
              </a:ext>
            </a:extLst>
          </p:cNvPr>
          <p:cNvSpPr txBox="1"/>
          <p:nvPr/>
        </p:nvSpPr>
        <p:spPr>
          <a:xfrm>
            <a:off x="5364088" y="1964449"/>
            <a:ext cx="1694375" cy="492443"/>
          </a:xfrm>
          <a:prstGeom prst="rect">
            <a:avLst/>
          </a:prstGeom>
          <a:solidFill>
            <a:srgbClr val="33A74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에어컨 사용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하루 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줄이기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AE94730-7E94-48E5-A9BB-7E370C4F62DF}"/>
              </a:ext>
            </a:extLst>
          </p:cNvPr>
          <p:cNvSpPr txBox="1"/>
          <p:nvPr/>
        </p:nvSpPr>
        <p:spPr>
          <a:xfrm>
            <a:off x="5053614" y="3002758"/>
            <a:ext cx="1580562" cy="492443"/>
          </a:xfrm>
          <a:prstGeom prst="rect">
            <a:avLst/>
          </a:prstGeom>
          <a:solidFill>
            <a:srgbClr val="33A74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에어컨 냉방 온도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°C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높이기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9E16D53-824C-4261-8FD7-550F86046BD0}"/>
              </a:ext>
            </a:extLst>
          </p:cNvPr>
          <p:cNvSpPr txBox="1"/>
          <p:nvPr/>
        </p:nvSpPr>
        <p:spPr>
          <a:xfrm>
            <a:off x="3395476" y="2411202"/>
            <a:ext cx="1785746" cy="492443"/>
          </a:xfrm>
          <a:prstGeom prst="rect">
            <a:avLst/>
          </a:prstGeom>
          <a:solidFill>
            <a:srgbClr val="33A74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에너지 효율이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높은 전등 사용하기</a:t>
            </a:r>
          </a:p>
        </p:txBody>
      </p:sp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740457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SA41303.psd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\058079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4-1-3\Links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107" y="2656071"/>
            <a:ext cx="1804054" cy="182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ECC451D5-BEEF-455B-9A55-7CAE1352B470}"/>
              </a:ext>
            </a:extLst>
          </p:cNvPr>
          <p:cNvSpPr/>
          <p:nvPr/>
        </p:nvSpPr>
        <p:spPr bwMode="auto">
          <a:xfrm>
            <a:off x="3874083" y="3106449"/>
            <a:ext cx="3132375" cy="10339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에어컨 사용 시간을 하루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시간 줄이면 탄소 발자국을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300 g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줄일 수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8864B1E1-5F21-42B4-926F-F92C094BCF15}"/>
              </a:ext>
            </a:extLst>
          </p:cNvPr>
          <p:cNvSpPr/>
          <p:nvPr/>
        </p:nvSpPr>
        <p:spPr bwMode="auto">
          <a:xfrm>
            <a:off x="3874083" y="4195246"/>
            <a:ext cx="3132375" cy="10339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에어컨 냉방 온도를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 °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C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높이면 탄소 발자국을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113 g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줄일 수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32" t="4963" r="2052" b="20110"/>
          <a:stretch/>
        </p:blipFill>
        <p:spPr bwMode="auto">
          <a:xfrm>
            <a:off x="143508" y="1752274"/>
            <a:ext cx="3556260" cy="358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15542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시원이네 가족은 환경을 위해 탄소 발자국 줄이기를 실천하고 있어요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생활 속에서 실천할 수 있는 방법들을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051269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CB6FFB1B-8AFB-4615-BCF2-4510797CD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9203" y="2895070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B3C8EEB3-E982-47A6-B487-46D5592C14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9203" y="3997632"/>
            <a:ext cx="360000" cy="355000"/>
          </a:xfrm>
          <a:prstGeom prst="rect">
            <a:avLst/>
          </a:prstGeom>
        </p:spPr>
      </p:pic>
      <p:pic>
        <p:nvPicPr>
          <p:cNvPr id="38" name="Picture 6">
            <a:extLst>
              <a:ext uri="{FF2B5EF4-FFF2-40B4-BE49-F238E27FC236}">
                <a16:creationId xmlns="" xmlns:a16="http://schemas.microsoft.com/office/drawing/2014/main" id="{86CFE834-690E-4D97-AA61-6F0960310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438" y="767747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C377FE6D-F9A5-4014-B8AF-15BDDE6A67D5}"/>
              </a:ext>
            </a:extLst>
          </p:cNvPr>
          <p:cNvSpPr/>
          <p:nvPr/>
        </p:nvSpPr>
        <p:spPr>
          <a:xfrm>
            <a:off x="5787619" y="76774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184C8F4-F4EC-4E4F-9BBE-1EC10B865090}"/>
              </a:ext>
            </a:extLst>
          </p:cNvPr>
          <p:cNvSpPr txBox="1"/>
          <p:nvPr/>
        </p:nvSpPr>
        <p:spPr>
          <a:xfrm>
            <a:off x="747797" y="2024084"/>
            <a:ext cx="2196114" cy="492443"/>
          </a:xfrm>
          <a:prstGeom prst="rect">
            <a:avLst/>
          </a:prstGeom>
          <a:solidFill>
            <a:srgbClr val="33A74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 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가까운 거리는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걷거나 자전거 이용하기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699BBE91-FD1F-482D-968B-875D502D61E0}"/>
              </a:ext>
            </a:extLst>
          </p:cNvPr>
          <p:cNvSpPr txBox="1"/>
          <p:nvPr/>
        </p:nvSpPr>
        <p:spPr>
          <a:xfrm>
            <a:off x="2013529" y="2683769"/>
            <a:ext cx="1694375" cy="492443"/>
          </a:xfrm>
          <a:prstGeom prst="rect">
            <a:avLst/>
          </a:prstGeom>
          <a:solidFill>
            <a:srgbClr val="33A74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에어컨 사용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하루 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줄이기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AAE94730-7E94-48E5-A9BB-7E370C4F62DF}"/>
              </a:ext>
            </a:extLst>
          </p:cNvPr>
          <p:cNvSpPr txBox="1"/>
          <p:nvPr/>
        </p:nvSpPr>
        <p:spPr>
          <a:xfrm>
            <a:off x="1812732" y="3886832"/>
            <a:ext cx="1580562" cy="492443"/>
          </a:xfrm>
          <a:prstGeom prst="rect">
            <a:avLst/>
          </a:prstGeom>
          <a:solidFill>
            <a:srgbClr val="33A74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에어컨 냉방 온도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°C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높이기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9E16D53-824C-4261-8FD7-550F86046BD0}"/>
              </a:ext>
            </a:extLst>
          </p:cNvPr>
          <p:cNvSpPr txBox="1"/>
          <p:nvPr/>
        </p:nvSpPr>
        <p:spPr>
          <a:xfrm>
            <a:off x="183341" y="3130522"/>
            <a:ext cx="1785746" cy="492443"/>
          </a:xfrm>
          <a:prstGeom prst="rect">
            <a:avLst/>
          </a:prstGeom>
          <a:solidFill>
            <a:srgbClr val="33A74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에너지 효율이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높은 전등 사용하기</a:t>
            </a:r>
          </a:p>
        </p:txBody>
      </p:sp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6">
            <a:extLst>
              <a:ext uri="{FF2B5EF4-FFF2-40B4-BE49-F238E27FC236}">
                <a16:creationId xmlns:a16="http://schemas.microsoft.com/office/drawing/2014/main" xmlns="" id="{9982C6C7-0207-4508-BFE0-27439C344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A4923A25-7A85-49B8-893F-DE362E1D9EB3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3018504" y="5351199"/>
            <a:ext cx="1637116" cy="263186"/>
            <a:chOff x="319554" y="1245924"/>
            <a:chExt cx="2636592" cy="423864"/>
          </a:xfrm>
        </p:grpSpPr>
        <p:pic>
          <p:nvPicPr>
            <p:cNvPr id="63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4531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22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176972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실생활에서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곱셈을 활용하여 문제를 해결할 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3355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시원이 부모님은 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회 가까운 거리는 걷거나 자전거 이용하기를 실천했습니다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부모님이 탄소 발자국을 얼마나 줄였는지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6218722" y="50455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6365595" y="163791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5796356" y="163791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152" y="157306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964" y="15753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2FA4C91C-5A51-4DE6-9810-EBB5D9A9420E}"/>
              </a:ext>
            </a:extLst>
          </p:cNvPr>
          <p:cNvSpPr/>
          <p:nvPr/>
        </p:nvSpPr>
        <p:spPr>
          <a:xfrm>
            <a:off x="5558689" y="15535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F77B7ECA-0C1F-4B84-B217-57584F144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56276"/>
              </p:ext>
            </p:extLst>
          </p:nvPr>
        </p:nvGraphicFramePr>
        <p:xfrm>
          <a:off x="516512" y="2158522"/>
          <a:ext cx="6096000" cy="2456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3440">
                  <a:extLst>
                    <a:ext uri="{9D8B030D-6E8A-4147-A177-3AD203B41FA5}">
                      <a16:colId xmlns="" xmlns:a16="http://schemas.microsoft.com/office/drawing/2014/main" val="626882277"/>
                    </a:ext>
                  </a:extLst>
                </a:gridCol>
                <a:gridCol w="2472560">
                  <a:extLst>
                    <a:ext uri="{9D8B030D-6E8A-4147-A177-3AD203B41FA5}">
                      <a16:colId xmlns="" xmlns:a16="http://schemas.microsoft.com/office/drawing/2014/main" val="134353413"/>
                    </a:ext>
                  </a:extLst>
                </a:gridCol>
              </a:tblGrid>
              <a:tr h="1594514"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12883401"/>
                  </a:ext>
                </a:extLst>
              </a:tr>
              <a:tr h="430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시원이 어머니의 실천 횟수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3125712"/>
                  </a:ext>
                </a:extLst>
              </a:tr>
              <a:tr h="430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시원이 아버지의 실천 횟수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4791476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A967A1A-0146-4EB8-A93D-FEEFEBF3A209}"/>
              </a:ext>
            </a:extLst>
          </p:cNvPr>
          <p:cNvSpPr/>
          <p:nvPr/>
        </p:nvSpPr>
        <p:spPr bwMode="auto">
          <a:xfrm>
            <a:off x="4213306" y="4710482"/>
            <a:ext cx="717388" cy="4632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9660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BB58614F-56E8-4F89-A6DA-14B283C7C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195" y="4620313"/>
            <a:ext cx="360000" cy="355000"/>
          </a:xfrm>
          <a:prstGeom prst="rect">
            <a:avLst/>
          </a:prstGeom>
        </p:spPr>
      </p:pic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F133BDC1-62AB-4512-A8CA-8A723F49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37" y="49825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="" xmlns:a16="http://schemas.microsoft.com/office/drawing/2014/main" id="{91A985AE-A0A0-43F6-AB38-48803C27752F}"/>
              </a:ext>
            </a:extLst>
          </p:cNvPr>
          <p:cNvSpPr txBox="1"/>
          <p:nvPr/>
        </p:nvSpPr>
        <p:spPr>
          <a:xfrm>
            <a:off x="340121" y="480564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시원이 어머니가 줄인 탄소 발자국은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1A05F4E-7B1E-4858-9236-C95A1BA36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2258774"/>
            <a:ext cx="2663421" cy="1348857"/>
          </a:xfrm>
          <a:prstGeom prst="rect">
            <a:avLst/>
          </a:prstGeom>
        </p:spPr>
      </p:pic>
      <p:sp>
        <p:nvSpPr>
          <p:cNvPr id="38" name="TextBox 43">
            <a:extLst>
              <a:ext uri="{FF2B5EF4-FFF2-40B4-BE49-F238E27FC236}">
                <a16:creationId xmlns="" xmlns:a16="http://schemas.microsoft.com/office/drawing/2014/main" id="{D1312124-C851-4F08-9080-D4D8A1F0CE09}"/>
              </a:ext>
            </a:extLst>
          </p:cNvPr>
          <p:cNvSpPr txBox="1"/>
          <p:nvPr/>
        </p:nvSpPr>
        <p:spPr>
          <a:xfrm>
            <a:off x="3528045" y="2350144"/>
            <a:ext cx="2898318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회 가까운 거리는 걷거나 자전거 이용하기를 실천하면 탄소 발자국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483 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줄일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47710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따로 써 주세요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\app\resource\contents\lesson03\ops\lesson03\images\mm_41_3_03_03_01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타원 26"/>
          <p:cNvSpPr/>
          <p:nvPr/>
        </p:nvSpPr>
        <p:spPr>
          <a:xfrm>
            <a:off x="5410420" y="56024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90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시원이 부모님은 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회 가까운 거리는 걷거나 자전거 이용하기를 실천했습니다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부모님이 탄소 발자국을 얼마나 줄였는지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곱셈을 이용하여 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6365595" y="163791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5796356" y="163791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152" y="157306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964" y="157532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F77B7ECA-0C1F-4B84-B217-57584F144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855818"/>
              </p:ext>
            </p:extLst>
          </p:nvPr>
        </p:nvGraphicFramePr>
        <p:xfrm>
          <a:off x="516512" y="2158522"/>
          <a:ext cx="6096000" cy="2456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3440">
                  <a:extLst>
                    <a:ext uri="{9D8B030D-6E8A-4147-A177-3AD203B41FA5}">
                      <a16:colId xmlns="" xmlns:a16="http://schemas.microsoft.com/office/drawing/2014/main" val="626882277"/>
                    </a:ext>
                  </a:extLst>
                </a:gridCol>
                <a:gridCol w="2472560">
                  <a:extLst>
                    <a:ext uri="{9D8B030D-6E8A-4147-A177-3AD203B41FA5}">
                      <a16:colId xmlns="" xmlns:a16="http://schemas.microsoft.com/office/drawing/2014/main" val="134353413"/>
                    </a:ext>
                  </a:extLst>
                </a:gridCol>
              </a:tblGrid>
              <a:tr h="1594514"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12883401"/>
                  </a:ext>
                </a:extLst>
              </a:tr>
              <a:tr h="430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시원이 어머니의 실천 횟수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3125712"/>
                  </a:ext>
                </a:extLst>
              </a:tr>
              <a:tr h="430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시원이 아버지의 실천 횟수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4791476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A967A1A-0146-4EB8-A93D-FEEFEBF3A209}"/>
              </a:ext>
            </a:extLst>
          </p:cNvPr>
          <p:cNvSpPr/>
          <p:nvPr/>
        </p:nvSpPr>
        <p:spPr bwMode="auto">
          <a:xfrm>
            <a:off x="4213306" y="4710482"/>
            <a:ext cx="717388" cy="4632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9660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BB58614F-56E8-4F89-A6DA-14B283C7C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195" y="4620313"/>
            <a:ext cx="360000" cy="355000"/>
          </a:xfrm>
          <a:prstGeom prst="rect">
            <a:avLst/>
          </a:prstGeom>
        </p:spPr>
      </p:pic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F133BDC1-62AB-4512-A8CA-8A723F49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37" y="49825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="" xmlns:a16="http://schemas.microsoft.com/office/drawing/2014/main" id="{91A985AE-A0A0-43F6-AB38-48803C27752F}"/>
              </a:ext>
            </a:extLst>
          </p:cNvPr>
          <p:cNvSpPr txBox="1"/>
          <p:nvPr/>
        </p:nvSpPr>
        <p:spPr>
          <a:xfrm>
            <a:off x="340121" y="480564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시원이 어머니가 줄인 탄소 발자국은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1A05F4E-7B1E-4858-9236-C95A1BA36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2258774"/>
            <a:ext cx="2663421" cy="1348857"/>
          </a:xfrm>
          <a:prstGeom prst="rect">
            <a:avLst/>
          </a:prstGeom>
        </p:spPr>
      </p:pic>
      <p:sp>
        <p:nvSpPr>
          <p:cNvPr id="38" name="TextBox 43">
            <a:extLst>
              <a:ext uri="{FF2B5EF4-FFF2-40B4-BE49-F238E27FC236}">
                <a16:creationId xmlns="" xmlns:a16="http://schemas.microsoft.com/office/drawing/2014/main" id="{D1312124-C851-4F08-9080-D4D8A1F0CE09}"/>
              </a:ext>
            </a:extLst>
          </p:cNvPr>
          <p:cNvSpPr txBox="1"/>
          <p:nvPr/>
        </p:nvSpPr>
        <p:spPr>
          <a:xfrm>
            <a:off x="3528045" y="2350144"/>
            <a:ext cx="2898318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회 가까운 거리는 걷거나 자전거 이용하기를 실천하면 탄소 발자국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483 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줄일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90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285692A-AF3B-4F3A-A2BC-10C0F8D6F3AF}"/>
              </a:ext>
            </a:extLst>
          </p:cNvPr>
          <p:cNvSpPr/>
          <p:nvPr/>
        </p:nvSpPr>
        <p:spPr>
          <a:xfrm>
            <a:off x="207825" y="3607631"/>
            <a:ext cx="6667165" cy="14776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29">
            <a:extLst>
              <a:ext uri="{FF2B5EF4-FFF2-40B4-BE49-F238E27FC236}">
                <a16:creationId xmlns:a16="http://schemas.microsoft.com/office/drawing/2014/main" xmlns="" id="{75CCC683-9057-4235-B82D-565F613C4EE9}"/>
              </a:ext>
            </a:extLst>
          </p:cNvPr>
          <p:cNvSpPr/>
          <p:nvPr/>
        </p:nvSpPr>
        <p:spPr>
          <a:xfrm>
            <a:off x="353387" y="3445613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4620310" y="3826583"/>
            <a:ext cx="1374218" cy="1068797"/>
            <a:chOff x="2939132" y="3248980"/>
            <a:chExt cx="1374218" cy="1068797"/>
          </a:xfrm>
        </p:grpSpPr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5" y="3248980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4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="" xmlns:a16="http://schemas.microsoft.com/office/drawing/2014/main" id="{79668E76-DB4E-490A-871A-5216DBA4CB91}"/>
                </a:ext>
              </a:extLst>
            </p:cNvPr>
            <p:cNvCxnSpPr/>
            <p:nvPr/>
          </p:nvCxnSpPr>
          <p:spPr bwMode="auto">
            <a:xfrm>
              <a:off x="3043020" y="3938793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179D9933-F38F-472E-959C-8FBC4997EFF9}"/>
                </a:ext>
              </a:extLst>
            </p:cNvPr>
            <p:cNvSpPr txBox="1"/>
            <p:nvPr/>
          </p:nvSpPr>
          <p:spPr>
            <a:xfrm>
              <a:off x="2939135" y="3544293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1D0D2D3E-3640-46D6-8092-15AEDB656DB4}"/>
                </a:ext>
              </a:extLst>
            </p:cNvPr>
            <p:cNvSpPr txBox="1"/>
            <p:nvPr/>
          </p:nvSpPr>
          <p:spPr>
            <a:xfrm>
              <a:off x="2939132" y="3933056"/>
              <a:ext cx="13640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9  6  6  0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9" name="직각 삼각형 68">
            <a:extLst>
              <a:ext uri="{FF2B5EF4-FFF2-40B4-BE49-F238E27FC236}">
                <a16:creationId xmlns:a16="http://schemas.microsoft.com/office/drawing/2014/main" xmlns="" id="{BC06A89B-3C4B-4BC1-90F9-0E4F256EE32A}"/>
              </a:ext>
            </a:extLst>
          </p:cNvPr>
          <p:cNvSpPr/>
          <p:nvPr/>
        </p:nvSpPr>
        <p:spPr>
          <a:xfrm flipH="1" flipV="1">
            <a:off x="5112060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6C4B212-A03E-4DF0-900B-D69CA76DC1D9}"/>
              </a:ext>
            </a:extLst>
          </p:cNvPr>
          <p:cNvSpPr txBox="1"/>
          <p:nvPr/>
        </p:nvSpPr>
        <p:spPr>
          <a:xfrm>
            <a:off x="367831" y="3900397"/>
            <a:ext cx="428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시원이 어머니가 줄인 탄소 발자국은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483×20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9660(g)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22477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42334</TotalTime>
  <Words>3406</Words>
  <Application>Microsoft Office PowerPoint</Application>
  <PresentationFormat>화면 슬라이드 쇼(4:3)</PresentationFormat>
  <Paragraphs>961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7481</cp:revision>
  <cp:lastPrinted>2021-12-20T01:30:02Z</cp:lastPrinted>
  <dcterms:created xsi:type="dcterms:W3CDTF">2008-07-15T12:19:11Z</dcterms:created>
  <dcterms:modified xsi:type="dcterms:W3CDTF">2022-02-16T00:16:05Z</dcterms:modified>
</cp:coreProperties>
</file>