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58" r:id="rId4"/>
    <p:sldId id="1339" r:id="rId5"/>
    <p:sldId id="1399" r:id="rId6"/>
    <p:sldId id="1380" r:id="rId7"/>
    <p:sldId id="1342" r:id="rId8"/>
    <p:sldId id="1400" r:id="rId9"/>
    <p:sldId id="1345" r:id="rId10"/>
    <p:sldId id="1346" r:id="rId11"/>
    <p:sldId id="1402" r:id="rId12"/>
    <p:sldId id="1401" r:id="rId13"/>
    <p:sldId id="1403" r:id="rId14"/>
    <p:sldId id="1348" r:id="rId15"/>
    <p:sldId id="1349" r:id="rId16"/>
    <p:sldId id="1404" r:id="rId17"/>
    <p:sldId id="1405" r:id="rId18"/>
    <p:sldId id="1351" r:id="rId19"/>
    <p:sldId id="1352" r:id="rId20"/>
    <p:sldId id="1407" r:id="rId21"/>
    <p:sldId id="1406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FB"/>
    <a:srgbClr val="E6B9B8"/>
    <a:srgbClr val="F1F7F9"/>
    <a:srgbClr val="FFFFCC"/>
    <a:srgbClr val="0070C0"/>
    <a:srgbClr val="4F81BD"/>
    <a:srgbClr val="45A991"/>
    <a:srgbClr val="57BBA3"/>
    <a:srgbClr val="A4732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6.png"/><Relationship Id="rId1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6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4996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4553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561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곱셈을 이용하여 실생활 문제를 해결해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1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2309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캐릭터 살짝 우측으로 이동 후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25164311-1978-46AC-8CD7-C0E9A36B0B27}"/>
              </a:ext>
            </a:extLst>
          </p:cNvPr>
          <p:cNvSpPr txBox="1"/>
          <p:nvPr/>
        </p:nvSpPr>
        <p:spPr>
          <a:xfrm>
            <a:off x="466953" y="1290501"/>
            <a:ext cx="62715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절수기를 설치하면 한 가구에서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물을 절약할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마을에서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가구가 절수기를 설치한다면 절약할 수 있는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DEC9DE5-2B6E-4615-9594-3B182E809D12}"/>
              </a:ext>
            </a:extLst>
          </p:cNvPr>
          <p:cNvSpPr txBox="1"/>
          <p:nvPr/>
        </p:nvSpPr>
        <p:spPr>
          <a:xfrm>
            <a:off x="1879607" y="4421428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156×49=7644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46768B4E-0D20-40C6-8F0A-9DBDD5316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457" y="4223608"/>
            <a:ext cx="360000" cy="355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CDACC0-4ABB-473B-AAF1-96034A8FC491}"/>
              </a:ext>
            </a:extLst>
          </p:cNvPr>
          <p:cNvSpPr txBox="1"/>
          <p:nvPr/>
        </p:nvSpPr>
        <p:spPr>
          <a:xfrm>
            <a:off x="4755121" y="4416377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7644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A63954BC-75C4-443B-8EFE-3EAB6C394513}"/>
              </a:ext>
            </a:extLst>
          </p:cNvPr>
          <p:cNvSpPr txBox="1"/>
          <p:nvPr/>
        </p:nvSpPr>
        <p:spPr>
          <a:xfrm>
            <a:off x="5795547" y="4412431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51" name="Picture 7">
            <a:extLst>
              <a:ext uri="{FF2B5EF4-FFF2-40B4-BE49-F238E27FC236}">
                <a16:creationId xmlns:a16="http://schemas.microsoft.com/office/drawing/2014/main" xmlns="" id="{3A504016-66BF-4CA5-A649-5702AD56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53" y="2738066"/>
            <a:ext cx="1337449" cy="133744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9">
            <a:extLst>
              <a:ext uri="{FF2B5EF4-FFF2-40B4-BE49-F238E27FC236}">
                <a16:creationId xmlns:a16="http://schemas.microsoft.com/office/drawing/2014/main" xmlns="" id="{96987B5B-74D5-47D2-8645-72D3E6CDC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57" y="2550228"/>
            <a:ext cx="512736" cy="45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5D9FD88E-4C6D-455E-A127-64AD166502E5}"/>
              </a:ext>
            </a:extLst>
          </p:cNvPr>
          <p:cNvSpPr/>
          <p:nvPr/>
        </p:nvSpPr>
        <p:spPr>
          <a:xfrm>
            <a:off x="4402713" y="2350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19" y="440110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03" y="440110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1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42557" y="1011509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줄임표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누르면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25164311-1978-46AC-8CD7-C0E9A36B0B27}"/>
              </a:ext>
            </a:extLst>
          </p:cNvPr>
          <p:cNvSpPr txBox="1"/>
          <p:nvPr/>
        </p:nvSpPr>
        <p:spPr>
          <a:xfrm>
            <a:off x="466953" y="1290501"/>
            <a:ext cx="62715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절수기를 설치하면 한 가구에서 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156L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물을 절약할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마을에서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가구가 절수기를 설치한다면 절약할 수 있는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7">
            <a:extLst>
              <a:ext uri="{FF2B5EF4-FFF2-40B4-BE49-F238E27FC236}">
                <a16:creationId xmlns:a16="http://schemas.microsoft.com/office/drawing/2014/main" xmlns="" id="{3A504016-66BF-4CA5-A649-5702AD56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23" y="2738066"/>
            <a:ext cx="1337449" cy="133744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xmlns="" id="{AAE889D6-6677-4724-AF19-64E34B078F06}"/>
              </a:ext>
            </a:extLst>
          </p:cNvPr>
          <p:cNvSpPr/>
          <p:nvPr/>
        </p:nvSpPr>
        <p:spPr>
          <a:xfrm>
            <a:off x="1907704" y="2945737"/>
            <a:ext cx="2272155" cy="91531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절수기란 물을 </a:t>
            </a:r>
            <a:r>
              <a:rPr lang="ko-KR" altLang="en-US" sz="16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아껴서 </a:t>
            </a:r>
            <a:endParaRPr lang="en-US" altLang="ko-KR" sz="160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6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있도록 </a:t>
            </a:r>
            <a:endParaRPr lang="en-US" altLang="ko-KR" sz="160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기계야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xmlns="" id="{490C6DFB-91D2-4C0B-B522-00B5A227E235}"/>
              </a:ext>
            </a:extLst>
          </p:cNvPr>
          <p:cNvSpPr/>
          <p:nvPr/>
        </p:nvSpPr>
        <p:spPr>
          <a:xfrm rot="5400000">
            <a:off x="4042067" y="3319350"/>
            <a:ext cx="445582" cy="2120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CC4377B-8FA5-47E1-A40E-F76EDE68A47C}"/>
              </a:ext>
            </a:extLst>
          </p:cNvPr>
          <p:cNvSpPr txBox="1"/>
          <p:nvPr/>
        </p:nvSpPr>
        <p:spPr>
          <a:xfrm>
            <a:off x="7092814" y="3951859"/>
            <a:ext cx="1924144" cy="861774"/>
          </a:xfrm>
          <a:prstGeom prst="rect">
            <a:avLst/>
          </a:prstGeom>
          <a:solidFill>
            <a:srgbClr val="FED6F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suhi_p_0401_03_0004_1</a:t>
            </a:r>
            <a:endParaRPr lang="en-US" altLang="ko-KR" sz="10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보니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절수기란 물을 아껴서 사용할 수 있도록 하는 기계야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DEC9DE5-2B6E-4615-9594-3B182E809D12}"/>
              </a:ext>
            </a:extLst>
          </p:cNvPr>
          <p:cNvSpPr txBox="1"/>
          <p:nvPr/>
        </p:nvSpPr>
        <p:spPr>
          <a:xfrm>
            <a:off x="1879607" y="4421428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156×49=7644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6768B4E-0D20-40C6-8F0A-9DBDD5316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457" y="4223608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CDACC0-4ABB-473B-AAF1-96034A8FC491}"/>
              </a:ext>
            </a:extLst>
          </p:cNvPr>
          <p:cNvSpPr txBox="1"/>
          <p:nvPr/>
        </p:nvSpPr>
        <p:spPr>
          <a:xfrm>
            <a:off x="4755121" y="4416377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7644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A63954BC-75C4-443B-8EFE-3EAB6C394513}"/>
              </a:ext>
            </a:extLst>
          </p:cNvPr>
          <p:cNvSpPr txBox="1"/>
          <p:nvPr/>
        </p:nvSpPr>
        <p:spPr>
          <a:xfrm>
            <a:off x="5795547" y="4412431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19" y="440110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03" y="440110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07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절수기를 설치하면 한 가구에서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물을 절약할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정우네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마을에서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가구가 절수기를 설치한다면 절약할 수 있는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9AFE4C-AD63-4011-AB1A-014442F8C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77" y="2589066"/>
            <a:ext cx="2822166" cy="206145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353450EC-BA68-4CE0-AB2B-15C89BA49930}"/>
              </a:ext>
            </a:extLst>
          </p:cNvPr>
          <p:cNvSpPr/>
          <p:nvPr/>
        </p:nvSpPr>
        <p:spPr>
          <a:xfrm>
            <a:off x="897666" y="4659503"/>
            <a:ext cx="648441" cy="412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0897F93-E5B3-4C63-A697-D8339219AE5B}"/>
              </a:ext>
            </a:extLst>
          </p:cNvPr>
          <p:cNvSpPr txBox="1"/>
          <p:nvPr/>
        </p:nvSpPr>
        <p:spPr>
          <a:xfrm>
            <a:off x="1640001" y="4680663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156×76=11856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7EA3DDB3-2DC1-40A9-85AC-C796E375B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852" y="4563900"/>
            <a:ext cx="360000" cy="355000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D7AC07B2-CE19-44C5-9984-4BE91F6DBF08}"/>
              </a:ext>
            </a:extLst>
          </p:cNvPr>
          <p:cNvSpPr/>
          <p:nvPr/>
        </p:nvSpPr>
        <p:spPr>
          <a:xfrm>
            <a:off x="3773181" y="4619518"/>
            <a:ext cx="648441" cy="412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6A55741-6B86-4019-94FD-58750001C3AC}"/>
              </a:ext>
            </a:extLst>
          </p:cNvPr>
          <p:cNvSpPr txBox="1"/>
          <p:nvPr/>
        </p:nvSpPr>
        <p:spPr>
          <a:xfrm>
            <a:off x="4515515" y="4640678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11856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2352CA27-4B3C-4629-9B14-DF9980336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902" y="4435217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FBED1E-D242-4ABC-AF54-311E8B15C4B2}"/>
              </a:ext>
            </a:extLst>
          </p:cNvPr>
          <p:cNvSpPr txBox="1"/>
          <p:nvPr/>
        </p:nvSpPr>
        <p:spPr>
          <a:xfrm>
            <a:off x="5497836" y="4636732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60" name="Picture 7">
            <a:extLst>
              <a:ext uri="{FF2B5EF4-FFF2-40B4-BE49-F238E27FC236}">
                <a16:creationId xmlns:a16="http://schemas.microsoft.com/office/drawing/2014/main" xmlns="" id="{A2FCFC7D-D190-41D1-8CCD-1214B2B5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70" y="2852936"/>
            <a:ext cx="1337449" cy="133744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9">
            <a:extLst>
              <a:ext uri="{FF2B5EF4-FFF2-40B4-BE49-F238E27FC236}">
                <a16:creationId xmlns:a16="http://schemas.microsoft.com/office/drawing/2014/main" xmlns="" id="{6CA1AB96-31F1-4A54-9F54-8133DF53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74" y="2665098"/>
            <a:ext cx="512736" cy="45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22C55CF-7E40-4478-95DC-45EF553E89B6}"/>
              </a:ext>
            </a:extLst>
          </p:cNvPr>
          <p:cNvSpPr txBox="1"/>
          <p:nvPr/>
        </p:nvSpPr>
        <p:spPr>
          <a:xfrm>
            <a:off x="7053320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나타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8703100-4852-4512-BDC3-7773060265E5}"/>
              </a:ext>
            </a:extLst>
          </p:cNvPr>
          <p:cNvSpPr/>
          <p:nvPr/>
        </p:nvSpPr>
        <p:spPr>
          <a:xfrm>
            <a:off x="227694" y="3428999"/>
            <a:ext cx="6667165" cy="165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52">
            <a:extLst>
              <a:ext uri="{FF2B5EF4-FFF2-40B4-BE49-F238E27FC236}">
                <a16:creationId xmlns:a16="http://schemas.microsoft.com/office/drawing/2014/main" xmlns="" id="{6102761C-391C-4C39-81C0-108ED0E5817B}"/>
              </a:ext>
            </a:extLst>
          </p:cNvPr>
          <p:cNvSpPr/>
          <p:nvPr/>
        </p:nvSpPr>
        <p:spPr>
          <a:xfrm>
            <a:off x="373427" y="322457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CEBA1EA0-9F4F-4E56-B53F-9FEF64D247E1}"/>
              </a:ext>
            </a:extLst>
          </p:cNvPr>
          <p:cNvSpPr/>
          <p:nvPr/>
        </p:nvSpPr>
        <p:spPr>
          <a:xfrm flipH="1" flipV="1">
            <a:off x="5296834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3150EEE8-CC84-4256-BEE0-553A76770E31}"/>
              </a:ext>
            </a:extLst>
          </p:cNvPr>
          <p:cNvSpPr txBox="1"/>
          <p:nvPr/>
        </p:nvSpPr>
        <p:spPr>
          <a:xfrm>
            <a:off x="536904" y="3744415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절약할 수 있는 물의 양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가구당 절약할 수 있는 물의 양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가구의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156×76=11856(L)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38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절수기를 설치하면 한 가구에서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물을 절약할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정우네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마을에서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가구가 절수기를 설치한다면 절약할 수 있는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9AFE4C-AD63-4011-AB1A-014442F8C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77" y="2589066"/>
            <a:ext cx="2822166" cy="2061458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FBED1E-D242-4ABC-AF54-311E8B15C4B2}"/>
              </a:ext>
            </a:extLst>
          </p:cNvPr>
          <p:cNvSpPr txBox="1"/>
          <p:nvPr/>
        </p:nvSpPr>
        <p:spPr>
          <a:xfrm>
            <a:off x="5497836" y="4636732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60" name="Picture 7">
            <a:extLst>
              <a:ext uri="{FF2B5EF4-FFF2-40B4-BE49-F238E27FC236}">
                <a16:creationId xmlns:a16="http://schemas.microsoft.com/office/drawing/2014/main" xmlns="" id="{A2FCFC7D-D190-41D1-8CCD-1214B2B5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27" y="2800970"/>
            <a:ext cx="1337449" cy="133744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AAE889D6-6677-4724-AF19-64E34B078F06}"/>
              </a:ext>
            </a:extLst>
          </p:cNvPr>
          <p:cNvSpPr/>
          <p:nvPr/>
        </p:nvSpPr>
        <p:spPr>
          <a:xfrm>
            <a:off x="2911913" y="3125757"/>
            <a:ext cx="2272155" cy="91531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절수기란 물을 </a:t>
            </a:r>
            <a:r>
              <a:rPr lang="ko-KR" altLang="en-US" sz="16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아껴서 </a:t>
            </a:r>
            <a:endParaRPr lang="en-US" altLang="ko-KR" sz="160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6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있도록 </a:t>
            </a:r>
            <a:endParaRPr lang="en-US" altLang="ko-KR" sz="160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기계야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xmlns="" id="{490C6DFB-91D2-4C0B-B522-00B5A227E235}"/>
              </a:ext>
            </a:extLst>
          </p:cNvPr>
          <p:cNvSpPr/>
          <p:nvPr/>
        </p:nvSpPr>
        <p:spPr>
          <a:xfrm rot="5400000">
            <a:off x="5046276" y="3499370"/>
            <a:ext cx="445582" cy="2120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B7FBFCC8-86BC-4298-8B48-BB44CD37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557" y="1011509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줄임표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누르면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CC4377B-8FA5-47E1-A40E-F76EDE68A47C}"/>
              </a:ext>
            </a:extLst>
          </p:cNvPr>
          <p:cNvSpPr txBox="1"/>
          <p:nvPr/>
        </p:nvSpPr>
        <p:spPr>
          <a:xfrm>
            <a:off x="7097349" y="1626666"/>
            <a:ext cx="1924144" cy="86177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suhi_p_0401_03_0004_1</a:t>
            </a:r>
            <a:endParaRPr lang="en-US" altLang="ko-KR" sz="10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보니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절수기란 물을 아껴서 사용할 수 있도록 하는 기계야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0897F93-E5B3-4C63-A697-D8339219AE5B}"/>
              </a:ext>
            </a:extLst>
          </p:cNvPr>
          <p:cNvSpPr txBox="1"/>
          <p:nvPr/>
        </p:nvSpPr>
        <p:spPr>
          <a:xfrm>
            <a:off x="1640001" y="462332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156×76=11856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7EA3DDB3-2DC1-40A9-85AC-C796E375B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6428" y="4807987"/>
            <a:ext cx="360000" cy="355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6A55741-6B86-4019-94FD-58750001C3AC}"/>
              </a:ext>
            </a:extLst>
          </p:cNvPr>
          <p:cNvSpPr txBox="1"/>
          <p:nvPr/>
        </p:nvSpPr>
        <p:spPr>
          <a:xfrm>
            <a:off x="4515515" y="4623321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11856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2352CA27-4B3C-4629-9B14-DF99803363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902" y="4435217"/>
            <a:ext cx="360000" cy="355000"/>
          </a:xfrm>
          <a:prstGeom prst="rect">
            <a:avLst/>
          </a:prstGeom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6" y="462332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70" y="462332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71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년도에 우리나라 사람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하루에 사용한 물의 양은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얼마인지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54D7DE4-37D7-476B-9315-9687DE4A80F4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8D71DA-E907-4736-9ED0-1C0FEC3FF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349" y="2343077"/>
            <a:ext cx="4922133" cy="22249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28589CE-23F2-40B6-BE19-42E5BB8AA75C}"/>
              </a:ext>
            </a:extLst>
          </p:cNvPr>
          <p:cNvSpPr txBox="1"/>
          <p:nvPr/>
        </p:nvSpPr>
        <p:spPr>
          <a:xfrm>
            <a:off x="3049030" y="4884429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14750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B813F94F-8B6F-42C0-90FD-F9878F041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3417" y="4678968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0D1C6E8A-7F88-4417-8648-8DF99A08C5C2}"/>
              </a:ext>
            </a:extLst>
          </p:cNvPr>
          <p:cNvSpPr txBox="1"/>
          <p:nvPr/>
        </p:nvSpPr>
        <p:spPr>
          <a:xfrm>
            <a:off x="4139363" y="4880483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61" name="Picture 7">
            <a:extLst>
              <a:ext uri="{FF2B5EF4-FFF2-40B4-BE49-F238E27FC236}">
                <a16:creationId xmlns:a16="http://schemas.microsoft.com/office/drawing/2014/main" xmlns="" id="{D45707E7-605B-4953-A308-3D29646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621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\app\resource\contents_sub\lesson03\ops\ms_lesson03\images\ms_41_3_03_04_01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86762" y="2360203"/>
            <a:ext cx="4155305" cy="3847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 사람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명당 하루 물 사용량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11660" y="3940024"/>
            <a:ext cx="966931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280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16679" y="3940024"/>
            <a:ext cx="966932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282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21698" y="3940024"/>
            <a:ext cx="966932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287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26717" y="3940024"/>
            <a:ext cx="966932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289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31736" y="3940024"/>
            <a:ext cx="966932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295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9972" y="4530606"/>
            <a:ext cx="2041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환경부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2020]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19A3BA3B-8C70-4FFE-A04F-F28DBB7FEA68}"/>
              </a:ext>
            </a:extLst>
          </p:cNvPr>
          <p:cNvSpPr txBox="1"/>
          <p:nvPr/>
        </p:nvSpPr>
        <p:spPr>
          <a:xfrm>
            <a:off x="515733" y="1327022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년도에 우리나라 사람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하루에 사용한 물의 양은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얼마인지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372810C-A2C9-400A-92C8-43FCE5580BCE}"/>
              </a:ext>
            </a:extLst>
          </p:cNvPr>
          <p:cNvSpPr txBox="1"/>
          <p:nvPr/>
        </p:nvSpPr>
        <p:spPr>
          <a:xfrm>
            <a:off x="3095836" y="4992441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8670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140A3B45-B382-4E4D-AAF0-0729A4120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223" y="4809417"/>
            <a:ext cx="360000" cy="355000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919AE771-D890-4076-A804-BFC8C3BFEB18}"/>
              </a:ext>
            </a:extLst>
          </p:cNvPr>
          <p:cNvSpPr txBox="1"/>
          <p:nvPr/>
        </p:nvSpPr>
        <p:spPr>
          <a:xfrm>
            <a:off x="4139952" y="4988495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688D71DA-E907-4736-9ED0-1C0FEC3FFF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349" y="2168860"/>
            <a:ext cx="4922133" cy="22249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686762" y="2185986"/>
            <a:ext cx="4155305" cy="3847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 사람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명당 하루 물 사용량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11660" y="3765807"/>
            <a:ext cx="966931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280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16679" y="3765807"/>
            <a:ext cx="966932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282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21698" y="3765807"/>
            <a:ext cx="966932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287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26717" y="3765807"/>
            <a:ext cx="966932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289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31736" y="3765807"/>
            <a:ext cx="966932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295 L</a:t>
            </a: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19972" y="4356389"/>
            <a:ext cx="2041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환경부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2020]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년도에 우리나라 사람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하루에 사용한 물의 양은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얼마인지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8D71DA-E907-4736-9ED0-1C0FEC3FF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349" y="2343077"/>
            <a:ext cx="4922133" cy="22249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28589CE-23F2-40B6-BE19-42E5BB8AA75C}"/>
              </a:ext>
            </a:extLst>
          </p:cNvPr>
          <p:cNvSpPr txBox="1"/>
          <p:nvPr/>
        </p:nvSpPr>
        <p:spPr>
          <a:xfrm>
            <a:off x="3095836" y="4762850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14750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B813F94F-8B6F-42C0-90FD-F9878F041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223" y="4557389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0D1C6E8A-7F88-4417-8648-8DF99A08C5C2}"/>
              </a:ext>
            </a:extLst>
          </p:cNvPr>
          <p:cNvSpPr txBox="1"/>
          <p:nvPr/>
        </p:nvSpPr>
        <p:spPr>
          <a:xfrm>
            <a:off x="4078157" y="4758904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BB82ACC-01D0-405C-947D-BAD2D9EE8CF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1F4CC47-8BC1-4DD5-BFF8-5C0D6F455DE7}"/>
              </a:ext>
            </a:extLst>
          </p:cNvPr>
          <p:cNvSpPr/>
          <p:nvPr/>
        </p:nvSpPr>
        <p:spPr>
          <a:xfrm>
            <a:off x="217168" y="3698308"/>
            <a:ext cx="6667165" cy="1386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xmlns="" id="{FF285E57-230D-4158-A274-1254E7588217}"/>
              </a:ext>
            </a:extLst>
          </p:cNvPr>
          <p:cNvSpPr/>
          <p:nvPr/>
        </p:nvSpPr>
        <p:spPr>
          <a:xfrm>
            <a:off x="430858" y="358891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54B0FED5-B192-483A-8FE6-5F8A34B0576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A679ABAE-5AFB-4A9C-8CA9-202FD4E952DD}"/>
              </a:ext>
            </a:extLst>
          </p:cNvPr>
          <p:cNvSpPr txBox="1"/>
          <p:nvPr/>
        </p:nvSpPr>
        <p:spPr>
          <a:xfrm>
            <a:off x="348890" y="3899847"/>
            <a:ext cx="634734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년도에 한 사람이 하루에 사용한 물의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양은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295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하루에 사용한 물의 양은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295×50=14750(L)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7">
            <a:extLst>
              <a:ext uri="{FF2B5EF4-FFF2-40B4-BE49-F238E27FC236}">
                <a16:creationId xmlns:a16="http://schemas.microsoft.com/office/drawing/2014/main" xmlns="" id="{66A0A9F3-6EB5-432F-9A8D-B25180E5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86762" y="2360203"/>
            <a:ext cx="4155305" cy="3847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 사람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명당 하루 물 사용량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50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모서리가 둥근 직사각형 47">
            <a:extLst>
              <a:ext uri="{FF2B5EF4-FFF2-40B4-BE49-F238E27FC236}">
                <a16:creationId xmlns:a16="http://schemas.microsoft.com/office/drawing/2014/main" xmlns="" id="{8EFEDD3E-7411-4AB4-B472-15250F4EAB0E}"/>
              </a:ext>
            </a:extLst>
          </p:cNvPr>
          <p:cNvSpPr/>
          <p:nvPr/>
        </p:nvSpPr>
        <p:spPr bwMode="auto">
          <a:xfrm>
            <a:off x="699269" y="2042240"/>
            <a:ext cx="5879193" cy="2574892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첫번째 탭에는 풀이 확인 버튼 및 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글을 읽고 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6093754" y="5115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473147-C058-4E75-8204-F55A82527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784" y="2600908"/>
            <a:ext cx="2085416" cy="131547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83E1BAA2-710E-4BE5-A1F5-9F969CD99627}"/>
              </a:ext>
            </a:extLst>
          </p:cNvPr>
          <p:cNvSpPr txBox="1"/>
          <p:nvPr/>
        </p:nvSpPr>
        <p:spPr>
          <a:xfrm>
            <a:off x="1625586" y="2115636"/>
            <a:ext cx="38483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미래를 향해 달리는 친환경 자동차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"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AC6849AC-81B2-4647-BF96-093926ECDC3A}"/>
              </a:ext>
            </a:extLst>
          </p:cNvPr>
          <p:cNvSpPr txBox="1"/>
          <p:nvPr/>
        </p:nvSpPr>
        <p:spPr>
          <a:xfrm>
            <a:off x="818349" y="2478085"/>
            <a:ext cx="3436493" cy="213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친환경 자동차란 환경을 오염시키지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않는 깨끗한 에너지를 사용하는 자동차입니다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친환경 자동차를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년 동안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타면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대당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탄소 발자국을 줄일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이것은 소나무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그루를 심는 것과 같은 효과라고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6720F24E-49D2-466A-A364-F76602C8A95E}"/>
              </a:ext>
            </a:extLst>
          </p:cNvPr>
          <p:cNvSpPr txBox="1"/>
          <p:nvPr/>
        </p:nvSpPr>
        <p:spPr>
          <a:xfrm>
            <a:off x="4716016" y="4235427"/>
            <a:ext cx="19823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환경부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2015]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99F418AC-1AD7-493E-92FC-303EC1113A5C}"/>
              </a:ext>
            </a:extLst>
          </p:cNvPr>
          <p:cNvGrpSpPr/>
          <p:nvPr/>
        </p:nvGrpSpPr>
        <p:grpSpPr>
          <a:xfrm>
            <a:off x="2821161" y="4901906"/>
            <a:ext cx="1917502" cy="308262"/>
            <a:chOff x="319554" y="1245924"/>
            <a:chExt cx="2636592" cy="423864"/>
          </a:xfrm>
        </p:grpSpPr>
        <p:pic>
          <p:nvPicPr>
            <p:cNvPr id="69" name="Picture 11">
              <a:extLst>
                <a:ext uri="{FF2B5EF4-FFF2-40B4-BE49-F238E27FC236}">
                  <a16:creationId xmlns:a16="http://schemas.microsoft.com/office/drawing/2014/main" xmlns="" id="{BE698103-DE66-40A2-BAAD-72319907A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xmlns="" id="{3AC3F3D4-3F6A-4C48-90B6-3180079D7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xmlns="" id="{69253DF6-0D8C-48E8-AA81-FC8415020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>
              <a:extLst>
                <a:ext uri="{FF2B5EF4-FFF2-40B4-BE49-F238E27FC236}">
                  <a16:creationId xmlns:a16="http://schemas.microsoft.com/office/drawing/2014/main" xmlns="" id="{BBEED3F9-9973-4FE0-9737-16A0CB565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796F0FB-8662-4F7F-8C69-E0D73CE99742}"/>
              </a:ext>
            </a:extLst>
          </p:cNvPr>
          <p:cNvSpPr/>
          <p:nvPr/>
        </p:nvSpPr>
        <p:spPr>
          <a:xfrm>
            <a:off x="2666901" y="4706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133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자동차 그림만 사용해 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\app\resource\contents_sub\lesson03\ops\ms_lesson03\images\ms_41_3_03_05_01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8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글을 읽고 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8" y="163244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16D3B1F2-33E2-4E4A-ADBB-452A4D958AE5}"/>
              </a:ext>
            </a:extLst>
          </p:cNvPr>
          <p:cNvGrpSpPr/>
          <p:nvPr/>
        </p:nvGrpSpPr>
        <p:grpSpPr>
          <a:xfrm>
            <a:off x="2536005" y="4865130"/>
            <a:ext cx="1972493" cy="320751"/>
            <a:chOff x="290979" y="2009759"/>
            <a:chExt cx="2665167" cy="433388"/>
          </a:xfrm>
        </p:grpSpPr>
        <p:pic>
          <p:nvPicPr>
            <p:cNvPr id="91" name="Picture 15">
              <a:extLst>
                <a:ext uri="{FF2B5EF4-FFF2-40B4-BE49-F238E27FC236}">
                  <a16:creationId xmlns:a16="http://schemas.microsoft.com/office/drawing/2014/main" xmlns="" id="{B8C37545-E39F-4EA6-9ADC-E8B0C76D2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:a16="http://schemas.microsoft.com/office/drawing/2014/main" xmlns="" id="{C10CE7AD-34E3-4B5C-B205-74B50ADAB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2">
              <a:extLst>
                <a:ext uri="{FF2B5EF4-FFF2-40B4-BE49-F238E27FC236}">
                  <a16:creationId xmlns:a16="http://schemas.microsoft.com/office/drawing/2014/main" xmlns="" id="{AEC9EEBB-018A-403C-B68E-E5A88B327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6">
              <a:extLst>
                <a:ext uri="{FF2B5EF4-FFF2-40B4-BE49-F238E27FC236}">
                  <a16:creationId xmlns:a16="http://schemas.microsoft.com/office/drawing/2014/main" xmlns="" id="{A5E28343-DE47-41CB-BAF1-AA0DF05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5" name="TextBox 43">
            <a:extLst>
              <a:ext uri="{FF2B5EF4-FFF2-40B4-BE49-F238E27FC236}">
                <a16:creationId xmlns:a16="http://schemas.microsoft.com/office/drawing/2014/main" xmlns="" id="{2AC28B0C-C920-4202-958D-22DCDC45B116}"/>
              </a:ext>
            </a:extLst>
          </p:cNvPr>
          <p:cNvSpPr txBox="1"/>
          <p:nvPr/>
        </p:nvSpPr>
        <p:spPr>
          <a:xfrm>
            <a:off x="931422" y="2060848"/>
            <a:ext cx="5939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마을에서 친환경 자동차를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 탄다면 소나무를 몇 그루 심는 것과 같은 효과를 낼 수 있는지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F7D3A59-F391-4DF8-97D6-8B898B2C64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501" y="2996952"/>
            <a:ext cx="3469459" cy="136086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669E512-356B-4647-9015-1608F65FC6C0}"/>
              </a:ext>
            </a:extLst>
          </p:cNvPr>
          <p:cNvSpPr txBox="1"/>
          <p:nvPr/>
        </p:nvSpPr>
        <p:spPr>
          <a:xfrm>
            <a:off x="5064799" y="3095672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2968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8E00936F-EC83-45C0-9860-F6542FA962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6657" y="2849690"/>
            <a:ext cx="360000" cy="355000"/>
          </a:xfrm>
          <a:prstGeom prst="rect">
            <a:avLst/>
          </a:prstGeom>
        </p:spPr>
      </p:pic>
      <p:sp>
        <p:nvSpPr>
          <p:cNvPr id="109" name="TextBox 43">
            <a:extLst>
              <a:ext uri="{FF2B5EF4-FFF2-40B4-BE49-F238E27FC236}">
                <a16:creationId xmlns:a16="http://schemas.microsoft.com/office/drawing/2014/main" xmlns="" id="{F5CD56D3-3706-43A7-8E52-456D0B1D8C10}"/>
              </a:ext>
            </a:extLst>
          </p:cNvPr>
          <p:cNvSpPr txBox="1"/>
          <p:nvPr/>
        </p:nvSpPr>
        <p:spPr>
          <a:xfrm>
            <a:off x="3923929" y="3116287"/>
            <a:ext cx="3094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마을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		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그루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6D0A8EF2-59D8-48B5-B5F1-98AC77E4EBA4}"/>
              </a:ext>
            </a:extLst>
          </p:cNvPr>
          <p:cNvSpPr txBox="1"/>
          <p:nvPr/>
        </p:nvSpPr>
        <p:spPr>
          <a:xfrm>
            <a:off x="5064799" y="3707740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5618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43">
            <a:extLst>
              <a:ext uri="{FF2B5EF4-FFF2-40B4-BE49-F238E27FC236}">
                <a16:creationId xmlns:a16="http://schemas.microsoft.com/office/drawing/2014/main" xmlns="" id="{79681F7B-BCFF-4282-AC9E-736AA238BE52}"/>
              </a:ext>
            </a:extLst>
          </p:cNvPr>
          <p:cNvSpPr txBox="1"/>
          <p:nvPr/>
        </p:nvSpPr>
        <p:spPr>
          <a:xfrm>
            <a:off x="3923929" y="3692351"/>
            <a:ext cx="3094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 마을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		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그루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946810BA-0F3D-4392-A51F-FE90C00C15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55755" y="4000554"/>
            <a:ext cx="360000" cy="355000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7" y="2105764"/>
            <a:ext cx="178503" cy="210959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730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집과 그래프 그림만 사용하고 텍스트는 따로 써 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\app\resource\contents_sub\lesson03\ops\ms_lesson03\images\ms_41_3_03_05_01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69500" y="3117133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/>
          </a:p>
        </p:txBody>
      </p:sp>
      <p:sp>
        <p:nvSpPr>
          <p:cNvPr id="50" name="직사각형 49"/>
          <p:cNvSpPr/>
          <p:nvPr/>
        </p:nvSpPr>
        <p:spPr>
          <a:xfrm>
            <a:off x="2655737" y="3117133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09111" y="3060918"/>
            <a:ext cx="981027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마을 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23021" y="3704453"/>
            <a:ext cx="981027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8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ko-KR" altLang="en-US"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마을 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93097" y="4063866"/>
            <a:ext cx="2060081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친환경 자동차 수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2597" y="3646168"/>
            <a:ext cx="639919" cy="3847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대</a:t>
            </a:r>
            <a:endParaRPr lang="ko-KR" altLang="en-US" sz="1900"/>
          </a:p>
        </p:txBody>
      </p:sp>
      <p:sp>
        <p:nvSpPr>
          <p:cNvPr id="60" name="직사각형 59"/>
          <p:cNvSpPr/>
          <p:nvPr/>
        </p:nvSpPr>
        <p:spPr>
          <a:xfrm>
            <a:off x="3175997" y="3663804"/>
            <a:ext cx="639919" cy="3847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endParaRPr lang="ko-KR" altLang="en-US" sz="1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95871" y="5315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E1A59859-F144-4782-9533-E6C1BCE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2A8D6D57-766F-44DE-B768-949A37CB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30FFB9F2-0943-4303-BF17-1921F1419D55}"/>
              </a:ext>
            </a:extLst>
          </p:cNvPr>
          <p:cNvSpPr txBox="1"/>
          <p:nvPr/>
        </p:nvSpPr>
        <p:spPr>
          <a:xfrm>
            <a:off x="464533" y="13232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글을 읽고 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47">
            <a:extLst>
              <a:ext uri="{FF2B5EF4-FFF2-40B4-BE49-F238E27FC236}">
                <a16:creationId xmlns:a16="http://schemas.microsoft.com/office/drawing/2014/main" xmlns="" id="{8EFEDD3E-7411-4AB4-B472-15250F4EAB0E}"/>
              </a:ext>
            </a:extLst>
          </p:cNvPr>
          <p:cNvSpPr/>
          <p:nvPr/>
        </p:nvSpPr>
        <p:spPr bwMode="auto">
          <a:xfrm>
            <a:off x="699269" y="2042240"/>
            <a:ext cx="5879193" cy="2574892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A473147-C058-4E75-8204-F55A82527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784" y="2600908"/>
            <a:ext cx="2085416" cy="1315470"/>
          </a:xfrm>
          <a:prstGeom prst="rect">
            <a:avLst/>
          </a:prstGeom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83E1BAA2-710E-4BE5-A1F5-9F969CD99627}"/>
              </a:ext>
            </a:extLst>
          </p:cNvPr>
          <p:cNvSpPr txBox="1"/>
          <p:nvPr/>
        </p:nvSpPr>
        <p:spPr>
          <a:xfrm>
            <a:off x="1625586" y="2115636"/>
            <a:ext cx="38483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미래를 향해 달리는 친환경 자동차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"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AC6849AC-81B2-4647-BF96-093926ECDC3A}"/>
              </a:ext>
            </a:extLst>
          </p:cNvPr>
          <p:cNvSpPr txBox="1"/>
          <p:nvPr/>
        </p:nvSpPr>
        <p:spPr>
          <a:xfrm>
            <a:off x="818349" y="2478085"/>
            <a:ext cx="3436493" cy="213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친환경 자동차란 환경을 오염시키지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않는 깨끗한 에너지를 사용하는 자동차입니다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친환경 자동차를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동안 타면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대당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700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탄소 발자국을 줄일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이것은 소나무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그루를 심는 것과 같은 효과라고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6720F24E-49D2-466A-A364-F76602C8A95E}"/>
              </a:ext>
            </a:extLst>
          </p:cNvPr>
          <p:cNvSpPr txBox="1"/>
          <p:nvPr/>
        </p:nvSpPr>
        <p:spPr>
          <a:xfrm>
            <a:off x="4716016" y="4235427"/>
            <a:ext cx="19823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환경부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2015]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9F418AC-1AD7-493E-92FC-303EC1113A5C}"/>
              </a:ext>
            </a:extLst>
          </p:cNvPr>
          <p:cNvGrpSpPr/>
          <p:nvPr/>
        </p:nvGrpSpPr>
        <p:grpSpPr>
          <a:xfrm>
            <a:off x="2821161" y="4901906"/>
            <a:ext cx="1917502" cy="308262"/>
            <a:chOff x="319554" y="1245924"/>
            <a:chExt cx="2636592" cy="423864"/>
          </a:xfrm>
        </p:grpSpPr>
        <p:pic>
          <p:nvPicPr>
            <p:cNvPr id="44" name="Picture 11">
              <a:extLst>
                <a:ext uri="{FF2B5EF4-FFF2-40B4-BE49-F238E27FC236}">
                  <a16:creationId xmlns:a16="http://schemas.microsoft.com/office/drawing/2014/main" xmlns="" id="{BE698103-DE66-40A2-BAAD-72319907A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xmlns="" id="{3AC3F3D4-3F6A-4C48-90B6-3180079D7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69253DF6-0D8C-48E8-AA81-FC8415020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xmlns="" id="{BBEED3F9-9973-4FE0-9737-16A0CB565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0796F0FB-8662-4F7F-8C69-E0D73CE99742}"/>
              </a:ext>
            </a:extLst>
          </p:cNvPr>
          <p:cNvSpPr/>
          <p:nvPr/>
        </p:nvSpPr>
        <p:spPr>
          <a:xfrm>
            <a:off x="2666901" y="4706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2569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95871" y="5315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E1A59859-F144-4782-9533-E6C1BCE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2A8D6D57-766F-44DE-B768-949A37CB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30FFB9F2-0943-4303-BF17-1921F1419D55}"/>
              </a:ext>
            </a:extLst>
          </p:cNvPr>
          <p:cNvSpPr txBox="1"/>
          <p:nvPr/>
        </p:nvSpPr>
        <p:spPr>
          <a:xfrm>
            <a:off x="464533" y="13232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글을 읽고 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6D3B1F2-33E2-4E4A-ADBB-452A4D958AE5}"/>
              </a:ext>
            </a:extLst>
          </p:cNvPr>
          <p:cNvGrpSpPr/>
          <p:nvPr/>
        </p:nvGrpSpPr>
        <p:grpSpPr>
          <a:xfrm>
            <a:off x="2536005" y="4865130"/>
            <a:ext cx="1972493" cy="320751"/>
            <a:chOff x="290979" y="2009759"/>
            <a:chExt cx="2665167" cy="433388"/>
          </a:xfrm>
        </p:grpSpPr>
        <p:pic>
          <p:nvPicPr>
            <p:cNvPr id="35" name="Picture 15">
              <a:extLst>
                <a:ext uri="{FF2B5EF4-FFF2-40B4-BE49-F238E27FC236}">
                  <a16:creationId xmlns:a16="http://schemas.microsoft.com/office/drawing/2014/main" xmlns="" id="{B8C37545-E39F-4EA6-9ADC-E8B0C76D2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xmlns="" id="{C10CE7AD-34E3-4B5C-B205-74B50ADAB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xmlns="" id="{AEC9EEBB-018A-403C-B68E-E5A88B327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xmlns="" id="{A5E28343-DE47-41CB-BAF1-AA0DF05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2AC28B0C-C920-4202-958D-22DCDC45B116}"/>
              </a:ext>
            </a:extLst>
          </p:cNvPr>
          <p:cNvSpPr txBox="1"/>
          <p:nvPr/>
        </p:nvSpPr>
        <p:spPr>
          <a:xfrm>
            <a:off x="648870" y="1880828"/>
            <a:ext cx="5939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마을에서 친환경 자동차를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탄다면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탄소 발자국을 줄일 수 있는지 계산해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4F7D3A59-F391-4DF8-97D6-8B898B2C64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501" y="2996952"/>
            <a:ext cx="3469459" cy="1360865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F5CD56D3-3706-43A7-8E52-456D0B1D8C10}"/>
              </a:ext>
            </a:extLst>
          </p:cNvPr>
          <p:cNvSpPr txBox="1"/>
          <p:nvPr/>
        </p:nvSpPr>
        <p:spPr>
          <a:xfrm>
            <a:off x="3923929" y="3116287"/>
            <a:ext cx="3094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마을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: 		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kg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79681F7B-BCFF-4282-AC9E-736AA238BE52}"/>
              </a:ext>
            </a:extLst>
          </p:cNvPr>
          <p:cNvSpPr txBox="1"/>
          <p:nvPr/>
        </p:nvSpPr>
        <p:spPr>
          <a:xfrm>
            <a:off x="3923929" y="3692351"/>
            <a:ext cx="3094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 마을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		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kg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9500" y="3117133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/>
          </a:p>
        </p:txBody>
      </p:sp>
      <p:sp>
        <p:nvSpPr>
          <p:cNvPr id="74" name="직사각형 73"/>
          <p:cNvSpPr/>
          <p:nvPr/>
        </p:nvSpPr>
        <p:spPr>
          <a:xfrm>
            <a:off x="2655737" y="3117133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009111" y="3060918"/>
            <a:ext cx="981027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마을 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023021" y="3704453"/>
            <a:ext cx="981027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8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ko-KR" altLang="en-US"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마을 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93097" y="4063866"/>
            <a:ext cx="2060081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친환경 자동차 수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2597" y="3646168"/>
            <a:ext cx="639919" cy="3847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대</a:t>
            </a:r>
            <a:endParaRPr lang="ko-KR" altLang="en-US" sz="1900"/>
          </a:p>
        </p:txBody>
      </p:sp>
      <p:sp>
        <p:nvSpPr>
          <p:cNvPr id="79" name="직사각형 78"/>
          <p:cNvSpPr/>
          <p:nvPr/>
        </p:nvSpPr>
        <p:spPr>
          <a:xfrm>
            <a:off x="3175997" y="3663804"/>
            <a:ext cx="639919" cy="3847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endParaRPr lang="ko-KR" altLang="en-US" sz="1900">
              <a:solidFill>
                <a:schemeClr val="bg1"/>
              </a:solidFill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9" y="19528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669E512-356B-4647-9015-1608F65FC6C0}"/>
              </a:ext>
            </a:extLst>
          </p:cNvPr>
          <p:cNvSpPr txBox="1"/>
          <p:nvPr/>
        </p:nvSpPr>
        <p:spPr>
          <a:xfrm>
            <a:off x="5064799" y="3095672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19600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8E00936F-EC83-45C0-9860-F6542FA962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6657" y="2849690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D0A8EF2-59D8-48B5-B5F1-98AC77E4EBA4}"/>
              </a:ext>
            </a:extLst>
          </p:cNvPr>
          <p:cNvSpPr txBox="1"/>
          <p:nvPr/>
        </p:nvSpPr>
        <p:spPr>
          <a:xfrm>
            <a:off x="5064799" y="3707740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37100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946810BA-0F3D-4392-A51F-FE90C00C15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55755" y="4000554"/>
            <a:ext cx="360000" cy="355000"/>
          </a:xfrm>
          <a:prstGeom prst="rect">
            <a:avLst/>
          </a:prstGeom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0796F0FB-8662-4F7F-8C69-E0D73CE99742}"/>
              </a:ext>
            </a:extLst>
          </p:cNvPr>
          <p:cNvSpPr/>
          <p:nvPr/>
        </p:nvSpPr>
        <p:spPr>
          <a:xfrm>
            <a:off x="2339752" y="4706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84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글을 읽고 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16D3B1F2-33E2-4E4A-ADBB-452A4D958AE5}"/>
              </a:ext>
            </a:extLst>
          </p:cNvPr>
          <p:cNvGrpSpPr/>
          <p:nvPr/>
        </p:nvGrpSpPr>
        <p:grpSpPr>
          <a:xfrm>
            <a:off x="2536005" y="4865130"/>
            <a:ext cx="1972493" cy="320751"/>
            <a:chOff x="290979" y="2009759"/>
            <a:chExt cx="2665167" cy="433388"/>
          </a:xfrm>
        </p:grpSpPr>
        <p:pic>
          <p:nvPicPr>
            <p:cNvPr id="91" name="Picture 15">
              <a:extLst>
                <a:ext uri="{FF2B5EF4-FFF2-40B4-BE49-F238E27FC236}">
                  <a16:creationId xmlns:a16="http://schemas.microsoft.com/office/drawing/2014/main" xmlns="" id="{B8C37545-E39F-4EA6-9ADC-E8B0C76D2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:a16="http://schemas.microsoft.com/office/drawing/2014/main" xmlns="" id="{C10CE7AD-34E3-4B5C-B205-74B50ADAB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2">
              <a:extLst>
                <a:ext uri="{FF2B5EF4-FFF2-40B4-BE49-F238E27FC236}">
                  <a16:creationId xmlns:a16="http://schemas.microsoft.com/office/drawing/2014/main" xmlns="" id="{AEC9EEBB-018A-403C-B68E-E5A88B327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6">
              <a:extLst>
                <a:ext uri="{FF2B5EF4-FFF2-40B4-BE49-F238E27FC236}">
                  <a16:creationId xmlns:a16="http://schemas.microsoft.com/office/drawing/2014/main" xmlns="" id="{A5E28343-DE47-41CB-BAF1-AA0DF05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5" name="TextBox 43">
            <a:extLst>
              <a:ext uri="{FF2B5EF4-FFF2-40B4-BE49-F238E27FC236}">
                <a16:creationId xmlns:a16="http://schemas.microsoft.com/office/drawing/2014/main" xmlns="" id="{2AC28B0C-C920-4202-958D-22DCDC45B116}"/>
              </a:ext>
            </a:extLst>
          </p:cNvPr>
          <p:cNvSpPr txBox="1"/>
          <p:nvPr/>
        </p:nvSpPr>
        <p:spPr>
          <a:xfrm>
            <a:off x="931422" y="2165013"/>
            <a:ext cx="5939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마을에서 친환경 자동차를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 탄다면 소나무를 몇 그루 심는 것과 같은 효과를 낼 수 있는지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xmlns="" id="{B8FAAD61-690A-4CED-BAE5-70E733A6A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224763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F7D3A59-F391-4DF8-97D6-8B898B2C64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501" y="3109807"/>
            <a:ext cx="3469459" cy="136086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669E512-356B-4647-9015-1608F65FC6C0}"/>
              </a:ext>
            </a:extLst>
          </p:cNvPr>
          <p:cNvSpPr txBox="1"/>
          <p:nvPr/>
        </p:nvSpPr>
        <p:spPr>
          <a:xfrm>
            <a:off x="5064799" y="3041429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2968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8E00936F-EC83-45C0-9860-F6542FA962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9186" y="2858405"/>
            <a:ext cx="360000" cy="355000"/>
          </a:xfrm>
          <a:prstGeom prst="rect">
            <a:avLst/>
          </a:prstGeom>
        </p:spPr>
      </p:pic>
      <p:sp>
        <p:nvSpPr>
          <p:cNvPr id="109" name="TextBox 43">
            <a:extLst>
              <a:ext uri="{FF2B5EF4-FFF2-40B4-BE49-F238E27FC236}">
                <a16:creationId xmlns:a16="http://schemas.microsoft.com/office/drawing/2014/main" xmlns="" id="{F5CD56D3-3706-43A7-8E52-456D0B1D8C10}"/>
              </a:ext>
            </a:extLst>
          </p:cNvPr>
          <p:cNvSpPr txBox="1"/>
          <p:nvPr/>
        </p:nvSpPr>
        <p:spPr>
          <a:xfrm>
            <a:off x="3923929" y="3073673"/>
            <a:ext cx="3094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마을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		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6D0A8EF2-59D8-48B5-B5F1-98AC77E4EBA4}"/>
              </a:ext>
            </a:extLst>
          </p:cNvPr>
          <p:cNvSpPr txBox="1"/>
          <p:nvPr/>
        </p:nvSpPr>
        <p:spPr>
          <a:xfrm>
            <a:off x="5064799" y="3646901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5618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43">
            <a:extLst>
              <a:ext uri="{FF2B5EF4-FFF2-40B4-BE49-F238E27FC236}">
                <a16:creationId xmlns:a16="http://schemas.microsoft.com/office/drawing/2014/main" xmlns="" id="{79681F7B-BCFF-4282-AC9E-736AA238BE52}"/>
              </a:ext>
            </a:extLst>
          </p:cNvPr>
          <p:cNvSpPr txBox="1"/>
          <p:nvPr/>
        </p:nvSpPr>
        <p:spPr>
          <a:xfrm>
            <a:off x="3923929" y="3679145"/>
            <a:ext cx="3094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 마을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		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946810BA-0F3D-4392-A51F-FE90C00C15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9186" y="350116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035F4F7-24B2-4B15-BF05-F5DF3A42D68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1C7DAF1-DAB7-4940-8CDB-5EEE629D69D2}"/>
              </a:ext>
            </a:extLst>
          </p:cNvPr>
          <p:cNvSpPr/>
          <p:nvPr/>
        </p:nvSpPr>
        <p:spPr>
          <a:xfrm>
            <a:off x="192745" y="3727388"/>
            <a:ext cx="6667165" cy="13577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060BBA63-4493-4A0F-B860-599A84126170}"/>
              </a:ext>
            </a:extLst>
          </p:cNvPr>
          <p:cNvSpPr txBox="1"/>
          <p:nvPr/>
        </p:nvSpPr>
        <p:spPr>
          <a:xfrm>
            <a:off x="698884" y="4083943"/>
            <a:ext cx="34923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마을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106×28=2968(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마을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106×53=5618(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xmlns="" id="{01E4A4C8-1490-481D-AA11-45BCF1D861D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FC1E6E5C-7A64-4F1A-9F53-57086038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3" y="41740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71F92301-88D3-408F-A91F-4A090672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3" y="443271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4341" y="3188295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/>
          </a:p>
        </p:txBody>
      </p:sp>
      <p:sp>
        <p:nvSpPr>
          <p:cNvPr id="50" name="직사각형 49"/>
          <p:cNvSpPr/>
          <p:nvPr/>
        </p:nvSpPr>
        <p:spPr>
          <a:xfrm>
            <a:off x="2680578" y="3188295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09111" y="3060918"/>
            <a:ext cx="981027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마을 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54" name="모서리가 둥근 직사각형 79">
            <a:extLst>
              <a:ext uri="{FF2B5EF4-FFF2-40B4-BE49-F238E27FC236}">
                <a16:creationId xmlns:a16="http://schemas.microsoft.com/office/drawing/2014/main" xmlns="" id="{248A9CB7-B68D-4B2E-B156-36A9145C4500}"/>
              </a:ext>
            </a:extLst>
          </p:cNvPr>
          <p:cNvSpPr/>
          <p:nvPr/>
        </p:nvSpPr>
        <p:spPr>
          <a:xfrm>
            <a:off x="338478" y="35258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35262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주희는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원인 막대 사탕을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주희가 내야 할 돈은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9395B77-2836-46C8-B113-FE6ADDDE063A}"/>
              </a:ext>
            </a:extLst>
          </p:cNvPr>
          <p:cNvSpPr txBox="1"/>
          <p:nvPr/>
        </p:nvSpPr>
        <p:spPr>
          <a:xfrm>
            <a:off x="2885335" y="277810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450×30=13500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0ADC80D6-4BE4-4E69-9E70-06B975667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82" y="2588261"/>
            <a:ext cx="360000" cy="355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0A667A37-B137-4CFB-8BB3-08C546B554EF}"/>
              </a:ext>
            </a:extLst>
          </p:cNvPr>
          <p:cNvSpPr txBox="1"/>
          <p:nvPr/>
        </p:nvSpPr>
        <p:spPr>
          <a:xfrm>
            <a:off x="2913185" y="3314659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1942A601-25AC-40C9-8CC5-D60911D14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345" y="3124819"/>
            <a:ext cx="360000" cy="355000"/>
          </a:xfrm>
          <a:prstGeom prst="rect">
            <a:avLst/>
          </a:prstGeom>
        </p:spPr>
      </p:pic>
      <p:sp>
        <p:nvSpPr>
          <p:cNvPr id="106" name="TextBox 43">
            <a:extLst>
              <a:ext uri="{FF2B5EF4-FFF2-40B4-BE49-F238E27FC236}">
                <a16:creationId xmlns:a16="http://schemas.microsoft.com/office/drawing/2014/main" xmlns="" id="{3152C34C-6FDC-4050-AA9F-631315CFE0F6}"/>
              </a:ext>
            </a:extLst>
          </p:cNvPr>
          <p:cNvSpPr txBox="1"/>
          <p:nvPr/>
        </p:nvSpPr>
        <p:spPr>
          <a:xfrm>
            <a:off x="3855440" y="3320988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1" y="27449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95" y="33209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550929CC-47AF-49ED-823B-6B3E6D8B820F}"/>
              </a:ext>
            </a:extLst>
          </p:cNvPr>
          <p:cNvSpPr txBox="1"/>
          <p:nvPr/>
        </p:nvSpPr>
        <p:spPr>
          <a:xfrm>
            <a:off x="438513" y="132344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지우는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원인 초콜릿을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지우가 내야 할 돈은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6391ABE-50C1-4775-A38A-F3539BDACADE}"/>
              </a:ext>
            </a:extLst>
          </p:cNvPr>
          <p:cNvSpPr txBox="1"/>
          <p:nvPr/>
        </p:nvSpPr>
        <p:spPr>
          <a:xfrm>
            <a:off x="2885335" y="277810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350×20=7000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BB1B2C66-19BC-47CA-8BA0-29DFC0154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8682" y="2588261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D4665A1-920E-429E-8CC8-B992D6C5868B}"/>
              </a:ext>
            </a:extLst>
          </p:cNvPr>
          <p:cNvSpPr txBox="1"/>
          <p:nvPr/>
        </p:nvSpPr>
        <p:spPr>
          <a:xfrm>
            <a:off x="2913185" y="3314659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290A542-878F-4EC1-BDCB-4DF45237B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345" y="3124819"/>
            <a:ext cx="360000" cy="355000"/>
          </a:xfrm>
          <a:prstGeom prst="rect">
            <a:avLst/>
          </a:prstGeom>
        </p:spPr>
      </p:pic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D608FC62-CB3F-4733-BDC1-09F179E1A0A4}"/>
              </a:ext>
            </a:extLst>
          </p:cNvPr>
          <p:cNvSpPr txBox="1"/>
          <p:nvPr/>
        </p:nvSpPr>
        <p:spPr>
          <a:xfrm>
            <a:off x="3887924" y="3314659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1" y="27449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95" y="33209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1" y="27449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95" y="33209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주희는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원인 막대 사탕을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주희가 내야 할 돈은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9395B77-2836-46C8-B113-FE6ADDDE063A}"/>
              </a:ext>
            </a:extLst>
          </p:cNvPr>
          <p:cNvSpPr txBox="1"/>
          <p:nvPr/>
        </p:nvSpPr>
        <p:spPr>
          <a:xfrm>
            <a:off x="2885335" y="277810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450×30=13500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0ADC80D6-4BE4-4E69-9E70-06B975667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682" y="2588261"/>
            <a:ext cx="360000" cy="355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0A667A37-B137-4CFB-8BB3-08C546B554EF}"/>
              </a:ext>
            </a:extLst>
          </p:cNvPr>
          <p:cNvSpPr txBox="1"/>
          <p:nvPr/>
        </p:nvSpPr>
        <p:spPr>
          <a:xfrm>
            <a:off x="2913185" y="3314659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1942A601-25AC-40C9-8CC5-D60911D14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345" y="3124819"/>
            <a:ext cx="360000" cy="355000"/>
          </a:xfrm>
          <a:prstGeom prst="rect">
            <a:avLst/>
          </a:prstGeom>
        </p:spPr>
      </p:pic>
      <p:sp>
        <p:nvSpPr>
          <p:cNvPr id="106" name="TextBox 43">
            <a:extLst>
              <a:ext uri="{FF2B5EF4-FFF2-40B4-BE49-F238E27FC236}">
                <a16:creationId xmlns:a16="http://schemas.microsoft.com/office/drawing/2014/main" xmlns="" id="{3152C34C-6FDC-4050-AA9F-631315CFE0F6}"/>
              </a:ext>
            </a:extLst>
          </p:cNvPr>
          <p:cNvSpPr txBox="1"/>
          <p:nvPr/>
        </p:nvSpPr>
        <p:spPr>
          <a:xfrm>
            <a:off x="3936025" y="3314659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F4CAD29-6D65-4BC9-8A5A-EF77E1BA9CC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CAEC640-155C-4077-85D6-412206DE2AF7}"/>
              </a:ext>
            </a:extLst>
          </p:cNvPr>
          <p:cNvSpPr/>
          <p:nvPr/>
        </p:nvSpPr>
        <p:spPr>
          <a:xfrm>
            <a:off x="207825" y="3381932"/>
            <a:ext cx="6667165" cy="1703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29">
            <a:extLst>
              <a:ext uri="{FF2B5EF4-FFF2-40B4-BE49-F238E27FC236}">
                <a16:creationId xmlns:a16="http://schemas.microsoft.com/office/drawing/2014/main" xmlns="" id="{66CF4946-1BAF-44E3-B79A-7AA06033645D}"/>
              </a:ext>
            </a:extLst>
          </p:cNvPr>
          <p:cNvSpPr/>
          <p:nvPr/>
        </p:nvSpPr>
        <p:spPr>
          <a:xfrm>
            <a:off x="338478" y="324607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xmlns="" id="{3EAC2B60-42E5-4F62-8370-E9396373918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31E2AFC4-213D-4084-8BDB-7E4E6313613F}"/>
              </a:ext>
            </a:extLst>
          </p:cNvPr>
          <p:cNvSpPr txBox="1"/>
          <p:nvPr/>
        </p:nvSpPr>
        <p:spPr>
          <a:xfrm>
            <a:off x="536904" y="3745123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주희가 내야 할 돈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 사탕 한 개의 가격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 사탕의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450×30=13500(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1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병에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190 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음료수를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병 샀다면 음료수의 양은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E09BC04-B00C-4DE7-B762-9B1F14EBD576}"/>
              </a:ext>
            </a:extLst>
          </p:cNvPr>
          <p:cNvSpPr txBox="1"/>
          <p:nvPr/>
        </p:nvSpPr>
        <p:spPr>
          <a:xfrm>
            <a:off x="2885335" y="277810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190×14=2660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7FA43252-A0F4-4AC2-A2D3-6276E4BE5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82" y="2588261"/>
            <a:ext cx="360000" cy="35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13DBC832-CFF9-4D40-BE0F-405A182B0639}"/>
              </a:ext>
            </a:extLst>
          </p:cNvPr>
          <p:cNvSpPr txBox="1"/>
          <p:nvPr/>
        </p:nvSpPr>
        <p:spPr>
          <a:xfrm>
            <a:off x="2913185" y="3314659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2660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60573A4F-F80B-437C-9561-DC9B9A67B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345" y="3124819"/>
            <a:ext cx="360000" cy="355000"/>
          </a:xfrm>
          <a:prstGeom prst="rect">
            <a:avLst/>
          </a:prstGeom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152AB853-BBDD-46C8-9F68-21B1A4D80827}"/>
              </a:ext>
            </a:extLst>
          </p:cNvPr>
          <p:cNvSpPr txBox="1"/>
          <p:nvPr/>
        </p:nvSpPr>
        <p:spPr>
          <a:xfrm>
            <a:off x="3959343" y="3314659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1" y="27449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95" y="33209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639838A7-B946-46BC-B5E2-26E54DFD6433}"/>
              </a:ext>
            </a:extLst>
          </p:cNvPr>
          <p:cNvSpPr txBox="1"/>
          <p:nvPr/>
        </p:nvSpPr>
        <p:spPr>
          <a:xfrm>
            <a:off x="531110" y="143830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 한 개의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무게가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65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달걀의 무게는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E4A303C-F82D-4387-BD72-4A270EE82983}"/>
              </a:ext>
            </a:extLst>
          </p:cNvPr>
          <p:cNvSpPr txBox="1"/>
          <p:nvPr/>
        </p:nvSpPr>
        <p:spPr>
          <a:xfrm>
            <a:off x="2885335" y="277810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125×65=8125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187130B-97E2-42A2-A12F-375FC60443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8682" y="2588261"/>
            <a:ext cx="360000" cy="35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422DEDC-0C5F-4795-ACA7-1FC0DDD27CAD}"/>
              </a:ext>
            </a:extLst>
          </p:cNvPr>
          <p:cNvSpPr txBox="1"/>
          <p:nvPr/>
        </p:nvSpPr>
        <p:spPr>
          <a:xfrm>
            <a:off x="2913185" y="3314659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8125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7526E47-FAAB-4D72-AA0F-CA6B0C4F3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345" y="3124819"/>
            <a:ext cx="360000" cy="355000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7BF8AA63-5C74-4E5C-BF20-0FEB47EA7478}"/>
              </a:ext>
            </a:extLst>
          </p:cNvPr>
          <p:cNvSpPr txBox="1"/>
          <p:nvPr/>
        </p:nvSpPr>
        <p:spPr>
          <a:xfrm>
            <a:off x="3995347" y="3314659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1" y="27449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95" y="33209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1" y="27449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95" y="33209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한 병에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190mL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음료수를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병 샀다면 음료수의 양은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E09BC04-B00C-4DE7-B762-9B1F14EBD576}"/>
              </a:ext>
            </a:extLst>
          </p:cNvPr>
          <p:cNvSpPr txBox="1"/>
          <p:nvPr/>
        </p:nvSpPr>
        <p:spPr>
          <a:xfrm>
            <a:off x="2885335" y="277810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190×14=2660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7FA43252-A0F4-4AC2-A2D3-6276E4BE5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682" y="2588261"/>
            <a:ext cx="360000" cy="35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13DBC832-CFF9-4D40-BE0F-405A182B0639}"/>
              </a:ext>
            </a:extLst>
          </p:cNvPr>
          <p:cNvSpPr txBox="1"/>
          <p:nvPr/>
        </p:nvSpPr>
        <p:spPr>
          <a:xfrm>
            <a:off x="2913185" y="3314659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2660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60573A4F-F80B-437C-9561-DC9B9A67B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345" y="3124819"/>
            <a:ext cx="360000" cy="355000"/>
          </a:xfrm>
          <a:prstGeom prst="rect">
            <a:avLst/>
          </a:prstGeom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152AB853-BBDD-46C8-9F68-21B1A4D80827}"/>
              </a:ext>
            </a:extLst>
          </p:cNvPr>
          <p:cNvSpPr txBox="1"/>
          <p:nvPr/>
        </p:nvSpPr>
        <p:spPr>
          <a:xfrm>
            <a:off x="3936025" y="3314659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714FB3B-EAD9-4B15-812E-6D335C7398B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041C45A-21B2-4BDE-A5E3-205D5F4EE614}"/>
              </a:ext>
            </a:extLst>
          </p:cNvPr>
          <p:cNvSpPr/>
          <p:nvPr/>
        </p:nvSpPr>
        <p:spPr>
          <a:xfrm>
            <a:off x="207825" y="3381932"/>
            <a:ext cx="6667165" cy="1703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:a16="http://schemas.microsoft.com/office/drawing/2014/main" xmlns="" id="{16C168D6-CD5F-44D2-9EAF-255730A045A4}"/>
              </a:ext>
            </a:extLst>
          </p:cNvPr>
          <p:cNvSpPr/>
          <p:nvPr/>
        </p:nvSpPr>
        <p:spPr>
          <a:xfrm>
            <a:off x="338478" y="324607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xmlns="" id="{4F785A23-4923-4F13-9B60-528B01F9B37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7D6FB560-1910-414B-B0B2-118A2A489362}"/>
              </a:ext>
            </a:extLst>
          </p:cNvPr>
          <p:cNvSpPr txBox="1"/>
          <p:nvPr/>
        </p:nvSpPr>
        <p:spPr>
          <a:xfrm>
            <a:off x="536904" y="3744415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음료수의 양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 한 병의 들이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 병의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190×14=2660(mL)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1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(10~11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캐릭터 살짝 우측으로 이동 후 내레이션과 말풍선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.(13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절수기를 설치하면 한 가구에서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물을 절약할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정우네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마을에서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가구가 절수기를 설치한다면 절약할 수 있는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9AFE4C-AD63-4011-AB1A-014442F8C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77" y="2589066"/>
            <a:ext cx="2822166" cy="20614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0897F93-E5B3-4C63-A697-D8339219AE5B}"/>
              </a:ext>
            </a:extLst>
          </p:cNvPr>
          <p:cNvSpPr txBox="1"/>
          <p:nvPr/>
        </p:nvSpPr>
        <p:spPr>
          <a:xfrm>
            <a:off x="1640001" y="462332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156×76=11856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7EA3DDB3-2DC1-40A9-85AC-C796E375B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6428" y="4807987"/>
            <a:ext cx="360000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6A55741-6B86-4019-94FD-58750001C3AC}"/>
              </a:ext>
            </a:extLst>
          </p:cNvPr>
          <p:cNvSpPr txBox="1"/>
          <p:nvPr/>
        </p:nvSpPr>
        <p:spPr>
          <a:xfrm>
            <a:off x="4515515" y="4623321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11856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2352CA27-4B3C-4629-9B14-DF9980336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902" y="4435217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FBED1E-D242-4ABC-AF54-311E8B15C4B2}"/>
              </a:ext>
            </a:extLst>
          </p:cNvPr>
          <p:cNvSpPr txBox="1"/>
          <p:nvPr/>
        </p:nvSpPr>
        <p:spPr>
          <a:xfrm>
            <a:off x="5543519" y="4623321"/>
            <a:ext cx="6126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4637371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7">
            <a:extLst>
              <a:ext uri="{FF2B5EF4-FFF2-40B4-BE49-F238E27FC236}">
                <a16:creationId xmlns:a16="http://schemas.microsoft.com/office/drawing/2014/main" xmlns="" id="{A2FCFC7D-D190-41D1-8CCD-1214B2B5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18" y="2858864"/>
            <a:ext cx="1337449" cy="133744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9">
            <a:extLst>
              <a:ext uri="{FF2B5EF4-FFF2-40B4-BE49-F238E27FC236}">
                <a16:creationId xmlns:a16="http://schemas.microsoft.com/office/drawing/2014/main" xmlns="" id="{6CA1AB96-31F1-4A54-9F54-8133DF53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74" y="2665098"/>
            <a:ext cx="512736" cy="45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4F5374A-ED3F-45F4-84B7-7F75E68B3325}"/>
              </a:ext>
            </a:extLst>
          </p:cNvPr>
          <p:cNvSpPr/>
          <p:nvPr/>
        </p:nvSpPr>
        <p:spPr>
          <a:xfrm>
            <a:off x="5955830" y="2465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6" y="462332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70" y="462332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121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\app\resource\contents_sub\lesson03\ops\ms_lesson03\images\ms_41_3_03_03_01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CC4377B-8FA5-47E1-A40E-F76EDE68A47C}"/>
              </a:ext>
            </a:extLst>
          </p:cNvPr>
          <p:cNvSpPr txBox="1"/>
          <p:nvPr/>
        </p:nvSpPr>
        <p:spPr>
          <a:xfrm>
            <a:off x="7119113" y="3961614"/>
            <a:ext cx="1924144" cy="86177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suhi_p_0401_03_0004_1</a:t>
            </a:r>
            <a:endParaRPr lang="en-US" altLang="ko-KR" sz="10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보니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절수기란 물을 아껴서 사용할 수 있도록 하는 기계야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41628</TotalTime>
  <Words>2100</Words>
  <Application>Microsoft Office PowerPoint</Application>
  <PresentationFormat>화면 슬라이드 쇼(4:3)</PresentationFormat>
  <Paragraphs>556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7427</cp:revision>
  <dcterms:created xsi:type="dcterms:W3CDTF">2008-07-15T12:19:11Z</dcterms:created>
  <dcterms:modified xsi:type="dcterms:W3CDTF">2022-02-16T00:26:41Z</dcterms:modified>
</cp:coreProperties>
</file>