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1"/>
  </p:notesMasterIdLst>
  <p:handoutMasterIdLst>
    <p:handoutMasterId r:id="rId42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48" r:id="rId9"/>
    <p:sldId id="1097" r:id="rId10"/>
    <p:sldId id="1289" r:id="rId11"/>
    <p:sldId id="1469" r:id="rId12"/>
    <p:sldId id="1468" r:id="rId13"/>
    <p:sldId id="1470" r:id="rId14"/>
    <p:sldId id="1449" r:id="rId15"/>
    <p:sldId id="1464" r:id="rId16"/>
    <p:sldId id="1297" r:id="rId17"/>
    <p:sldId id="1315" r:id="rId18"/>
    <p:sldId id="1316" r:id="rId19"/>
    <p:sldId id="1425" r:id="rId20"/>
    <p:sldId id="1471" r:id="rId21"/>
    <p:sldId id="1426" r:id="rId22"/>
    <p:sldId id="1472" r:id="rId23"/>
    <p:sldId id="1427" r:id="rId24"/>
    <p:sldId id="1473" r:id="rId25"/>
    <p:sldId id="1428" r:id="rId26"/>
    <p:sldId id="1429" r:id="rId27"/>
    <p:sldId id="1466" r:id="rId28"/>
    <p:sldId id="1430" r:id="rId29"/>
    <p:sldId id="1467" r:id="rId30"/>
    <p:sldId id="1431" r:id="rId31"/>
    <p:sldId id="1474" r:id="rId32"/>
    <p:sldId id="1432" r:id="rId33"/>
    <p:sldId id="1475" r:id="rId34"/>
    <p:sldId id="1433" r:id="rId35"/>
    <p:sldId id="1476" r:id="rId36"/>
    <p:sldId id="1446" r:id="rId37"/>
    <p:sldId id="1477" r:id="rId38"/>
    <p:sldId id="1435" r:id="rId39"/>
    <p:sldId id="1478" r:id="rId4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5B8"/>
    <a:srgbClr val="7A94C2"/>
    <a:srgbClr val="E2F3F2"/>
    <a:srgbClr val="CABFE0"/>
    <a:srgbClr val="E1EDF5"/>
    <a:srgbClr val="AE7C65"/>
    <a:srgbClr val="FCD5B5"/>
    <a:srgbClr val="B4B4B4"/>
    <a:srgbClr val="FF6600"/>
    <a:srgbClr val="B68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84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34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75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9709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s://cdata2.tsherpa.co.kr/tsherpa/multimedia/Flash/2022/curri/index.html?flashxmlnum=yuni4856tsherpa&amp;classno=E-curri03-science-Y_2022/31/Kwa_0301_0202_0002/Kwa_0301_0202_0002_201.html&amp;id=1452775&amp;classa=1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32_04/suh_0302_03_0005/images/suh_0302_03_0005_202_1/suh_0302_03_0005_202_1_1.png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s://cdata2.tsherpa.co.kr/tsherpa/MultiMedia/Flash/2020/curri/MM_32_04/suh_0302_03_0005/images/suh_0302_03_0005_202_1/suh_0302_03_0005_202_1_6.png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hyperlink" Target="https://cdata2.tsherpa.co.kr/tsherpa/MultiMedia/Flash/2020/curri/MM_32_04/suh_0302_03_0005/images/suh_0302_03_0005_202_1/suh_0302_03_0005_202_1_2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29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29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5/images/suh_0302_03_0005_202_1/suh_0302_03_0005_202_1_3.png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10" Type="http://schemas.openxmlformats.org/officeDocument/2006/relationships/hyperlink" Target="https://cdata2.tsherpa.co.kr/tsherpa/MultiMedia/Flash/2020/curri/MM_32_04/suh_0302_03_0005/images/suh_0302_03_0005_401_1/suh_0302_03_0005_401_4.png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cdata2.tsherpa.co.kr/tsherpa/MultiMedia/Flash/2020/curri/MM_32_04/suh_0302_03_0005/images/suh_0302_03_0005_401_1/suh_0302_03_0005_401_3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cdata2.tsherpa.co.kr/tsherpa/MultiMedia/Flash/2020/curri/MM_32_04/suh_0302_03_0005/images/suh_0302_03_0005_401_1/suh_0302_03_0005_401_1_1.png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data2.tsherpa.co.kr/tsherpa/MultiMedia/Flash/2020/curri/MM_32_04/suh_0302_03_0005/images/suh_0302_03_0005_401_1/suh_0302_03_0005_401_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6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png"/><Relationship Id="rId11" Type="http://schemas.openxmlformats.org/officeDocument/2006/relationships/hyperlink" Target="https://cdata2.tsherpa.co.kr/tsherpa/MultiMedia/Flash/2020/curri/MM_32_04/suh_0302_03_0005/images/suh_0302_03_0005_401_1/suh_0302_03_0005_401_2.png" TargetMode="External"/><Relationship Id="rId5" Type="http://schemas.openxmlformats.org/officeDocument/2006/relationships/image" Target="../media/image64.png"/><Relationship Id="rId10" Type="http://schemas.openxmlformats.org/officeDocument/2006/relationships/image" Target="../media/image43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7.png"/><Relationship Id="rId5" Type="http://schemas.openxmlformats.org/officeDocument/2006/relationships/image" Target="../media/image34.png"/><Relationship Id="rId10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4" Type="http://schemas.openxmlformats.org/officeDocument/2006/relationships/image" Target="../media/image7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4" Type="http://schemas.openxmlformats.org/officeDocument/2006/relationships/image" Target="../media/image7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3137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65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410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BFB63-56B8-14DA-EC14-A869BECD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0" y="2308147"/>
            <a:ext cx="6556228" cy="254420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2E877B-FD4F-0494-7602-49AA4F0B0084}"/>
              </a:ext>
            </a:extLst>
          </p:cNvPr>
          <p:cNvSpPr/>
          <p:nvPr/>
        </p:nvSpPr>
        <p:spPr>
          <a:xfrm>
            <a:off x="683568" y="4125593"/>
            <a:ext cx="1512168" cy="5661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75319C-EADB-AE1F-035E-3E0057713DC2}"/>
              </a:ext>
            </a:extLst>
          </p:cNvPr>
          <p:cNvSpPr/>
          <p:nvPr/>
        </p:nvSpPr>
        <p:spPr>
          <a:xfrm>
            <a:off x="2695924" y="4136609"/>
            <a:ext cx="1657731" cy="5661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9F0649-18F6-0392-9A1C-8318BC2BA590}"/>
              </a:ext>
            </a:extLst>
          </p:cNvPr>
          <p:cNvSpPr/>
          <p:nvPr/>
        </p:nvSpPr>
        <p:spPr>
          <a:xfrm>
            <a:off x="4797515" y="4113924"/>
            <a:ext cx="1727976" cy="5661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1E021-44FE-CC2A-303D-11C9D9F658AB}"/>
              </a:ext>
            </a:extLst>
          </p:cNvPr>
          <p:cNvSpPr txBox="1"/>
          <p:nvPr/>
        </p:nvSpPr>
        <p:spPr>
          <a:xfrm>
            <a:off x="316570" y="4100715"/>
            <a:ext cx="21473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중심이 되는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C1BE41-876E-5227-F68D-CA31E87BAC20}"/>
              </a:ext>
            </a:extLst>
          </p:cNvPr>
          <p:cNvSpPr txBox="1"/>
          <p:nvPr/>
        </p:nvSpPr>
        <p:spPr>
          <a:xfrm>
            <a:off x="2342119" y="4113924"/>
            <a:ext cx="2412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원의 반지름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벌립니다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E6D323-4224-F9BF-8C9A-75F79FF7FB55}"/>
              </a:ext>
            </a:extLst>
          </p:cNvPr>
          <p:cNvSpPr txBox="1"/>
          <p:nvPr/>
        </p:nvSpPr>
        <p:spPr>
          <a:xfrm>
            <a:off x="4620853" y="4113924"/>
            <a:ext cx="2389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꽂고 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65ECCF4D-ED71-C634-9B9C-427CAA6E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92745" y="2393613"/>
            <a:ext cx="1347119" cy="342483"/>
            <a:chOff x="3569808" y="4849650"/>
            <a:chExt cx="739939" cy="34248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원을 그리는 방법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34982" y="2878576"/>
            <a:ext cx="346613" cy="29927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76" y="28965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706231" y="5280876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70" y="1698497"/>
            <a:ext cx="544114" cy="544114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836773" y="1844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23989" y="2292505"/>
            <a:ext cx="3879765" cy="1212426"/>
            <a:chOff x="4349138" y="4617038"/>
            <a:chExt cx="3879765" cy="1212426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138" y="4617038"/>
              <a:ext cx="3879765" cy="121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4644008" y="465313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주의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!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64701" y="5208119"/>
              <a:ext cx="3803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컴퍼스에 손을 다치지 않게 조심하세요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팝업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나타날때의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35px.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형태는 하단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1"/>
              </a:rPr>
              <a:t>cdata2.tsherpa.co.kr/tsherpa/multimedia/Flash/2022/curri/index.html?flashxmlnum=yuni4856tsherpa&amp;classno=E-curri03-science-Y_2022/31/Kwa_0301_0202_0002/Kwa_0301_0202_0002_201.html&amp;id=1452775&amp;classa=1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 보아요 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283" y="2336852"/>
            <a:ext cx="299132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E8DCD4-C2A0-473C-CF63-637B9EAA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20" y="2052198"/>
            <a:ext cx="3050181" cy="2777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선으로 원이 그려지면서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D6493999-7E8F-E3F5-CEFD-5F3C842D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33" y="3601825"/>
            <a:ext cx="1245776" cy="121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8C2CBD-BCA9-0945-B91F-35ACCB43C1CE}"/>
              </a:ext>
            </a:extLst>
          </p:cNvPr>
          <p:cNvSpPr/>
          <p:nvPr/>
        </p:nvSpPr>
        <p:spPr>
          <a:xfrm>
            <a:off x="586305" y="4384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27B95CF-F079-DB87-C997-42E06B0C0CC4}"/>
              </a:ext>
            </a:extLst>
          </p:cNvPr>
          <p:cNvSpPr/>
          <p:nvPr/>
        </p:nvSpPr>
        <p:spPr>
          <a:xfrm>
            <a:off x="4210503" y="3877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65ECCF4D-ED71-C634-9B9C-427CAA6E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81" y="344509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79" y="378516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706231" y="5280876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58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3633" y="2420014"/>
            <a:ext cx="1685532" cy="1341904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28" y="3117442"/>
            <a:ext cx="193896" cy="26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38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#00a0ff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로 변경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43808" y="2564904"/>
            <a:ext cx="468052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339500" y="2152511"/>
            <a:ext cx="468052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1E021-44FE-CC2A-303D-11C9D9F658AB}"/>
              </a:ext>
            </a:extLst>
          </p:cNvPr>
          <p:cNvSpPr txBox="1"/>
          <p:nvPr/>
        </p:nvSpPr>
        <p:spPr>
          <a:xfrm>
            <a:off x="2676674" y="2460327"/>
            <a:ext cx="6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51E021-44FE-CC2A-303D-11C9D9F658AB}"/>
              </a:ext>
            </a:extLst>
          </p:cNvPr>
          <p:cNvSpPr txBox="1"/>
          <p:nvPr/>
        </p:nvSpPr>
        <p:spPr>
          <a:xfrm>
            <a:off x="3166033" y="2032993"/>
            <a:ext cx="6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9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E8DCD4-C2A0-473C-CF63-637B9EAA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20" y="2052198"/>
            <a:ext cx="3050181" cy="2777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D6493999-7E8F-E3F5-CEFD-5F3C842D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33" y="3601825"/>
            <a:ext cx="1245776" cy="121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CC71BC7-E31D-EE42-453E-6C56BCD4900F}"/>
              </a:ext>
            </a:extLst>
          </p:cNvPr>
          <p:cNvGrpSpPr/>
          <p:nvPr/>
        </p:nvGrpSpPr>
        <p:grpSpPr>
          <a:xfrm>
            <a:off x="580680" y="2614378"/>
            <a:ext cx="1973428" cy="987447"/>
            <a:chOff x="2730280" y="4461971"/>
            <a:chExt cx="3002846" cy="987447"/>
          </a:xfrm>
        </p:grpSpPr>
        <p:sp>
          <p:nvSpPr>
            <p:cNvPr id="64" name="모서리가 둥근 직사각형 28">
              <a:extLst>
                <a:ext uri="{FF2B5EF4-FFF2-40B4-BE49-F238E27FC236}">
                  <a16:creationId xmlns:a16="http://schemas.microsoft.com/office/drawing/2014/main" id="{6BE76F7A-AD84-6215-0A5F-9381C9A7E66A}"/>
                </a:ext>
              </a:extLst>
            </p:cNvPr>
            <p:cNvSpPr/>
            <p:nvPr/>
          </p:nvSpPr>
          <p:spPr>
            <a:xfrm>
              <a:off x="2730280" y="4461971"/>
              <a:ext cx="3002846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반지름이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 cm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 원을 그려 보자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EFEA336D-39F5-A20E-F662-08C5D78F8607}"/>
                </a:ext>
              </a:extLst>
            </p:cNvPr>
            <p:cNvSpPr/>
            <p:nvPr/>
          </p:nvSpPr>
          <p:spPr>
            <a:xfrm rot="5400000" flipV="1">
              <a:off x="3533386" y="5195529"/>
              <a:ext cx="195359" cy="31242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218C2CBD-BCA9-0945-B91F-35ACCB43C1CE}"/>
              </a:ext>
            </a:extLst>
          </p:cNvPr>
          <p:cNvSpPr/>
          <p:nvPr/>
        </p:nvSpPr>
        <p:spPr>
          <a:xfrm>
            <a:off x="586305" y="4384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65ECCF4D-ED71-C634-9B9C-427CAA6E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706231" y="5280876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58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2843808" y="2564904"/>
            <a:ext cx="468052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339500" y="2152511"/>
            <a:ext cx="468052" cy="2160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1E021-44FE-CC2A-303D-11C9D9F658AB}"/>
              </a:ext>
            </a:extLst>
          </p:cNvPr>
          <p:cNvSpPr txBox="1"/>
          <p:nvPr/>
        </p:nvSpPr>
        <p:spPr>
          <a:xfrm>
            <a:off x="2676674" y="2460327"/>
            <a:ext cx="6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51E021-44FE-CC2A-303D-11C9D9F658AB}"/>
              </a:ext>
            </a:extLst>
          </p:cNvPr>
          <p:cNvSpPr txBox="1"/>
          <p:nvPr/>
        </p:nvSpPr>
        <p:spPr>
          <a:xfrm>
            <a:off x="3166033" y="2032993"/>
            <a:ext cx="6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7F021-5814-CF9F-25E3-0877D0C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2845048"/>
            <a:ext cx="1971702" cy="10926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인 원을 그려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9302" y="1443067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79" y="378516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0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컴퍼스를 이용하여 크기가 서로 다른 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그려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처음에는 안 보이다가 첫번째 클릭하는 원과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파란색 원이 각각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원이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7630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61BE7-33FD-7446-4006-874A1987F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2" y="1926645"/>
            <a:ext cx="6875332" cy="3086531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CE17221-E391-C02E-70AC-C8F371C5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8" y="2292635"/>
            <a:ext cx="502010" cy="40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D781D1F-B63D-70F0-5A3B-9F6E4C124F88}"/>
              </a:ext>
            </a:extLst>
          </p:cNvPr>
          <p:cNvSpPr/>
          <p:nvPr/>
        </p:nvSpPr>
        <p:spPr>
          <a:xfrm>
            <a:off x="230085" y="2140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866009CA-B346-CD43-210C-475DAFF8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69" y="350723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50723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60261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6D781D1F-B63D-70F0-5A3B-9F6E4C124F88}"/>
              </a:ext>
            </a:extLst>
          </p:cNvPr>
          <p:cNvSpPr/>
          <p:nvPr/>
        </p:nvSpPr>
        <p:spPr>
          <a:xfrm>
            <a:off x="1438373" y="371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781D1F-B63D-70F0-5A3B-9F6E4C124F88}"/>
              </a:ext>
            </a:extLst>
          </p:cNvPr>
          <p:cNvSpPr/>
          <p:nvPr/>
        </p:nvSpPr>
        <p:spPr>
          <a:xfrm>
            <a:off x="4706099" y="371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740" y="2368714"/>
            <a:ext cx="1915141" cy="844262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86" y="2718342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42" y="2717943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54051"/>
              </p:ext>
            </p:extLst>
          </p:nvPr>
        </p:nvGraphicFramePr>
        <p:xfrm>
          <a:off x="812972" y="627253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answer_01.svg, answer_02.svg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#00a0ff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로 변경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C3C408-E3AF-B9CB-1D34-DF9365EC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5" y="1804571"/>
            <a:ext cx="6058746" cy="33818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바닷속을 여행하는 잠수함의 모습입니다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그림 위에 창문과 크기가 같은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선으로 원이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7630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7F4A2A28-91A7-E367-5D79-5FC2142E4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27570"/>
              </p:ext>
            </p:extLst>
          </p:nvPr>
        </p:nvGraphicFramePr>
        <p:xfrm>
          <a:off x="288771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#00a0ff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로 변경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090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6D781D1F-B63D-70F0-5A3B-9F6E4C124F88}"/>
              </a:ext>
            </a:extLst>
          </p:cNvPr>
          <p:cNvSpPr/>
          <p:nvPr/>
        </p:nvSpPr>
        <p:spPr>
          <a:xfrm>
            <a:off x="4285858" y="384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t="31800" r="20469" b="3801"/>
          <a:stretch/>
        </p:blipFill>
        <p:spPr>
          <a:xfrm>
            <a:off x="7061835" y="1642757"/>
            <a:ext cx="2082165" cy="1277062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32" y="2379705"/>
            <a:ext cx="213286" cy="28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43">
            <a:extLst>
              <a:ext uri="{FF2B5EF4-FFF2-40B4-BE49-F238E27FC236}">
                <a16:creationId xmlns:a16="http://schemas.microsoft.com/office/drawing/2014/main" id="{F6317A70-890B-C432-1993-18FF2DAB5E8E}"/>
              </a:ext>
            </a:extLst>
          </p:cNvPr>
          <p:cNvSpPr txBox="1"/>
          <p:nvPr/>
        </p:nvSpPr>
        <p:spPr>
          <a:xfrm>
            <a:off x="719572" y="3104964"/>
            <a:ext cx="652104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꽂고 원을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53" y="1402882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컴퍼스를 이용하여 원 그리기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25674" y="1941633"/>
            <a:ext cx="5178473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되는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1660" y="2013513"/>
            <a:ext cx="8336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85" y="1803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8E884177-8B24-D6E7-094B-894ECB9A4F22}"/>
              </a:ext>
            </a:extLst>
          </p:cNvPr>
          <p:cNvSpPr txBox="1"/>
          <p:nvPr/>
        </p:nvSpPr>
        <p:spPr>
          <a:xfrm>
            <a:off x="722606" y="2523298"/>
            <a:ext cx="5178473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원의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벌립니다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1588AE-4C43-5917-149D-9F04CF438B44}"/>
              </a:ext>
            </a:extLst>
          </p:cNvPr>
          <p:cNvSpPr txBox="1"/>
          <p:nvPr/>
        </p:nvSpPr>
        <p:spPr>
          <a:xfrm>
            <a:off x="2447764" y="2596239"/>
            <a:ext cx="9195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233D86B1-4BAD-BD51-AA5F-6B9BBE9D6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57" y="24176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6E4F4A-F3B2-1C77-DF27-57890DDF0D72}"/>
              </a:ext>
            </a:extLst>
          </p:cNvPr>
          <p:cNvSpPr txBox="1"/>
          <p:nvPr/>
        </p:nvSpPr>
        <p:spPr>
          <a:xfrm>
            <a:off x="2303748" y="3184209"/>
            <a:ext cx="9195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2F04B878-F39A-DC58-1DC3-BA374881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56" y="30542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04F5C1-D1FE-7F46-728A-546CEE73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9" y="3867121"/>
            <a:ext cx="5809881" cy="1478500"/>
          </a:xfrm>
          <a:prstGeom prst="rect">
            <a:avLst/>
          </a:prstGeom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A1A9E8D8-7807-E555-4C0F-2847AB8A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2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6" y="204323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6" y="2624142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8" y="3201864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48398"/>
              </p:ext>
            </p:extLst>
          </p:nvPr>
        </p:nvGraphicFramePr>
        <p:xfrm>
          <a:off x="812972" y="5877837"/>
          <a:ext cx="6688864" cy="9144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https://cdata2.tsherpa.co.kr/tsherpa/MultiMedia/Flash/2020/curri/MM_32_04/suh_0302_03_0005/images/suh_0302_03_0005_202_1/suh_0302_03_0005_202_1_6.png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/>
                        </a:rPr>
                        <a:t>https://cdata2.tsherpa.co.kr/tsherpa/MultiMedia/Flash/2020/curri/MM_32_04/suh_0302_03_0005/images/suh_0302_03_0005_202_1/suh_0302_03_0005_202_1_1.png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9"/>
                        </a:rPr>
                        <a:t>https://cdata2.tsherpa.co.kr/tsherpa/MultiMedia/Flash/2020/curri/MM_32_04/suh_0302_03_0005/images/suh_0302_03_0005_202_1/suh_0302_03_0005_202_1_2.png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439652" y="4617132"/>
            <a:ext cx="180020" cy="1800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64088" y="4764594"/>
            <a:ext cx="180020" cy="1800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1394297" y="4466731"/>
            <a:ext cx="45074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5318733" y="4531694"/>
            <a:ext cx="45074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8804" y="2972271"/>
            <a:ext cx="521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48A2DBE-1923-E1E6-FE77-5BD9FC0B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1CE34AC-6440-2281-1A1E-17E89088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880643" y="4935504"/>
            <a:ext cx="296538" cy="29369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20" y="1836601"/>
            <a:ext cx="3158095" cy="3141355"/>
          </a:xfrm>
          <a:prstGeom prst="rect">
            <a:avLst/>
          </a:prstGeom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EBDB9A9F-B143-D1E7-7253-6565FC3B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A019BEAD-F437-E1D3-19E4-258A84CB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30" y="34072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3094128" y="3830810"/>
            <a:ext cx="296538" cy="29369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원과 컴퍼스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703" y="2924944"/>
            <a:ext cx="1638300" cy="1609725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45" y="357095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50201"/>
              </p:ext>
            </p:extLst>
          </p:nvPr>
        </p:nvGraphicFramePr>
        <p:xfrm>
          <a:off x="288771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#00a0ff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로 변경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\app\resource\contents\lesson03\ops\lesson03\images\mm_32_3_03_06_02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20" y="1836601"/>
            <a:ext cx="3158095" cy="3141355"/>
          </a:xfrm>
          <a:prstGeom prst="rect">
            <a:avLst/>
          </a:prstGeom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EBDB9A9F-B143-D1E7-7253-6565FC3B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A019BEAD-F437-E1D3-19E4-258A84CB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30" y="34072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400" y="4145652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지름이 </a:t>
              </a:r>
              <a:r>
                <a:rPr lang="en-US" altLang="ko-KR" sz="1600" dirty="0" smtClean="0">
                  <a:latin typeface="+mn-ea"/>
                  <a:ea typeface="+mn-ea"/>
                </a:rPr>
                <a:t>4 cm</a:t>
              </a:r>
              <a:r>
                <a:rPr lang="ko-KR" altLang="en-US" sz="1600" dirty="0" smtClean="0">
                  <a:latin typeface="+mn-ea"/>
                  <a:ea typeface="+mn-ea"/>
                </a:rPr>
                <a:t>인 원의 반지름은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2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컴퍼스를 이용하여 반지름이 </a:t>
              </a:r>
              <a:r>
                <a:rPr lang="en-US" altLang="ko-KR" sz="1600" dirty="0" smtClean="0">
                  <a:latin typeface="+mn-ea"/>
                  <a:ea typeface="+mn-ea"/>
                </a:rPr>
                <a:t>2 cm</a:t>
              </a:r>
              <a:r>
                <a:rPr lang="ko-KR" altLang="en-US" sz="1600" dirty="0" smtClean="0">
                  <a:latin typeface="+mn-ea"/>
                  <a:ea typeface="+mn-ea"/>
                </a:rPr>
                <a:t>인 원을 그립니다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92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4659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수레바퀴를 만들어 봐요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그리는 방법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컴퍼스를 이용하여 원을 그리는 방법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컴퍼스를 이용하여 다양한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잠수함 창문의 원 모양을 컴퍼스를 이용하여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수학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놀이를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통해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19147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45500" y="1434853"/>
            <a:ext cx="597071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벌려 그린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5814195" y="500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00" y="1925761"/>
            <a:ext cx="2175633" cy="200731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078619" y="42448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1802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/>
          <p:cNvSpPr txBox="1"/>
          <p:nvPr/>
        </p:nvSpPr>
        <p:spPr>
          <a:xfrm>
            <a:off x="3741815" y="4258363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984863C9-C8FF-4F63-574F-C071907C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1D4EB484-08ED-7F03-CF58-4A4E7FDE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239BFABE-8F7D-3BAC-790E-6960169D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71503"/>
              </p:ext>
            </p:extLst>
          </p:nvPr>
        </p:nvGraphicFramePr>
        <p:xfrm>
          <a:off x="215516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\app\resource\contents\lesson03\ops\lesson03\images\mm_32_3_03_06_03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45500" y="1434853"/>
            <a:ext cx="597071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벌려 그린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00" y="1925761"/>
            <a:ext cx="2175633" cy="200731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078619" y="42448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1802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/>
          <p:cNvSpPr txBox="1"/>
          <p:nvPr/>
        </p:nvSpPr>
        <p:spPr>
          <a:xfrm>
            <a:off x="3741815" y="4258363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984863C9-C8FF-4F63-574F-C071907C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1D4EB484-08ED-7F03-CF58-4A4E7FDE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239BFABE-8F7D-3BAC-790E-6960169D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400" y="4145652"/>
              <a:ext cx="62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컴퍼스를 원의 반지름만큼 벌려서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그렸으므로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원의 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3 cm</a:t>
              </a:r>
              <a:r>
                <a:rPr lang="ko-KR" altLang="en-US" sz="1600" dirty="0" smtClean="0">
                  <a:latin typeface="+mn-ea"/>
                  <a:ea typeface="+mn-ea"/>
                </a:rPr>
                <a:t>의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배인 </a:t>
              </a:r>
              <a:r>
                <a:rPr lang="en-US" altLang="ko-KR" sz="1600" dirty="0" smtClean="0">
                  <a:latin typeface="+mn-ea"/>
                  <a:ea typeface="+mn-ea"/>
                </a:rPr>
                <a:t>6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5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크기가 서로 다른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764686" y="4970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95" y="1941550"/>
            <a:ext cx="5919669" cy="286336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115616" y="2008139"/>
            <a:ext cx="383784" cy="196725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9572" y="2348917"/>
            <a:ext cx="383784" cy="196725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43"/>
          <p:cNvSpPr txBox="1"/>
          <p:nvPr/>
        </p:nvSpPr>
        <p:spPr>
          <a:xfrm>
            <a:off x="954082" y="1855552"/>
            <a:ext cx="7711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515444" y="2240273"/>
            <a:ext cx="7711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47" y="23433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2F423A19-2326-8EAF-AAE4-3022E044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4F206B9C-9C1F-E829-D0B4-312F5EEA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7614B4D0-8485-A653-2661-AAC60D26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파란색 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각각 원이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05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68" y="37584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3153490" y="3606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511476" y="3536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627" y="2958024"/>
            <a:ext cx="2030672" cy="906471"/>
          </a:xfrm>
          <a:prstGeom prst="rect">
            <a:avLst/>
          </a:prstGeom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3331667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168" y="3327212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54219"/>
              </p:ext>
            </p:extLst>
          </p:nvPr>
        </p:nvGraphicFramePr>
        <p:xfrm>
          <a:off x="812972" y="6257341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\app\resource\contents\lesson03\ops\lesson03\images\mm_32_3_03_06_03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34646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크기가 서로 다른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95" y="1941550"/>
            <a:ext cx="5919669" cy="286336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115616" y="2008139"/>
            <a:ext cx="383784" cy="196725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9572" y="2348917"/>
            <a:ext cx="383784" cy="196725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43"/>
          <p:cNvSpPr txBox="1"/>
          <p:nvPr/>
        </p:nvSpPr>
        <p:spPr>
          <a:xfrm>
            <a:off x="954082" y="1855552"/>
            <a:ext cx="7711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515444" y="2240273"/>
            <a:ext cx="7711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47" y="23433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2F423A19-2326-8EAF-AAE4-3022E044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4F206B9C-9C1F-E829-D0B4-312F5EEA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7614B4D0-8485-A653-2661-AAC60D26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05" y="37530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68" y="37584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1841" y="4289668"/>
              <a:ext cx="6394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컴퍼스를 이용하여 크기가 서로 다른 원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개를 모눈종이에 그립니다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6828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409132" y="1412776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그리는 방법을 말해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872" y="2016676"/>
            <a:ext cx="1967169" cy="186178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89450" y="3970138"/>
            <a:ext cx="6086649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침을 한 점에 맞추고 컴퍼스를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벌립니다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컴퍼스의 손잡이를 적당히 꺾어 침을 수직으로 꽂고 한쪽 방향으로 돌려 원을 그립니다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2" y="40032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469450" y="49978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FD62751E-5E10-6830-020F-FD6DE012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A8D0AD0-F9A6-0646-67F1-1FDBFB53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CC37A009-8F1C-EBAD-3C33-D6C16F8FE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91925"/>
              </p:ext>
            </p:extLst>
          </p:nvPr>
        </p:nvGraphicFramePr>
        <p:xfrm>
          <a:off x="215516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https://cdata2.tsherpa.co.kr/tsherpa/MultiMedia/Flash/2020/curri/MM_32_04/suh_0302_03_0005/images/suh_0302_03_0005_202_1/suh_0302_03_0005_202_1_3.png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왼쪽 원과 크기가 같은 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7373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49" y="1993845"/>
            <a:ext cx="6094917" cy="2943764"/>
          </a:xfrm>
          <a:prstGeom prst="rect">
            <a:avLst/>
          </a:prstGeom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id="{3479F3C0-9FB1-7C8E-9C81-78DE3873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5AE89D90-9ACA-AD3A-424C-984EA686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870D965B-CA10-D48A-972E-4084E0AB0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22" y="36090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32407" y="3462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145" y="2743111"/>
            <a:ext cx="1889256" cy="865909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60" y="3104964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20652"/>
              </p:ext>
            </p:extLst>
          </p:nvPr>
        </p:nvGraphicFramePr>
        <p:xfrm>
          <a:off x="771354" y="5940601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9"/>
                        </a:rPr>
                        <a:t>https://cdata2.tsherpa.co.kr/tsherpa/MultiMedia/Flash/2020/curri/MM_32_04/suh_0302_03_0005/images/suh_0302_03_0005_401_1/suh_0302_03_0005_401_3.png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10"/>
                        </a:rPr>
                        <a:t>https://cdata2.tsherpa.co.kr/tsherpa/MultiMedia/Flash/2020/curri/MM_32_04/suh_0302_03_0005/images/suh_0302_03_0005_401_1/suh_0302_03_0005_401_4.png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왼쪽 원과 크기가 같은 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49" y="1993845"/>
            <a:ext cx="6094917" cy="2943764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817" y="3925184"/>
              <a:ext cx="6120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컴퍼스의 침을 원의 중심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연필심을 원 위의 한 점에 맞추어 컴퍼스를 원의 반지름만큼 벌립니다</a:t>
              </a:r>
              <a:r>
                <a:rPr lang="en-US" altLang="ko-KR" sz="1600" dirty="0">
                  <a:latin typeface="+mn-ea"/>
                  <a:ea typeface="+mn-ea"/>
                </a:rPr>
                <a:t>. </a:t>
              </a:r>
              <a:r>
                <a:rPr lang="ko-KR" altLang="en-US" sz="1600" dirty="0">
                  <a:latin typeface="+mn-ea"/>
                  <a:ea typeface="+mn-ea"/>
                </a:rPr>
                <a:t>컴퍼스의 손잡이를 적당히 꺾어 오른쪽 빈 곳에 있는 원의 중심에 침을 수직으로 꽂고 한쪽 방향으로 돌려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FB4A1730-9D1F-1F10-2F9F-C042B82A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A69FFEA8-A7D2-E643-59E9-50B839B0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F7CCEAB1-2FFA-D71F-A747-A6F3B60E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18175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크기가 다른 원은 어느 것인지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원이 숫자 주위에 생기면서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클릭했을 때 나타나는 화면 아래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00226" y="4981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2008467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253880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310922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6" y="3668142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932318" y="1982721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949192" y="2513862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벌려서 그린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949192" y="3076549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안에 그을 수 있는 가장 긴 선분이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949192" y="3644423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938" y="4076702"/>
            <a:ext cx="1289976" cy="11049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298" y="4169663"/>
            <a:ext cx="419230" cy="494316"/>
          </a:xfrm>
          <a:prstGeom prst="rect">
            <a:avLst/>
          </a:prstGeom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A9A1DD88-B989-30E7-7CDF-16DB25C3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0E042996-70E0-5E7A-6F87-7BC5FC71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38AC1491-F394-A27A-DA20-8AFD30A5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0313" y="2678237"/>
            <a:ext cx="1912677" cy="1138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2934" y="3883057"/>
            <a:ext cx="1912677" cy="1138498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92002"/>
              </p:ext>
            </p:extLst>
          </p:nvPr>
        </p:nvGraphicFramePr>
        <p:xfrm>
          <a:off x="143508" y="618067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13"/>
                        </a:rPr>
                        <a:t>https://cdata2.tsherpa.co.kr/tsherpa/MultiMedia/Flash/2020/curri/MM_32_04/suh_0302_03_0005/images/suh_0302_03_0005_401_1/suh_0302_03_0005_401_1_1.png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크기가 다른 원은 어느 것인지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2008467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253880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" y="310922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2" y="3668142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932318" y="1982721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949192" y="2513862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벌려서 그린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949192" y="3076549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안에 그을 수 있는 가장 긴 선분이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737208" y="3644423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954" y="4076702"/>
            <a:ext cx="1289976" cy="11049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14" y="4169663"/>
            <a:ext cx="419230" cy="494316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69125" y="3553790"/>
            <a:ext cx="6717575" cy="1611489"/>
            <a:chOff x="225430" y="3586366"/>
            <a:chExt cx="6717575" cy="161148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3817" y="3925184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원의 지름을 비교해 </a:t>
              </a:r>
              <a:r>
                <a:rPr lang="ko-KR" altLang="en-US" sz="1600" dirty="0" smtClean="0">
                  <a:latin typeface="+mn-ea"/>
                  <a:ea typeface="+mn-ea"/>
                </a:rPr>
                <a:t>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8729" y="429489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,     ,     ,     : 14 cm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2325" y="4626284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: 7 cm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4" y="423471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26" y="422880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25" y="4235896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32" y="4228802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7" y="4619273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id="{AF0AE88C-F12D-95B4-4C05-D1942633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FF6EBF16-FCDB-71CB-0B34-AC0F60FB5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EC99ECFE-58B7-D46A-7413-0698389D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962639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8550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벌려 그린 원의 반지름을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883088" y="4951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84" y="1862860"/>
            <a:ext cx="1884859" cy="2178917"/>
          </a:xfrm>
          <a:prstGeom prst="rect">
            <a:avLst/>
          </a:prstGeom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D8A333BC-CE2E-AB47-B3CB-F8350FD3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39C4C179-D09D-6ED6-E2E8-E2851995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C969C02E-944C-B800-93FA-CAA268E75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78619" y="42448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1802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3741815" y="4258363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83799"/>
              </p:ext>
            </p:extLst>
          </p:nvPr>
        </p:nvGraphicFramePr>
        <p:xfrm>
          <a:off x="143508" y="618067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https://cdata2.tsherpa.co.kr/tsherpa/MultiMedia/Flash/2020/curri/MM_32_04/suh_0302_03_0005/images/suh_0302_03_0005_401_1/suh_0302_03_0005_401_1.png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E08F6A-878E-2C31-30E0-9AF62932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" y="877344"/>
            <a:ext cx="6936783" cy="47518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75" y="86952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수레바퀴를</a:t>
            </a:r>
            <a:endParaRPr lang="en-US" altLang="ko-KR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봐요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81891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mm_32_3_03_02_01_ani.mp4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8550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벌려 그린 원의 반지름을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84" y="1862860"/>
            <a:ext cx="1884859" cy="2178917"/>
          </a:xfrm>
          <a:prstGeom prst="rect">
            <a:avLst/>
          </a:prstGeom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D8A333BC-CE2E-AB47-B3CB-F8350FD3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39C4C179-D09D-6ED6-E2E8-E2851995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C969C02E-944C-B800-93FA-CAA268E75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078619" y="42448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1802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3741815" y="4258363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6400" y="4145652"/>
              <a:ext cx="62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컴퍼스를 원의 반지름만큼 벌려서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그렸으므로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원의 반지름은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3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225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378872" y="1438529"/>
            <a:ext cx="635911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모양의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 맛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모아 놓고 각 빵의 중심에 초를 꽂았습니다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하는 삼각형의 세 변의 길이의 합을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992819" y="4949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3404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310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6457887" y="2261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31540" y="1772816"/>
            <a:ext cx="6200845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549292" y="2060848"/>
            <a:ext cx="308309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457429" y="2060848"/>
            <a:ext cx="2950183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57429" y="2348880"/>
            <a:ext cx="329961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11" y="46260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72" y="46284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09295" y="4628455"/>
            <a:ext cx="14399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3×6=18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90" y="4495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792" y="2516526"/>
            <a:ext cx="2094233" cy="1851492"/>
          </a:xfrm>
          <a:prstGeom prst="rect">
            <a:avLst/>
          </a:prstGeom>
        </p:spPr>
      </p:pic>
      <p:sp>
        <p:nvSpPr>
          <p:cNvPr id="50" name="직사각형 21">
            <a:extLst>
              <a:ext uri="{FF2B5EF4-FFF2-40B4-BE49-F238E27FC236}">
                <a16:creationId xmlns:a16="http://schemas.microsoft.com/office/drawing/2014/main" id="{8B7250B0-BB7C-8750-14BC-A22901BA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4B6CBD82-E479-391F-B4B7-40207EF2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02A12B8E-1802-663F-DCC9-842AB7AF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9403" y="4628997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092599" y="4642489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49" y="4441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170"/>
              </p:ext>
            </p:extLst>
          </p:nvPr>
        </p:nvGraphicFramePr>
        <p:xfrm>
          <a:off x="143508" y="618067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11"/>
                        </a:rPr>
                        <a:t>https://cdata2.tsherpa.co.kr/tsherpa/MultiMedia/Flash/2020/curri/MM_32_04/suh_0302_03_0005/images/suh_0302_03_0005_401_1/suh_0302_03_0005_401_2.png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3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11" y="46260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72" y="46284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09295" y="4628455"/>
            <a:ext cx="14399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3×6=18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90" y="4495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2516526"/>
            <a:ext cx="2094233" cy="1851492"/>
          </a:xfrm>
          <a:prstGeom prst="rect">
            <a:avLst/>
          </a:prstGeom>
        </p:spPr>
      </p:pic>
      <p:sp>
        <p:nvSpPr>
          <p:cNvPr id="50" name="직사각형 21">
            <a:extLst>
              <a:ext uri="{FF2B5EF4-FFF2-40B4-BE49-F238E27FC236}">
                <a16:creationId xmlns:a16="http://schemas.microsoft.com/office/drawing/2014/main" id="{8B7250B0-BB7C-8750-14BC-A22901BA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4B6CBD82-E479-391F-B4B7-40207EF2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02A12B8E-1802-663F-DCC9-842AB7AF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429403" y="4628997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092599" y="4642489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49" y="4441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6399" y="4037640"/>
              <a:ext cx="6327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삼각형의 한 변의 길이는 원의 반지름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개를 합친 것과 길이가 같으므로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6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en-US" altLang="ko-KR" sz="1600" dirty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따라서 삼각형의 세 변의 길이의 합은 </a:t>
              </a:r>
              <a:r>
                <a:rPr lang="en-US" altLang="ko-KR" sz="1600" dirty="0" smtClean="0">
                  <a:latin typeface="+mn-ea"/>
                  <a:ea typeface="+mn-ea"/>
                </a:rPr>
                <a:t>6×3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18 (cm)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78872" y="1438529"/>
            <a:ext cx="635911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모양의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 맛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모아 놓고 각 빵의 중심에 초를 꽂았습니다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하는 삼각형의 세 변의 길이의 합을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3404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310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직선 연결선 70"/>
          <p:cNvCxnSpPr/>
          <p:nvPr/>
        </p:nvCxnSpPr>
        <p:spPr bwMode="auto">
          <a:xfrm>
            <a:off x="431540" y="1772816"/>
            <a:ext cx="6200845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3549292" y="2060848"/>
            <a:ext cx="308309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57429" y="2060848"/>
            <a:ext cx="2950183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457429" y="2348880"/>
            <a:ext cx="329961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5505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바르게 벌린 것에      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679917" y="4955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id="{434780C5-BAB4-DB50-D98C-77F7A8C3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381D4113-C7FC-BF0F-D737-70CF5A25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0290DC6F-14C3-2299-6DFC-000A44D2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93E94758-8B65-A641-99AA-D54DB619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66" y="175277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1592445-9D23-5856-B4DC-F720E41C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4085528">
            <a:extLst>
              <a:ext uri="{FF2B5EF4-FFF2-40B4-BE49-F238E27FC236}">
                <a16:creationId xmlns:a16="http://schemas.microsoft.com/office/drawing/2014/main" id="{1C55710D-D570-BDFE-D014-B7793A14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44" y="2463406"/>
            <a:ext cx="4015866" cy="20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96" y="2950804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68" y="3012636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3" y="3012636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타원 55"/>
          <p:cNvSpPr/>
          <p:nvPr/>
        </p:nvSpPr>
        <p:spPr>
          <a:xfrm>
            <a:off x="5456000" y="3467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05944"/>
              </p:ext>
            </p:extLst>
          </p:nvPr>
        </p:nvGraphicFramePr>
        <p:xfrm>
          <a:off x="143508" y="618067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CC32311.jpg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\3-2-3\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바르게 벌린 것에      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>
            <a:extLst>
              <a:ext uri="{FF2B5EF4-FFF2-40B4-BE49-F238E27FC236}">
                <a16:creationId xmlns:a16="http://schemas.microsoft.com/office/drawing/2014/main" id="{434780C5-BAB4-DB50-D98C-77F7A8C3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381D4113-C7FC-BF0F-D737-70CF5A25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0290DC6F-14C3-2299-6DFC-000A44D2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93E94758-8B65-A641-99AA-D54DB619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66" y="175277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1592445-9D23-5856-B4DC-F720E41C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4085528">
            <a:extLst>
              <a:ext uri="{FF2B5EF4-FFF2-40B4-BE49-F238E27FC236}">
                <a16:creationId xmlns:a16="http://schemas.microsoft.com/office/drawing/2014/main" id="{1C55710D-D570-BDFE-D014-B7793A14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44" y="2463406"/>
            <a:ext cx="4015866" cy="20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96" y="2950804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68" y="3012636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3" y="3012636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6400" y="4145652"/>
              <a:ext cx="62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컴퍼스를 원의 반지름만큼 벌려야 하므로 </a:t>
              </a:r>
              <a:r>
                <a:rPr lang="en-US" altLang="ko-KR" sz="1600" dirty="0" smtClean="0">
                  <a:latin typeface="+mn-ea"/>
                  <a:ea typeface="+mn-ea"/>
                </a:rPr>
                <a:t>2 cm</a:t>
              </a:r>
              <a:r>
                <a:rPr lang="ko-KR" altLang="en-US" sz="1600" dirty="0" smtClean="0">
                  <a:latin typeface="+mn-ea"/>
                  <a:ea typeface="+mn-ea"/>
                </a:rPr>
                <a:t>의 눈금에 맞춰서 벌립니다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568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다음과 같이 벌려서 원을 그렸습니다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927236" y="4975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id="{51208398-F499-778B-D551-5167D1B3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13FD10AC-D0FF-AEB5-3415-C5EE2E51C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F7771547-458B-46FF-2B18-ED0C51E3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ADDEBDD-76BF-CE14-A382-6EE45FCD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1783224">
            <a:extLst>
              <a:ext uri="{FF2B5EF4-FFF2-40B4-BE49-F238E27FC236}">
                <a16:creationId xmlns:a16="http://schemas.microsoft.com/office/drawing/2014/main" id="{070FA87E-22B0-7A63-0230-D8B939F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55" y="2095393"/>
            <a:ext cx="257361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78619" y="4794983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730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3741815" y="4808475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47144"/>
              </p:ext>
            </p:extLst>
          </p:nvPr>
        </p:nvGraphicFramePr>
        <p:xfrm>
          <a:off x="143508" y="618067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CC32310.jpg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\3-2-3\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다음과 같이 벌려서 원을 그렸습니다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원의 지름은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>
            <a:extLst>
              <a:ext uri="{FF2B5EF4-FFF2-40B4-BE49-F238E27FC236}">
                <a16:creationId xmlns:a16="http://schemas.microsoft.com/office/drawing/2014/main" id="{51208398-F499-778B-D551-5167D1B3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13FD10AC-D0FF-AEB5-3415-C5EE2E51C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F7771547-458B-46FF-2B18-ED0C51E3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ADDEBDD-76BF-CE14-A382-6EE45FCD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1783224">
            <a:extLst>
              <a:ext uri="{FF2B5EF4-FFF2-40B4-BE49-F238E27FC236}">
                <a16:creationId xmlns:a16="http://schemas.microsoft.com/office/drawing/2014/main" id="{070FA87E-22B0-7A63-0230-D8B939F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55" y="2095393"/>
            <a:ext cx="257361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078619" y="4794983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730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3741815" y="4808475"/>
            <a:ext cx="634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6400" y="4145652"/>
              <a:ext cx="62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컴퍼스를 </a:t>
              </a:r>
              <a:r>
                <a:rPr lang="en-US" altLang="ko-KR" sz="1600" dirty="0" smtClean="0">
                  <a:latin typeface="+mn-ea"/>
                  <a:ea typeface="+mn-ea"/>
                </a:rPr>
                <a:t>2 cm</a:t>
              </a:r>
              <a:r>
                <a:rPr lang="ko-KR" altLang="en-US" sz="1600" dirty="0" smtClean="0">
                  <a:latin typeface="+mn-ea"/>
                  <a:ea typeface="+mn-ea"/>
                </a:rPr>
                <a:t>만큼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벌렸으므로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반지름이 </a:t>
              </a:r>
              <a:r>
                <a:rPr lang="en-US" altLang="ko-KR" sz="1600" dirty="0" smtClean="0">
                  <a:latin typeface="+mn-ea"/>
                  <a:ea typeface="+mn-ea"/>
                </a:rPr>
                <a:t>2 cm</a:t>
              </a:r>
              <a:r>
                <a:rPr lang="ko-KR" altLang="en-US" sz="1600" dirty="0" smtClean="0">
                  <a:latin typeface="+mn-ea"/>
                  <a:ea typeface="+mn-ea"/>
                </a:rPr>
                <a:t>인 원을 그릴 수 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  <a:r>
                <a:rPr lang="ko-KR" altLang="en-US" sz="1600" dirty="0" smtClean="0">
                  <a:latin typeface="+mn-ea"/>
                  <a:ea typeface="+mn-ea"/>
                </a:rPr>
                <a:t>따라서 원의 지름은 </a:t>
              </a:r>
              <a:r>
                <a:rPr lang="en-US" altLang="ko-KR" sz="1600" dirty="0" smtClean="0">
                  <a:latin typeface="+mn-ea"/>
                  <a:ea typeface="+mn-ea"/>
                </a:rPr>
                <a:t>4 cm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1512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8DC84A82-43F0-D50C-F260-375CA7A8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</a:t>
            </a:r>
            <a:r>
              <a:rPr kumimoji="0"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_0302_03_0004_401_1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581A0973-284A-7061-F208-46CBED43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B728E380-4DCC-3F97-E3DE-B7C8317A3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301" r="23619" b="8000"/>
          <a:stretch/>
        </p:blipFill>
        <p:spPr>
          <a:xfrm>
            <a:off x="71500" y="872716"/>
            <a:ext cx="6912768" cy="47165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500" y="84827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놀이를 통해</a:t>
            </a:r>
            <a:endParaRPr lang="en-US" altLang="ko-KR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그리기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8017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mm_32_3_03_06_04_ani.mp4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2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l="45486" t="326" b="-1"/>
          <a:stretch/>
        </p:blipFill>
        <p:spPr>
          <a:xfrm>
            <a:off x="193295" y="1694408"/>
            <a:ext cx="3280909" cy="364492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36222" y="1639283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바퀴의 모양은 어떤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14" y="17651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4150" y="2114265"/>
            <a:ext cx="1710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991" y="2355855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57122" y="1158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57" y="496443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415945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C744F336-E5AE-60B9-8EAC-A8F7F583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9E3EF762-139F-EA6F-D415-1034E99D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80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SA32303.psd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6D26A3C-F1E2-1E5F-979B-759412BFF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704" t="119" b="-1"/>
          <a:stretch/>
        </p:blipFill>
        <p:spPr>
          <a:xfrm>
            <a:off x="71500" y="836712"/>
            <a:ext cx="6912768" cy="4861479"/>
          </a:xfrm>
          <a:prstGeom prst="rect">
            <a:avLst/>
          </a:prstGeom>
        </p:spPr>
      </p:pic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347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SA32303.psd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04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3"/>
          <p:cNvSpPr txBox="1"/>
          <p:nvPr/>
        </p:nvSpPr>
        <p:spPr>
          <a:xfrm>
            <a:off x="179513" y="1628800"/>
            <a:ext cx="280831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수레를 만드는 기술자야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데굴데굴 잘 굴러가는 수레바퀴를 만드는 게 내가 할 일이지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그럼 잘 굴러가도록 원을 정확하게 그려 볼까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92671" y="15791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이와 같은 바퀴를 만들기 위해 어떤 모양을 나무판자에 그려야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200" y="2695361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모양을 나무판자에 그려야 합니다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98" y="3018526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43" name="그룹 42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1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49BCCCC3-A950-841C-5879-8A599123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rcRect l="45486" t="326" b="-1"/>
          <a:stretch/>
        </p:blipFill>
        <p:spPr>
          <a:xfrm>
            <a:off x="193295" y="1694408"/>
            <a:ext cx="3280909" cy="3644922"/>
          </a:xfrm>
          <a:prstGeom prst="rect">
            <a:avLst/>
          </a:prstGeom>
        </p:spPr>
      </p:pic>
      <p:pic>
        <p:nvPicPr>
          <p:cNvPr id="34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57" y="496443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그려야 정확한 원의 모양을 그릴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200" y="2356867"/>
            <a:ext cx="3029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못을 가운데에 고정합니다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98" y="2384884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43" name="그룹 42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2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1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6434456-0E3F-9F19-B118-00F47903643B}"/>
              </a:ext>
            </a:extLst>
          </p:cNvPr>
          <p:cNvSpPr txBox="1"/>
          <p:nvPr/>
        </p:nvSpPr>
        <p:spPr>
          <a:xfrm>
            <a:off x="3783475" y="295367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끈을 못에 연결하여 원하는 크기의 원을 그립니다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4DB99E-A9D8-561F-8969-FA1662172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04" y="3218016"/>
            <a:ext cx="360000" cy="355000"/>
          </a:xfrm>
          <a:prstGeom prst="rect">
            <a:avLst/>
          </a:prstGeom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264AB35C-8A3C-9111-7B6E-EBFD2D72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/>
          <a:srcRect l="45486" t="326" b="-1"/>
          <a:stretch/>
        </p:blipFill>
        <p:spPr>
          <a:xfrm>
            <a:off x="193295" y="1694408"/>
            <a:ext cx="3280909" cy="36449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57" y="496443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8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441" y="3179418"/>
            <a:ext cx="56107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컴퍼스를 바르게 이용하여 원을 그릴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8" y="33098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F227E2B-6579-F69F-21F1-C2D41691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애니메이션이 재생됨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app\resource\contents\lesson03\ops\lesson03\mm_32_3_03_03_01.html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\app\resource\contents\lesson03\ops\lesson03\animation\mm_32_3_03_03_01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깜박거리는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4487835" y="5265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764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\app\resource\contents\lesson03\ops\lesson03\images\mm_32_3_03_03_01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08BFB63-56B8-14DA-EC14-A869BECD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0" y="2308147"/>
            <a:ext cx="6556228" cy="254420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2E877B-FD4F-0494-7602-49AA4F0B0084}"/>
              </a:ext>
            </a:extLst>
          </p:cNvPr>
          <p:cNvSpPr/>
          <p:nvPr/>
        </p:nvSpPr>
        <p:spPr>
          <a:xfrm>
            <a:off x="683568" y="4125593"/>
            <a:ext cx="1512168" cy="5661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75319C-EADB-AE1F-035E-3E0057713DC2}"/>
              </a:ext>
            </a:extLst>
          </p:cNvPr>
          <p:cNvSpPr/>
          <p:nvPr/>
        </p:nvSpPr>
        <p:spPr>
          <a:xfrm>
            <a:off x="2695924" y="4136609"/>
            <a:ext cx="1657731" cy="5661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9F0649-18F6-0392-9A1C-8318BC2BA590}"/>
              </a:ext>
            </a:extLst>
          </p:cNvPr>
          <p:cNvSpPr/>
          <p:nvPr/>
        </p:nvSpPr>
        <p:spPr>
          <a:xfrm>
            <a:off x="4797515" y="4113924"/>
            <a:ext cx="1727976" cy="5661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1E021-44FE-CC2A-303D-11C9D9F658AB}"/>
              </a:ext>
            </a:extLst>
          </p:cNvPr>
          <p:cNvSpPr txBox="1"/>
          <p:nvPr/>
        </p:nvSpPr>
        <p:spPr>
          <a:xfrm>
            <a:off x="316570" y="4100715"/>
            <a:ext cx="21473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중심이 되는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C1BE41-876E-5227-F68D-CA31E87BAC20}"/>
              </a:ext>
            </a:extLst>
          </p:cNvPr>
          <p:cNvSpPr txBox="1"/>
          <p:nvPr/>
        </p:nvSpPr>
        <p:spPr>
          <a:xfrm>
            <a:off x="2342119" y="4113924"/>
            <a:ext cx="2412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원의 반지름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벌립니다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E6D323-4224-F9BF-8C9A-75F79FF7FB55}"/>
              </a:ext>
            </a:extLst>
          </p:cNvPr>
          <p:cNvSpPr txBox="1"/>
          <p:nvPr/>
        </p:nvSpPr>
        <p:spPr>
          <a:xfrm>
            <a:off x="4620853" y="4113924"/>
            <a:ext cx="2389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꽂고 원을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C1979F-A02D-73D6-C219-0B1E121ADE9E}"/>
              </a:ext>
            </a:extLst>
          </p:cNvPr>
          <p:cNvSpPr/>
          <p:nvPr/>
        </p:nvSpPr>
        <p:spPr>
          <a:xfrm>
            <a:off x="721516" y="2846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65ECCF4D-ED71-C634-9B9C-427CAA6E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92745" y="2393613"/>
            <a:ext cx="1347119" cy="342483"/>
            <a:chOff x="3569808" y="4849650"/>
            <a:chExt cx="739939" cy="34248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4552" y="4925296"/>
              <a:ext cx="714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원을 그리는 방법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34982" y="2878576"/>
            <a:ext cx="346613" cy="29927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76" y="28965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727" y="1617187"/>
            <a:ext cx="2170082" cy="852072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804177"/>
            <a:ext cx="158604" cy="21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706231" y="5280876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570" y="1698497"/>
            <a:ext cx="544114" cy="544114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836773" y="1844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43650</TotalTime>
  <Words>3090</Words>
  <Application>Microsoft Office PowerPoint</Application>
  <PresentationFormat>화면 슬라이드 쇼(4:3)</PresentationFormat>
  <Paragraphs>962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7756</cp:revision>
  <dcterms:created xsi:type="dcterms:W3CDTF">2008-07-15T12:19:11Z</dcterms:created>
  <dcterms:modified xsi:type="dcterms:W3CDTF">2022-06-27T07:50:50Z</dcterms:modified>
</cp:coreProperties>
</file>