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handoutMasterIdLst>
    <p:handoutMasterId r:id="rId21"/>
  </p:handoutMasterIdLst>
  <p:sldIdLst>
    <p:sldId id="782" r:id="rId2"/>
    <p:sldId id="783" r:id="rId3"/>
    <p:sldId id="1097" r:id="rId4"/>
    <p:sldId id="1422" r:id="rId5"/>
    <p:sldId id="1423" r:id="rId6"/>
    <p:sldId id="1394" r:id="rId7"/>
    <p:sldId id="1409" r:id="rId8"/>
    <p:sldId id="1410" r:id="rId9"/>
    <p:sldId id="1424" r:id="rId10"/>
    <p:sldId id="1425" r:id="rId11"/>
    <p:sldId id="1411" r:id="rId12"/>
    <p:sldId id="1412" r:id="rId13"/>
    <p:sldId id="1426" r:id="rId14"/>
    <p:sldId id="1428" r:id="rId15"/>
    <p:sldId id="1427" r:id="rId16"/>
    <p:sldId id="1315" r:id="rId17"/>
    <p:sldId id="1368" r:id="rId18"/>
    <p:sldId id="1374" r:id="rId19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6D4"/>
    <a:srgbClr val="FCD5B5"/>
    <a:srgbClr val="AE7C65"/>
    <a:srgbClr val="FFFFFF"/>
    <a:srgbClr val="A46B5C"/>
    <a:srgbClr val="A36042"/>
    <a:srgbClr val="EE7346"/>
    <a:srgbClr val="EBF2FB"/>
    <a:srgbClr val="E08518"/>
    <a:srgbClr val="86B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6909" autoAdjust="0"/>
  </p:normalViewPr>
  <p:slideViewPr>
    <p:cSldViewPr>
      <p:cViewPr varScale="1">
        <p:scale>
          <a:sx n="111" d="100"/>
          <a:sy n="111" d="100"/>
        </p:scale>
        <p:origin x="201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2/curri/index.html?flashxmlnum=yuni4856&amp;classno=E-curri03-math-P_2022/31/suh_p_0301_01_0010/suh_p_0301_01_0010_401_1.html&amp;id=1440479&amp;classa=1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4187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5835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1494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이용한 디자인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79" name="타원 78"/>
          <p:cNvSpPr/>
          <p:nvPr/>
        </p:nvSpPr>
        <p:spPr>
          <a:xfrm>
            <a:off x="2371502" y="2215481"/>
            <a:ext cx="595231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1~2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어떻게 해결할 수 있는지 연습장에 그려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id="{D19BC031-027C-7960-C284-CA2AC5761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C57B3A78-7488-48D2-60AC-5F3A391A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원을 이용한 나만의 디자인을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747129" y="1034789"/>
            <a:ext cx="970139" cy="313457"/>
            <a:chOff x="3952363" y="1253627"/>
            <a:chExt cx="970139" cy="313457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4109382" y="1280200"/>
              <a:ext cx="813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60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8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772" y="2553772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09302" y="1443067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캐릭터는 좌측으로 이동하고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우측에에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B7F021-5814-CF9F-25E3-0877D0C4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283" y="2845048"/>
            <a:ext cx="1971702" cy="124649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먼저 컴퍼스를 이용하지 않고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원을 이용하여 어떻게 그릴지 계획해 보자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70093" y="2992346"/>
            <a:ext cx="3632435" cy="1050518"/>
            <a:chOff x="3376166" y="1170580"/>
            <a:chExt cx="3632435" cy="1050518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3693907" y="1170580"/>
              <a:ext cx="3314694" cy="105051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먼저 컴퍼스를 이용하지 않고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원을 이용하여 어떻게 그릴지 계획해 보자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48" name="직각 삼각형 47"/>
            <p:cNvSpPr/>
            <p:nvPr/>
          </p:nvSpPr>
          <p:spPr>
            <a:xfrm rot="5400000" flipV="1">
              <a:off x="3434696" y="1560490"/>
              <a:ext cx="195359" cy="31242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45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자신이 생각한 방법으로 모눈종이에 디자인해 보세요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8">
            <a:extLst>
              <a:ext uri="{FF2B5EF4-FFF2-40B4-BE49-F238E27FC236}">
                <a16:creationId xmlns:a16="http://schemas.microsoft.com/office/drawing/2014/main" id="{2993B8E4-2A1F-EFD6-784F-3DA0ACF7A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C7AD75FE-D89C-F503-9A7E-76F6F137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id="{CC81FDDD-CFD0-178F-2C32-2C37B053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430" y="921818"/>
            <a:ext cx="215973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클릭하면 예 약물과 파란색 선 그림이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깜박거리는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진입화면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파란색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반지름이 모눈종이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칸인 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반지름이 모눈종이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칸인 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반지름이 모눈종이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칸인 원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개로 그림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그려짐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실제 그림에서는 겹치는 선 부분은 제외해주세요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이미지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원을 이용한 나만의 디자인을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747129" y="1034789"/>
            <a:ext cx="970139" cy="313457"/>
            <a:chOff x="3952363" y="1253627"/>
            <a:chExt cx="970139" cy="313457"/>
          </a:xfrm>
        </p:grpSpPr>
        <p:pic>
          <p:nvPicPr>
            <p:cNvPr id="24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109382" y="1280200"/>
              <a:ext cx="813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aphicFrame>
        <p:nvGraphicFramePr>
          <p:cNvPr id="2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7843"/>
              </p:ext>
            </p:extLst>
          </p:nvPr>
        </p:nvGraphicFramePr>
        <p:xfrm>
          <a:off x="791580" y="5913276"/>
          <a:ext cx="6035148" cy="304800"/>
        </p:xfrm>
        <a:graphic>
          <a:graphicData uri="http://schemas.openxmlformats.org/drawingml/2006/table">
            <a:tbl>
              <a:tblPr/>
              <a:tblGrid>
                <a:gridCol w="77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bg_grid.png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\app\resource\contents\lesson03\ops\common\images\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0786"/>
              </p:ext>
            </p:extLst>
          </p:nvPr>
        </p:nvGraphicFramePr>
        <p:xfrm>
          <a:off x="791580" y="6277753"/>
          <a:ext cx="6035148" cy="282949"/>
        </p:xfrm>
        <a:graphic>
          <a:graphicData uri="http://schemas.openxmlformats.org/drawingml/2006/table">
            <a:tbl>
              <a:tblPr/>
              <a:tblGrid>
                <a:gridCol w="77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341">
                  <a:extLst>
                    <a:ext uri="{9D8B030D-6E8A-4147-A177-3AD203B41FA5}">
                      <a16:colId xmlns:a16="http://schemas.microsoft.com/office/drawing/2014/main" val="3759804543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suh_p_0302_03_0008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090061"/>
            <a:ext cx="5161550" cy="2903371"/>
          </a:xfrm>
          <a:prstGeom prst="rect">
            <a:avLst/>
          </a:prstGeom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284431" y="5064006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47764" y="2744924"/>
            <a:ext cx="1836203" cy="1813043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599892" y="2276872"/>
            <a:ext cx="914400" cy="9144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231740" y="2298576"/>
            <a:ext cx="914400" cy="9144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822093" y="3563490"/>
            <a:ext cx="180020" cy="18002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734382" y="3568253"/>
            <a:ext cx="180020" cy="18002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475474" y="3888983"/>
            <a:ext cx="1836203" cy="1813043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275855" y="3808499"/>
            <a:ext cx="180020" cy="18002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55" y="225808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E49C8317-AA35-91DA-CBEB-AFAC86D719B0}"/>
              </a:ext>
            </a:extLst>
          </p:cNvPr>
          <p:cNvSpPr/>
          <p:nvPr/>
        </p:nvSpPr>
        <p:spPr>
          <a:xfrm>
            <a:off x="2938210" y="3250950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328250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400" y="1864783"/>
            <a:ext cx="1990001" cy="1119375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91" y="2345261"/>
            <a:ext cx="160245" cy="21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E49C8317-AA35-91DA-CBEB-AFAC86D719B0}"/>
              </a:ext>
            </a:extLst>
          </p:cNvPr>
          <p:cNvSpPr/>
          <p:nvPr/>
        </p:nvSpPr>
        <p:spPr>
          <a:xfrm>
            <a:off x="4334724" y="2309100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1683" y="4882203"/>
            <a:ext cx="1688524" cy="163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6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3">
            <a:extLst>
              <a:ext uri="{FF2B5EF4-FFF2-40B4-BE49-F238E27FC236}">
                <a16:creationId xmlns:a16="http://schemas.microsoft.com/office/drawing/2014/main" id="{D03E2305-2FE2-7EC8-64B5-1A177493738A}"/>
              </a:ext>
            </a:extLst>
          </p:cNvPr>
          <p:cNvSpPr txBox="1"/>
          <p:nvPr/>
        </p:nvSpPr>
        <p:spPr>
          <a:xfrm>
            <a:off x="377727" y="1672423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처음에 연습장에 그린 원의 개수와 실제 디자인하면서 사용한 원의 개수가 </a:t>
            </a:r>
            <a:r>
              <a:rPr lang="ko-KR" altLang="en-US" sz="1900" dirty="0" err="1" smtClean="0">
                <a:latin typeface="+mn-ea"/>
                <a:ea typeface="+mn-ea"/>
              </a:rPr>
              <a:t>같았나요</a:t>
            </a:r>
            <a:r>
              <a:rPr lang="en-US" altLang="ko-KR" sz="1900" dirty="0" smtClean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CADFB0DE-D602-4572-F646-90C61D332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8">
            <a:extLst>
              <a:ext uri="{FF2B5EF4-FFF2-40B4-BE49-F238E27FC236}">
                <a16:creationId xmlns:a16="http://schemas.microsoft.com/office/drawing/2014/main" id="{642C6176-771B-81E7-8F7C-FBBC0D562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4DD627B1-B3D6-984A-630D-99CEAC05E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원을 이용한 나만의 디자인을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747129" y="1034789"/>
            <a:ext cx="970139" cy="313457"/>
            <a:chOff x="3952363" y="1253627"/>
            <a:chExt cx="970139" cy="313457"/>
          </a:xfrm>
        </p:grpSpPr>
        <p:pic>
          <p:nvPicPr>
            <p:cNvPr id="25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109382" y="1280200"/>
              <a:ext cx="813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80DF936-A077-6F8F-ABBC-D5F1088B0746}"/>
              </a:ext>
            </a:extLst>
          </p:cNvPr>
          <p:cNvSpPr txBox="1"/>
          <p:nvPr/>
        </p:nvSpPr>
        <p:spPr>
          <a:xfrm>
            <a:off x="2819779" y="2420888"/>
            <a:ext cx="139853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아니요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1F966E5C-3F91-1B3C-9BEC-AF410A68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933" y="26777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75" y="246127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3">
            <a:extLst>
              <a:ext uri="{FF2B5EF4-FFF2-40B4-BE49-F238E27FC236}">
                <a16:creationId xmlns:a16="http://schemas.microsoft.com/office/drawing/2014/main" id="{D03E2305-2FE2-7EC8-64B5-1A177493738A}"/>
              </a:ext>
            </a:extLst>
          </p:cNvPr>
          <p:cNvSpPr txBox="1"/>
          <p:nvPr/>
        </p:nvSpPr>
        <p:spPr>
          <a:xfrm>
            <a:off x="376335" y="3075928"/>
            <a:ext cx="61024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그린 디자인을 수정한다면 어떻게 수정할지 정해 수정해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CADFB0DE-D602-4572-F646-90C61D332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16331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979453" y="491275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44" y="3855621"/>
            <a:ext cx="1198985" cy="119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2476024" y="4053506"/>
            <a:ext cx="3104945" cy="851853"/>
            <a:chOff x="3376166" y="1369244"/>
            <a:chExt cx="3104945" cy="851853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3693907" y="1369244"/>
              <a:ext cx="2787204" cy="8518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자신이 디자인한 그림을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수정해 보자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46" name="직각 삼각형 45"/>
            <p:cNvSpPr/>
            <p:nvPr/>
          </p:nvSpPr>
          <p:spPr>
            <a:xfrm rot="5400000" flipV="1">
              <a:off x="3434696" y="1560490"/>
              <a:ext cx="195359" cy="312420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218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천재교과서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클릭하면 캐릭터는 좌측으로 이동하고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나타나며 내레이션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E885E-DE0A-AEDA-F3FC-066985987107}"/>
              </a:ext>
            </a:extLst>
          </p:cNvPr>
          <p:cNvSpPr/>
          <p:nvPr/>
        </p:nvSpPr>
        <p:spPr>
          <a:xfrm>
            <a:off x="6685780" y="11862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4575A2F4-D010-5C6D-886D-355E8DF0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C5F656C-7876-A35B-EC47-AF5A85671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원으로 디자인한 작품을 친구들에게 설명해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244" y="2960948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34" y="2959385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CFDE885E-DE0A-AEDA-F3FC-066985987107}"/>
              </a:ext>
            </a:extLst>
          </p:cNvPr>
          <p:cNvSpPr/>
          <p:nvPr/>
        </p:nvSpPr>
        <p:spPr>
          <a:xfrm>
            <a:off x="4189062" y="35309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65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클릭하면 나타나는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슬라이드의 예시 그림을 모눈종이와 예 약물과 함께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4575A2F4-D010-5C6D-886D-355E8DF0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C5F656C-7876-A35B-EC47-AF5A85671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6" y="1736812"/>
            <a:ext cx="5161550" cy="2903371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650810" y="2391675"/>
            <a:ext cx="1836203" cy="1813043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02938" y="1923623"/>
            <a:ext cx="914400" cy="9144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434786" y="1945327"/>
            <a:ext cx="914400" cy="9144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025139" y="3210241"/>
            <a:ext cx="180020" cy="18002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37428" y="3215004"/>
            <a:ext cx="180020" cy="18002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678520" y="3535734"/>
            <a:ext cx="1836203" cy="1813043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478901" y="3455250"/>
            <a:ext cx="180020" cy="18002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1" y="190483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872" y="2113391"/>
            <a:ext cx="1688524" cy="163964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557780" y="4616011"/>
            <a:ext cx="2159558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08" y="701665"/>
            <a:ext cx="437960" cy="43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CFDE885E-DE0A-AEDA-F3FC-066985987107}"/>
              </a:ext>
            </a:extLst>
          </p:cNvPr>
          <p:cNvSpPr/>
          <p:nvPr/>
        </p:nvSpPr>
        <p:spPr>
          <a:xfrm>
            <a:off x="1040411" y="17576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51974"/>
              </p:ext>
            </p:extLst>
          </p:nvPr>
        </p:nvGraphicFramePr>
        <p:xfrm>
          <a:off x="791580" y="5913276"/>
          <a:ext cx="6035148" cy="304800"/>
        </p:xfrm>
        <a:graphic>
          <a:graphicData uri="http://schemas.openxmlformats.org/drawingml/2006/table">
            <a:tbl>
              <a:tblPr/>
              <a:tblGrid>
                <a:gridCol w="77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bg_grid.png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\app\resource\contents\lesson03\ops\common\images\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7627"/>
              </p:ext>
            </p:extLst>
          </p:nvPr>
        </p:nvGraphicFramePr>
        <p:xfrm>
          <a:off x="791580" y="6277753"/>
          <a:ext cx="6035148" cy="282949"/>
        </p:xfrm>
        <a:graphic>
          <a:graphicData uri="http://schemas.openxmlformats.org/drawingml/2006/table">
            <a:tbl>
              <a:tblPr/>
              <a:tblGrid>
                <a:gridCol w="774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341">
                  <a:extLst>
                    <a:ext uri="{9D8B030D-6E8A-4147-A177-3AD203B41FA5}">
                      <a16:colId xmlns:a16="http://schemas.microsoft.com/office/drawing/2014/main" val="3759804543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suh_p_0302_03_0008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_1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8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FDE885E-DE0A-AEDA-F3FC-066985987107}"/>
              </a:ext>
            </a:extLst>
          </p:cNvPr>
          <p:cNvSpPr/>
          <p:nvPr/>
        </p:nvSpPr>
        <p:spPr>
          <a:xfrm>
            <a:off x="1247936" y="2668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4575A2F4-D010-5C6D-886D-355E8DF0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C5F656C-7876-A35B-EC47-AF5A85671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원으로 디자인한 작품을 친구들에게 설명해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1038335"/>
            <a:ext cx="952198" cy="3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33" y="2960948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CFDE885E-DE0A-AEDA-F3FC-066985987107}"/>
              </a:ext>
            </a:extLst>
          </p:cNvPr>
          <p:cNvSpPr/>
          <p:nvPr/>
        </p:nvSpPr>
        <p:spPr>
          <a:xfrm>
            <a:off x="1568178" y="2668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70493" y="2693379"/>
            <a:ext cx="4022194" cy="1701780"/>
            <a:chOff x="3376166" y="844949"/>
            <a:chExt cx="4022194" cy="17017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693907" y="844949"/>
              <a:ext cx="3704453" cy="170178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나는 원을 이용하여 생쥐를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디자인했어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반지름이 모눈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칸인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개와 모눈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칸인 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그리고 모눈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0.5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칸인 원 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개를 </a:t>
              </a:r>
              <a:endPara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이용해서 그림을 </a:t>
              </a:r>
              <a:r>
                <a:rPr lang="ko-KR" altLang="en-US" sz="1900" spc="-15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그렸어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0" name="직각 삼각형 19"/>
            <p:cNvSpPr/>
            <p:nvPr/>
          </p:nvSpPr>
          <p:spPr>
            <a:xfrm rot="5400000" flipV="1">
              <a:off x="3434696" y="1560490"/>
              <a:ext cx="195359" cy="31242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09302" y="1443067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캐릭터는 좌측으로 이동하고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우측에에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B7F021-5814-CF9F-25E3-0877D0C4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283" y="2845048"/>
            <a:ext cx="1971702" cy="13619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나는 원을 이용하여 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생쥐를 </a:t>
            </a:r>
            <a:r>
              <a:rPr lang="ko-KR" altLang="en-US" sz="1000" spc="-150" dirty="0" err="1" smtClean="0">
                <a:latin typeface="맑은 고딕" pitchFamily="50" charset="-127"/>
                <a:ea typeface="맑은 고딕" pitchFamily="50" charset="-127"/>
              </a:rPr>
              <a:t>디자인했어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반지름이 모눈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칸인 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원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개와 모눈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칸인 원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0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그리고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모눈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0.5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칸인 원 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000" spc="-150" dirty="0" smtClean="0">
                <a:latin typeface="맑은 고딕" pitchFamily="50" charset="-127"/>
                <a:ea typeface="맑은 고딕" pitchFamily="50" charset="-127"/>
              </a:rPr>
              <a:t>이용해서 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그림을 </a:t>
            </a:r>
            <a:r>
              <a:rPr lang="ko-KR" altLang="en-US" sz="1000" spc="-150" dirty="0" err="1">
                <a:latin typeface="맑은 고딕" pitchFamily="50" charset="-127"/>
                <a:ea typeface="맑은 고딕" pitchFamily="50" charset="-127"/>
              </a:rPr>
              <a:t>그렸어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89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915816" y="3008275"/>
            <a:ext cx="12961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분수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클릭하면 박스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606" y="4005064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64" y="3999149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324147" y="3994110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7" name="직사각형 26"/>
          <p:cNvSpPr/>
          <p:nvPr/>
        </p:nvSpPr>
        <p:spPr>
          <a:xfrm>
            <a:off x="4848089" y="3999565"/>
            <a:ext cx="71045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b="1" dirty="0"/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A854BB17-E371-551E-EA7C-1D17E3128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6546C173-17C4-5765-F496-2BC9387D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모서리가 둥근 직사각형 1">
            <a:extLst>
              <a:ext uri="{FF2B5EF4-FFF2-40B4-BE49-F238E27FC236}">
                <a16:creationId xmlns:a16="http://schemas.microsoft.com/office/drawing/2014/main" id="{A6C744C4-43D4-732F-A687-DB7FBBA00B3B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98F917DC-20D6-811D-0BE5-72591DECF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275BD00F-5D2E-BB83-675F-6E68703D46C8}"/>
              </a:ext>
            </a:extLst>
          </p:cNvPr>
          <p:cNvSpPr/>
          <p:nvPr/>
        </p:nvSpPr>
        <p:spPr>
          <a:xfrm>
            <a:off x="5868144" y="4831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9AD91F-123C-2B17-471F-C4472C1BC66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9" y="1088740"/>
            <a:ext cx="6810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https://cdata2.tsherpa.co.kr/tsherpa/multimedia/Flash/2022/curri/index.html?flashxmlnum=yuni4856&amp;classno=E-curri03-math-P_2022/31/suh_p_0301_01_0010/suh_p_0301_01_0010_401_1.html&amp;id=1440479&amp;classa=1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같은 형태로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94435D-94E6-B094-A9A6-CBBE8F09EBF6}"/>
              </a:ext>
            </a:extLst>
          </p:cNvPr>
          <p:cNvSpPr/>
          <p:nvPr/>
        </p:nvSpPr>
        <p:spPr>
          <a:xfrm>
            <a:off x="3887924" y="2852936"/>
            <a:ext cx="2268252" cy="792088"/>
          </a:xfrm>
          <a:prstGeom prst="rect">
            <a:avLst/>
          </a:prstGeom>
          <a:solidFill>
            <a:srgbClr val="E7F6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D2A7E4BE-D21C-B77F-470C-29FBD6BEE00C}"/>
              </a:ext>
            </a:extLst>
          </p:cNvPr>
          <p:cNvSpPr txBox="1"/>
          <p:nvPr/>
        </p:nvSpPr>
        <p:spPr>
          <a:xfrm>
            <a:off x="3617137" y="2852936"/>
            <a:ext cx="27910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dirty="0">
                <a:latin typeface="+mn-ea"/>
                <a:ea typeface="+mn-ea"/>
              </a:rPr>
              <a:t>가장 창의적으로 </a:t>
            </a:r>
            <a:r>
              <a:rPr lang="ko-KR" altLang="en-US" sz="1900" b="1" dirty="0" smtClean="0">
                <a:latin typeface="+mn-ea"/>
                <a:ea typeface="+mn-ea"/>
              </a:rPr>
              <a:t>작품을</a:t>
            </a:r>
            <a:endParaRPr lang="en-US" altLang="ko-KR" sz="19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900" b="1" dirty="0" smtClean="0">
                <a:latin typeface="+mn-ea"/>
                <a:ea typeface="+mn-ea"/>
              </a:rPr>
              <a:t>만든 </a:t>
            </a:r>
            <a:r>
              <a:rPr lang="ko-KR" altLang="en-US" sz="1900" b="1" dirty="0">
                <a:latin typeface="+mn-ea"/>
                <a:ea typeface="+mn-ea"/>
              </a:rPr>
              <a:t>학생은 누구인가요</a:t>
            </a:r>
            <a:r>
              <a:rPr lang="en-US" altLang="ko-KR" sz="1900" b="1" dirty="0">
                <a:latin typeface="+mn-ea"/>
                <a:ea typeface="+mn-ea"/>
              </a:rPr>
              <a:t>?</a:t>
            </a:r>
            <a:endParaRPr lang="ko-KR" altLang="en-US" sz="1900" b="1" dirty="0">
              <a:latin typeface="+mn-ea"/>
              <a:ea typeface="+mn-ea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7BDDD34E-4980-4792-AF43-7ED593FF4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EE494C3-E348-1B2C-87C2-265F285F6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75BD00F-5D2E-BB83-675F-6E68703D46C8}"/>
              </a:ext>
            </a:extLst>
          </p:cNvPr>
          <p:cNvSpPr/>
          <p:nvPr/>
        </p:nvSpPr>
        <p:spPr>
          <a:xfrm>
            <a:off x="6255682" y="25545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5BD00F-5D2E-BB83-675F-6E68703D46C8}"/>
              </a:ext>
            </a:extLst>
          </p:cNvPr>
          <p:cNvSpPr/>
          <p:nvPr/>
        </p:nvSpPr>
        <p:spPr>
          <a:xfrm>
            <a:off x="2120269" y="11935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1431F5-48DB-4E56-9F65-46F64BBC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1412776"/>
            <a:ext cx="6771534" cy="3657809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8371" y="973672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도전 퀴즈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app\resource\contents\lesson03\ops\lesson03\mm_32_3_07_04_01.html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67062" y="14569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52EA65B-262A-8778-926D-294C2FACE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166DB24-C3D9-FDE9-5F90-FFE2A4273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5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41338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드론을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이용한 미래 기술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74~75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원을 이용한 디자인하기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74~75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자신의 작품 발표하기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수학 </a:t>
                      </a: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74~75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7047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고양이의 쥐 잡기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suh_p_0302_03_0008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17444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8523" y="3008275"/>
            <a:ext cx="6007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여러 가지 원을 그려 나만의 디자인을 할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수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9" y="31308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">
            <a:extLst>
              <a:ext uri="{FF2B5EF4-FFF2-40B4-BE49-F238E27FC236}">
                <a16:creationId xmlns:a16="http://schemas.microsoft.com/office/drawing/2014/main" id="{A6C744C4-43D4-732F-A687-DB7FBBA00B3B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98F917DC-20D6-811D-0BE5-72591DECF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275BD00F-5D2E-BB83-675F-6E68703D46C8}"/>
              </a:ext>
            </a:extLst>
          </p:cNvPr>
          <p:cNvSpPr/>
          <p:nvPr/>
        </p:nvSpPr>
        <p:spPr>
          <a:xfrm>
            <a:off x="5868144" y="4831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9AD91F-123C-2B17-471F-C4472C1BC669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컴퍼스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색연필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0" y="1570564"/>
            <a:ext cx="3728267" cy="387116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드론으로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만든 모양의 특징을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610179" y="1248085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AE7C65"/>
                  </a:solidFill>
                </a:rPr>
                <a:t>물음 </a:t>
              </a:r>
              <a:r>
                <a:rPr lang="en-US" altLang="ko-KR" sz="1100" b="1" dirty="0">
                  <a:solidFill>
                    <a:srgbClr val="AE7C65"/>
                  </a:solidFill>
                </a:rPr>
                <a:t>1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이야기</a:t>
              </a:r>
              <a:endParaRPr lang="ko-KR" altLang="en-US" sz="1100" b="1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5408107" y="12086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2769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img_01.jpg</a:t>
                      </a:r>
                    </a:p>
                    <a:p>
                      <a:pPr algn="l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3-2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지도서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\app\resource\contents\lesson03\ops\lesson03\images\mm_32_3_07_01_01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AF855297-AC92-7846-BBE0-FD9C2D6368F2}"/>
              </a:ext>
            </a:extLst>
          </p:cNvPr>
          <p:cNvSpPr txBox="1"/>
          <p:nvPr/>
        </p:nvSpPr>
        <p:spPr>
          <a:xfrm>
            <a:off x="4079975" y="1593367"/>
            <a:ext cx="27651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년 우리나라의 강원도 평창군에서 열린 동계 올림픽에서 연출된 장면입니다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우리나라는 올림픽의 상징이 오륜 마크를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드론으로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표현하여 전 세계 사람들의 감탄을 불러일으켰습니다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:a16="http://schemas.microsoft.com/office/drawing/2014/main" id="{C3745A8B-231C-282A-D884-42A30ED84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E838A386-F12D-A927-D9A8-4B653497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13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>
                <a:latin typeface="맑은 고딕" pitchFamily="50" charset="-127"/>
                <a:ea typeface="맑은 고딕" pitchFamily="50" charset="-127"/>
              </a:rPr>
              <a:t>3-2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855297-AC92-7846-BBE0-FD9C2D6368F2}"/>
              </a:ext>
            </a:extLst>
          </p:cNvPr>
          <p:cNvSpPr txBox="1"/>
          <p:nvPr/>
        </p:nvSpPr>
        <p:spPr>
          <a:xfrm>
            <a:off x="395536" y="1605570"/>
            <a:ext cx="60343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드론으로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만든 모양의 특징을 이야기해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03607E1F-9228-7697-E066-54054A5FE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7" y="1700808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2D6B30-F23C-B044-C283-5C79F67C1CF5}"/>
              </a:ext>
            </a:extLst>
          </p:cNvPr>
          <p:cNvSpPr txBox="1"/>
          <p:nvPr/>
        </p:nvSpPr>
        <p:spPr>
          <a:xfrm>
            <a:off x="1769775" y="2087869"/>
            <a:ext cx="3445947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원이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겹쳐져 있습니다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9674F065-F4FF-9994-E553-533E8B7DD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860" y="24151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C9D01010-0302-DB88-6EDA-9CEA5FF31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922" y="52545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CFDE885E-DE0A-AEDA-F3FC-066985987107}"/>
              </a:ext>
            </a:extLst>
          </p:cNvPr>
          <p:cNvSpPr/>
          <p:nvPr/>
        </p:nvSpPr>
        <p:spPr>
          <a:xfrm>
            <a:off x="5777280" y="51449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id="{4575A2F4-D010-5C6D-886D-355E8DF0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CC5F656C-7876-A35B-EC47-AF5A85671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드론으로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만든 모양의 특징을 이야기해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10179" y="1248085"/>
            <a:ext cx="1302081" cy="258420"/>
            <a:chOff x="4968044" y="1254952"/>
            <a:chExt cx="1302081" cy="258420"/>
          </a:xfrm>
        </p:grpSpPr>
        <p:grpSp>
          <p:nvGrpSpPr>
            <p:cNvPr id="2" name="그룹 1"/>
            <p:cNvGrpSpPr/>
            <p:nvPr/>
          </p:nvGrpSpPr>
          <p:grpSpPr>
            <a:xfrm>
              <a:off x="4968044" y="1254952"/>
              <a:ext cx="1302081" cy="258420"/>
              <a:chOff x="4968044" y="1254952"/>
              <a:chExt cx="1302081" cy="25842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5639384" y="1257781"/>
                <a:ext cx="630741" cy="255591"/>
              </a:xfrm>
              <a:prstGeom prst="rect">
                <a:avLst/>
              </a:prstGeom>
              <a:solidFill>
                <a:srgbClr val="AE7C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968044" y="1254952"/>
                <a:ext cx="630741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/>
                  <a:t>물음 </a:t>
                </a:r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5639384" y="1257273"/>
              <a:ext cx="630741" cy="255591"/>
            </a:xfrm>
            <a:prstGeom prst="rect">
              <a:avLst/>
            </a:prstGeom>
            <a:solidFill>
              <a:srgbClr val="AE7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물음 </a:t>
              </a:r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68044" y="1256825"/>
              <a:ext cx="630741" cy="255591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rgbClr val="AE7C65"/>
                  </a:solidFill>
                </a:rPr>
                <a:t>이야기</a:t>
              </a:r>
              <a:endParaRPr lang="ko-KR" altLang="en-US" sz="1100" b="1" dirty="0">
                <a:solidFill>
                  <a:srgbClr val="AE7C65"/>
                </a:solidFill>
              </a:endParaRPr>
            </a:p>
          </p:txBody>
        </p:sp>
      </p:grp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2539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83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1047653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원을 이용한 나만의 디자인을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703337" y="135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62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15117"/>
              </p:ext>
            </p:extLst>
          </p:nvPr>
        </p:nvGraphicFramePr>
        <p:xfrm>
          <a:off x="188058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\app\resource\contents\lesson03\ops\lesson03\images\mm_32_3_07_02_01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A96D47B-D71E-A6EE-F662-238EB6A74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540" y="1520788"/>
            <a:ext cx="6098756" cy="36781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C18A61A-45C8-2C88-CF96-5E75DD192748}"/>
              </a:ext>
            </a:extLst>
          </p:cNvPr>
          <p:cNvSpPr/>
          <p:nvPr/>
        </p:nvSpPr>
        <p:spPr>
          <a:xfrm>
            <a:off x="996244" y="1624881"/>
            <a:ext cx="467568" cy="1730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AD1070-2365-EC87-07FE-846D87D6DDA9}"/>
              </a:ext>
            </a:extLst>
          </p:cNvPr>
          <p:cNvSpPr/>
          <p:nvPr/>
        </p:nvSpPr>
        <p:spPr>
          <a:xfrm>
            <a:off x="517636" y="1959827"/>
            <a:ext cx="467568" cy="1730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00CE16-6997-AED9-AB87-17EC00BA4937}"/>
              </a:ext>
            </a:extLst>
          </p:cNvPr>
          <p:cNvSpPr txBox="1"/>
          <p:nvPr/>
        </p:nvSpPr>
        <p:spPr>
          <a:xfrm>
            <a:off x="893495" y="1483848"/>
            <a:ext cx="673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BA27BC-99F6-98FF-D098-B071F9523A61}"/>
              </a:ext>
            </a:extLst>
          </p:cNvPr>
          <p:cNvSpPr txBox="1"/>
          <p:nvPr/>
        </p:nvSpPr>
        <p:spPr>
          <a:xfrm>
            <a:off x="381927" y="1830140"/>
            <a:ext cx="673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cm</a:t>
            </a:r>
          </a:p>
        </p:txBody>
      </p:sp>
      <p:sp>
        <p:nvSpPr>
          <p:cNvPr id="26" name="타원 25"/>
          <p:cNvSpPr/>
          <p:nvPr/>
        </p:nvSpPr>
        <p:spPr>
          <a:xfrm>
            <a:off x="2477871" y="5212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AD433BFE-571F-BBA5-0B85-759F69AF9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E1C4B326-6D2C-0F21-607A-1876CE38A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747129" y="1034789"/>
            <a:ext cx="970139" cy="313457"/>
            <a:chOff x="3952363" y="1253627"/>
            <a:chExt cx="970139" cy="313457"/>
          </a:xfrm>
        </p:grpSpPr>
        <p:pic>
          <p:nvPicPr>
            <p:cNvPr id="35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4109382" y="1280200"/>
              <a:ext cx="813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3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284431" y="5064006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주어진</a:t>
            </a:r>
            <a:r>
              <a:rPr lang="en-US" altLang="ko-KR" sz="1900" dirty="0">
                <a:latin typeface="+mn-ea"/>
                <a:ea typeface="+mn-ea"/>
              </a:rPr>
              <a:t> </a:t>
            </a:r>
            <a:r>
              <a:rPr lang="ko-KR" altLang="en-US" sz="1900" dirty="0">
                <a:latin typeface="+mn-ea"/>
                <a:ea typeface="+mn-ea"/>
              </a:rPr>
              <a:t>그림은 어떤 도형을 이용하여 그렸나요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2703548" y="5265204"/>
            <a:ext cx="1654859" cy="269100"/>
            <a:chOff x="290979" y="2009759"/>
            <a:chExt cx="2665167" cy="433388"/>
          </a:xfrm>
        </p:grpSpPr>
        <p:pic>
          <p:nvPicPr>
            <p:cNvPr id="41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2247714" y="2108175"/>
            <a:ext cx="250430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이용하였습니다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034" y="211214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23">
            <a:extLst>
              <a:ext uri="{FF2B5EF4-FFF2-40B4-BE49-F238E27FC236}">
                <a16:creationId xmlns:a16="http://schemas.microsoft.com/office/drawing/2014/main" id="{89638B3E-220E-4DC9-C75F-5CA90EA13D9E}"/>
              </a:ext>
            </a:extLst>
          </p:cNvPr>
          <p:cNvSpPr txBox="1"/>
          <p:nvPr/>
        </p:nvSpPr>
        <p:spPr>
          <a:xfrm>
            <a:off x="377727" y="2627628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원을 이용하여 무엇을 그렸나요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0B4B41EF-CCC3-F2A0-E5B4-175419B4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2715011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80DF936-A077-6F8F-ABBC-D5F1088B0746}"/>
              </a:ext>
            </a:extLst>
          </p:cNvPr>
          <p:cNvSpPr txBox="1"/>
          <p:nvPr/>
        </p:nvSpPr>
        <p:spPr>
          <a:xfrm>
            <a:off x="2751770" y="3063380"/>
            <a:ext cx="1496194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나비입니다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23">
            <a:extLst>
              <a:ext uri="{FF2B5EF4-FFF2-40B4-BE49-F238E27FC236}">
                <a16:creationId xmlns:a16="http://schemas.microsoft.com/office/drawing/2014/main" id="{6E84FCC4-5055-CED2-CB34-E0AA6E4EA578}"/>
              </a:ext>
            </a:extLst>
          </p:cNvPr>
          <p:cNvSpPr txBox="1"/>
          <p:nvPr/>
        </p:nvSpPr>
        <p:spPr>
          <a:xfrm>
            <a:off x="399088" y="3642699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나비를 그리기 위해 그린 원은 몇 개인가요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68F33856-1D4D-34FE-AA45-CF9100816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7" y="3730082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C42F8C1-A607-74A7-B21A-710930EEB296}"/>
              </a:ext>
            </a:extLst>
          </p:cNvPr>
          <p:cNvSpPr txBox="1"/>
          <p:nvPr/>
        </p:nvSpPr>
        <p:spPr>
          <a:xfrm>
            <a:off x="2763161" y="4124399"/>
            <a:ext cx="147483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" name="Picture 4">
            <a:extLst>
              <a:ext uri="{FF2B5EF4-FFF2-40B4-BE49-F238E27FC236}">
                <a16:creationId xmlns:a16="http://schemas.microsoft.com/office/drawing/2014/main" id="{1F966E5C-3F91-1B3C-9BEC-AF410A68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79" y="32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C93DE4CA-E238-1524-9D01-55CCAD735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51" y="439392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8">
            <a:extLst>
              <a:ext uri="{FF2B5EF4-FFF2-40B4-BE49-F238E27FC236}">
                <a16:creationId xmlns:a16="http://schemas.microsoft.com/office/drawing/2014/main" id="{C9CCE93A-DB7B-C195-5331-93F5725BB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DC05065A-3921-782C-BBA7-C9F7F4925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원을 이용한 나만의 디자인을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747129" y="1034789"/>
            <a:ext cx="970139" cy="313457"/>
            <a:chOff x="3952363" y="1253627"/>
            <a:chExt cx="970139" cy="313457"/>
          </a:xfrm>
        </p:grpSpPr>
        <p:pic>
          <p:nvPicPr>
            <p:cNvPr id="43" name="Picture 3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109382" y="1280200"/>
              <a:ext cx="813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18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969" y="515719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979453" y="4912754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+mn-ea"/>
                <a:ea typeface="+mn-ea"/>
              </a:rPr>
              <a:t>      </a:t>
            </a:r>
            <a:r>
              <a:rPr lang="ko-KR" altLang="en-US" sz="1900" dirty="0">
                <a:latin typeface="+mn-ea"/>
                <a:ea typeface="+mn-ea"/>
              </a:rPr>
              <a:t>를 보고 내가 그리고 싶은 것을 정해 보세요</a:t>
            </a:r>
            <a:r>
              <a:rPr lang="en-US" altLang="ko-KR" sz="1900" dirty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EC5FEA-0BAA-BCE6-158F-983F1420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705964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3EBA5E-F894-2BF6-E0D5-3C5E818F6339}"/>
              </a:ext>
            </a:extLst>
          </p:cNvPr>
          <p:cNvSpPr txBox="1"/>
          <p:nvPr/>
        </p:nvSpPr>
        <p:spPr>
          <a:xfrm>
            <a:off x="1538678" y="3455957"/>
            <a:ext cx="391558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이용하여 디자인 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DE3B544F-4934-7449-3E9D-1009C55D8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97" y="34023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23">
            <a:extLst>
              <a:ext uri="{FF2B5EF4-FFF2-40B4-BE49-F238E27FC236}">
                <a16:creationId xmlns:a16="http://schemas.microsoft.com/office/drawing/2014/main" id="{948ABB40-631A-A43E-DD6C-F4CD1352B49A}"/>
              </a:ext>
            </a:extLst>
          </p:cNvPr>
          <p:cNvSpPr txBox="1"/>
          <p:nvPr/>
        </p:nvSpPr>
        <p:spPr>
          <a:xfrm>
            <a:off x="377727" y="3024530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+mn-ea"/>
                <a:ea typeface="+mn-ea"/>
              </a:rPr>
              <a:t>어떤 도형을 이용하여 디자인하나요</a:t>
            </a:r>
            <a:r>
              <a:rPr lang="en-US" altLang="ko-KR" sz="1900" dirty="0">
                <a:latin typeface="+mn-ea"/>
                <a:ea typeface="+mn-ea"/>
              </a:rPr>
              <a:t>?</a:t>
            </a:r>
            <a:endParaRPr lang="ko-KR" altLang="en-US" sz="1900" dirty="0">
              <a:latin typeface="+mn-ea"/>
              <a:ea typeface="+mn-ea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71AC9F1-4B37-4412-7FB3-31205E7C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3111913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id="{D19BC031-027C-7960-C284-CA2AC5761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C57B3A78-7488-48D2-60AC-5F3A391A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원을 이용한 나만의 디자인을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747129" y="1034789"/>
            <a:ext cx="970139" cy="313457"/>
            <a:chOff x="3952363" y="1253627"/>
            <a:chExt cx="970139" cy="313457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4109382" y="1280200"/>
              <a:ext cx="813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500862" y="2146279"/>
            <a:ext cx="5743556" cy="703996"/>
          </a:xfrm>
          <a:prstGeom prst="roundRect">
            <a:avLst/>
          </a:prstGeom>
          <a:noFill/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</a:rPr>
              <a:t>개미    코끼리    곰    돌고래    생쥐    물고기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E1B3F0AB-9FDE-133C-3FD5-43B867EC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54" y="2112619"/>
            <a:ext cx="387487" cy="247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20" y="349883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3" name="타원 62"/>
          <p:cNvSpPr/>
          <p:nvPr/>
        </p:nvSpPr>
        <p:spPr>
          <a:xfrm>
            <a:off x="4494195" y="5219487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1801269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42338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suh_p_0302_03_0008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	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190" y="908720"/>
            <a:ext cx="6494030" cy="4652914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6607641" y="1592796"/>
            <a:ext cx="175773" cy="1800200"/>
            <a:chOff x="6607641" y="836712"/>
            <a:chExt cx="245921" cy="165618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C"/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C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79" name="타원 78"/>
          <p:cNvSpPr/>
          <p:nvPr/>
        </p:nvSpPr>
        <p:spPr>
          <a:xfrm>
            <a:off x="4286022" y="3979972"/>
            <a:ext cx="296538" cy="29608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65430" y="92181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천재교과서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클릭하면 캐릭터는 좌측으로 이동하고 우측에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나타나며 내레이션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377727" y="1672423"/>
            <a:ext cx="610248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+mn-ea"/>
                <a:ea typeface="+mn-ea"/>
              </a:rPr>
              <a:t>어떻게 해결할 수 있는지 연습장에 그려 보세요</a:t>
            </a:r>
            <a:r>
              <a:rPr lang="en-US" altLang="ko-KR" sz="1900" dirty="0" smtClean="0">
                <a:latin typeface="+mn-ea"/>
                <a:ea typeface="+mn-ea"/>
              </a:rPr>
              <a:t>.</a:t>
            </a:r>
            <a:endParaRPr lang="ko-KR" altLang="en-US" sz="19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500" y="883602"/>
            <a:ext cx="6918956" cy="604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6" y="1759806"/>
            <a:ext cx="141942" cy="1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id="{D19BC031-027C-7960-C284-CA2AC5761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C57B3A78-7488-48D2-60AC-5F3A391A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원을 이용한 디자인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원을 이용한 나만의 디자인을 해 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5747129" y="1034789"/>
            <a:ext cx="970139" cy="313457"/>
            <a:chOff x="3952363" y="1253627"/>
            <a:chExt cx="970139" cy="313457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2363" y="1253627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4109382" y="1280200"/>
              <a:ext cx="813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꾸러미 </a:t>
              </a:r>
              <a:r>
                <a:rPr lang="en-US" altLang="ko-KR" sz="1100" b="1" dirty="0" smtClean="0">
                  <a:solidFill>
                    <a:schemeClr val="bg1">
                      <a:lumMod val="50000"/>
                    </a:schemeClr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11</a:t>
              </a:r>
              <a:endParaRPr lang="ko-KR" altLang="en-US" sz="1100" b="1" dirty="0">
                <a:solidFill>
                  <a:schemeClr val="bg1">
                    <a:lumMod val="50000"/>
                  </a:scheme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712420" y="5252383"/>
            <a:ext cx="1637116" cy="263186"/>
            <a:chOff x="319554" y="1245924"/>
            <a:chExt cx="2636592" cy="423864"/>
          </a:xfrm>
        </p:grpSpPr>
        <p:pic>
          <p:nvPicPr>
            <p:cNvPr id="51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360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08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478" y="2553772"/>
            <a:ext cx="1143000" cy="194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32" y="266322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16657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42854</TotalTime>
  <Words>1298</Words>
  <Application>Microsoft Office PowerPoint</Application>
  <PresentationFormat>화면 슬라이드 쇼(4:3)</PresentationFormat>
  <Paragraphs>465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나눔고딕</vt:lpstr>
      <vt:lpstr>돋움</vt:lpstr>
      <vt:lpstr>맑은 고딕</vt:lpstr>
      <vt:lpstr>여기어때 잘난체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DB400TDA</cp:lastModifiedBy>
  <cp:revision>7431</cp:revision>
  <dcterms:created xsi:type="dcterms:W3CDTF">2008-07-15T12:19:11Z</dcterms:created>
  <dcterms:modified xsi:type="dcterms:W3CDTF">2022-06-27T07:56:50Z</dcterms:modified>
</cp:coreProperties>
</file>