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782" r:id="rId2"/>
    <p:sldId id="783" r:id="rId3"/>
    <p:sldId id="1097" r:id="rId4"/>
    <p:sldId id="1395" r:id="rId5"/>
    <p:sldId id="1428" r:id="rId6"/>
    <p:sldId id="1429" r:id="rId7"/>
    <p:sldId id="1453" r:id="rId8"/>
    <p:sldId id="1430" r:id="rId9"/>
    <p:sldId id="1431" r:id="rId10"/>
    <p:sldId id="1432" r:id="rId11"/>
    <p:sldId id="1454" r:id="rId12"/>
    <p:sldId id="1433" r:id="rId13"/>
    <p:sldId id="1434" r:id="rId14"/>
    <p:sldId id="1435" r:id="rId15"/>
    <p:sldId id="1455" r:id="rId16"/>
    <p:sldId id="1289" r:id="rId17"/>
    <p:sldId id="1436" r:id="rId18"/>
    <p:sldId id="1437" r:id="rId19"/>
    <p:sldId id="1456" r:id="rId20"/>
    <p:sldId id="1438" r:id="rId21"/>
    <p:sldId id="1439" r:id="rId22"/>
    <p:sldId id="1440" r:id="rId23"/>
    <p:sldId id="1457" r:id="rId24"/>
    <p:sldId id="1381" r:id="rId25"/>
    <p:sldId id="1441" r:id="rId26"/>
    <p:sldId id="1443" r:id="rId27"/>
    <p:sldId id="1458" r:id="rId28"/>
    <p:sldId id="1393" r:id="rId29"/>
    <p:sldId id="1297" r:id="rId30"/>
    <p:sldId id="1419" r:id="rId31"/>
    <p:sldId id="1450" r:id="rId32"/>
    <p:sldId id="1451" r:id="rId33"/>
    <p:sldId id="1420" r:id="rId34"/>
    <p:sldId id="1452" r:id="rId35"/>
    <p:sldId id="1315" r:id="rId3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DEE8"/>
    <a:srgbClr val="FFFFFF"/>
    <a:srgbClr val="CE2479"/>
    <a:srgbClr val="DACAB4"/>
    <a:srgbClr val="FEFBF6"/>
    <a:srgbClr val="C1A18F"/>
    <a:srgbClr val="FFCC00"/>
    <a:srgbClr val="FCF2DB"/>
    <a:srgbClr val="E9EEDC"/>
    <a:srgbClr val="DAE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23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10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3.png"/><Relationship Id="rId7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15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3.png"/><Relationship Id="rId5" Type="http://schemas.openxmlformats.org/officeDocument/2006/relationships/image" Target="../media/image14.png"/><Relationship Id="rId10" Type="http://schemas.openxmlformats.org/officeDocument/2006/relationships/image" Target="../media/image39.png"/><Relationship Id="rId4" Type="http://schemas.openxmlformats.org/officeDocument/2006/relationships/image" Target="../media/image13.png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2.png"/><Relationship Id="rId7" Type="http://schemas.openxmlformats.org/officeDocument/2006/relationships/image" Target="../media/image1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4.png"/><Relationship Id="rId5" Type="http://schemas.openxmlformats.org/officeDocument/2006/relationships/image" Target="../media/image15.png"/><Relationship Id="rId10" Type="http://schemas.openxmlformats.org/officeDocument/2006/relationships/image" Target="../media/image39.png"/><Relationship Id="rId4" Type="http://schemas.openxmlformats.org/officeDocument/2006/relationships/image" Target="../media/image14.png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12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46.png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47.png"/><Relationship Id="rId12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30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5.png"/><Relationship Id="rId9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49.png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.png"/><Relationship Id="rId10" Type="http://schemas.openxmlformats.org/officeDocument/2006/relationships/image" Target="../media/image50.png"/><Relationship Id="rId4" Type="http://schemas.openxmlformats.org/officeDocument/2006/relationships/image" Target="../media/image46.png"/><Relationship Id="rId9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7323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77784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846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661580"/>
            <a:ext cx="6948264" cy="51796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965BF0-8778-A9A1-80F0-F5D1CC55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1" y="2829846"/>
            <a:ext cx="2770868" cy="21038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4E155D-9BA3-31F1-073B-567531A2C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737" y="2264342"/>
            <a:ext cx="4310784" cy="2687497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835FD37-BDB3-1524-FDC3-9528D068FA5C}"/>
              </a:ext>
            </a:extLst>
          </p:cNvPr>
          <p:cNvSpPr txBox="1"/>
          <p:nvPr/>
        </p:nvSpPr>
        <p:spPr>
          <a:xfrm>
            <a:off x="1508732" y="4422330"/>
            <a:ext cx="639861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5F66BD-671D-4EF6-49F3-060AC5B03762}"/>
              </a:ext>
            </a:extLst>
          </p:cNvPr>
          <p:cNvSpPr txBox="1"/>
          <p:nvPr/>
        </p:nvSpPr>
        <p:spPr>
          <a:xfrm>
            <a:off x="135030" y="3210533"/>
            <a:ext cx="82963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 cm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714540-89A7-6C7E-869C-1F1296998BEA}"/>
              </a:ext>
            </a:extLst>
          </p:cNvPr>
          <p:cNvSpPr txBox="1"/>
          <p:nvPr/>
        </p:nvSpPr>
        <p:spPr>
          <a:xfrm>
            <a:off x="3048498" y="3081670"/>
            <a:ext cx="866707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12 cm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5FA95E-D57B-B245-872A-175AF6452271}"/>
              </a:ext>
            </a:extLst>
          </p:cNvPr>
          <p:cNvSpPr txBox="1"/>
          <p:nvPr/>
        </p:nvSpPr>
        <p:spPr>
          <a:xfrm>
            <a:off x="6041338" y="3038946"/>
            <a:ext cx="57790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521156" y="5086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id="{A37F3AFA-4490-361A-0A3B-3A76F40E6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0" y="987196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id="{04D67E46-6F0A-52D3-1BA0-0F40365D5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8" y="992572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EFE2C98-E512-0009-C5DD-EBF8081EC448}"/>
              </a:ext>
            </a:extLst>
          </p:cNvPr>
          <p:cNvSpPr txBox="1"/>
          <p:nvPr/>
        </p:nvSpPr>
        <p:spPr>
          <a:xfrm>
            <a:off x="6529118" y="3794642"/>
            <a:ext cx="40506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226ADE-D1BC-A363-0C9F-1A91DEEB09CD}"/>
              </a:ext>
            </a:extLst>
          </p:cNvPr>
          <p:cNvSpPr txBox="1"/>
          <p:nvPr/>
        </p:nvSpPr>
        <p:spPr>
          <a:xfrm>
            <a:off x="395773" y="168170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D16E8857-02AA-BCFD-94D2-B1687861A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973" y="169442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7">
            <a:extLst>
              <a:ext uri="{FF2B5EF4-FFF2-40B4-BE49-F238E27FC236}">
                <a16:creationId xmlns:a16="http://schemas.microsoft.com/office/drawing/2014/main" id="{E159CA33-D02D-D99F-16C6-F2BAC9541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5" y="1686358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CBC6540-2480-7B73-82A6-B9C43E996986}"/>
              </a:ext>
            </a:extLst>
          </p:cNvPr>
          <p:cNvSpPr txBox="1"/>
          <p:nvPr/>
        </p:nvSpPr>
        <p:spPr>
          <a:xfrm>
            <a:off x="2250368" y="3209268"/>
            <a:ext cx="639861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22568C-BB90-1CAE-A295-0AF95C85C5E7}"/>
              </a:ext>
            </a:extLst>
          </p:cNvPr>
          <p:cNvSpPr txBox="1"/>
          <p:nvPr/>
        </p:nvSpPr>
        <p:spPr>
          <a:xfrm>
            <a:off x="4740466" y="4773563"/>
            <a:ext cx="57790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20848"/>
              </p:ext>
            </p:extLst>
          </p:nvPr>
        </p:nvGraphicFramePr>
        <p:xfrm>
          <a:off x="160112" y="612369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bg_popup_more02.svg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\app\resource\contents\lesson02\ops\lesson02\images\mm_42_2_07_02_01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타원 67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-32887" y="1273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D7B21A2-C6E4-1203-1D08-B12314DF25FA}"/>
              </a:ext>
            </a:extLst>
          </p:cNvPr>
          <p:cNvSpPr/>
          <p:nvPr/>
        </p:nvSpPr>
        <p:spPr bwMode="auto">
          <a:xfrm>
            <a:off x="933645" y="4394623"/>
            <a:ext cx="542011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F3A2C1FC-DEC2-0D44-EB52-5DEE2832D8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3671" y="4246606"/>
            <a:ext cx="360000" cy="3550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2150B7AE-6888-D84F-440B-DFE53C396E19}"/>
              </a:ext>
            </a:extLst>
          </p:cNvPr>
          <p:cNvSpPr/>
          <p:nvPr/>
        </p:nvSpPr>
        <p:spPr bwMode="auto">
          <a:xfrm>
            <a:off x="6061485" y="3779647"/>
            <a:ext cx="537848" cy="4553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F165FAA-13A5-B4DB-BF95-C0B929646D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2781" y="3621580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862B051-6598-E8DE-303A-485472C9B77A}"/>
              </a:ext>
            </a:extLst>
          </p:cNvPr>
          <p:cNvSpPr/>
          <p:nvPr/>
        </p:nvSpPr>
        <p:spPr bwMode="auto">
          <a:xfrm>
            <a:off x="2792235" y="3789040"/>
            <a:ext cx="591633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710A9E6-6039-C87C-754F-C8DC3E8302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4055" y="3584352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498FA7-851E-6CF5-7622-11D62F55FA4F}"/>
              </a:ext>
            </a:extLst>
          </p:cNvPr>
          <p:cNvSpPr/>
          <p:nvPr/>
        </p:nvSpPr>
        <p:spPr bwMode="auto">
          <a:xfrm>
            <a:off x="1761737" y="3231058"/>
            <a:ext cx="542011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259D132A-68F3-52AB-6263-0A987C003B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0371" y="3032006"/>
            <a:ext cx="360000" cy="35500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BBC5576F-6B51-BCF5-ADE1-48E005A1C002}"/>
              </a:ext>
            </a:extLst>
          </p:cNvPr>
          <p:cNvSpPr/>
          <p:nvPr/>
        </p:nvSpPr>
        <p:spPr bwMode="auto">
          <a:xfrm>
            <a:off x="5488197" y="2978563"/>
            <a:ext cx="488953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7B438A5A-3B8B-0F39-0BF2-D384F52DCF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89250" y="2842435"/>
            <a:ext cx="360000" cy="35500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C01AC808-A4DE-12C0-1EDF-90406D88B7D4}"/>
              </a:ext>
            </a:extLst>
          </p:cNvPr>
          <p:cNvSpPr/>
          <p:nvPr/>
        </p:nvSpPr>
        <p:spPr bwMode="auto">
          <a:xfrm>
            <a:off x="4236778" y="4698010"/>
            <a:ext cx="488953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FA0EA3F-0FDA-AC5E-409D-AF2D4E4EC2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7831" y="4561882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67558" y="2725581"/>
            <a:ext cx="365265" cy="2943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7A9207-6257-A2CB-55B7-C5D87641A14E}"/>
              </a:ext>
            </a:extLst>
          </p:cNvPr>
          <p:cNvSpPr txBox="1"/>
          <p:nvPr/>
        </p:nvSpPr>
        <p:spPr>
          <a:xfrm>
            <a:off x="4427984" y="2672916"/>
            <a:ext cx="6336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</a:t>
            </a:r>
          </a:p>
        </p:txBody>
      </p:sp>
    </p:spTree>
    <p:extLst>
      <p:ext uri="{BB962C8B-B14F-4D97-AF65-F5344CB8AC3E}">
        <p14:creationId xmlns:p14="http://schemas.microsoft.com/office/powerpoint/2010/main" val="115613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61B7A8-B2D6-F9A1-8781-6323B43D1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9" y="2004705"/>
            <a:ext cx="6688042" cy="251456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DDB603F-C5F1-6943-378B-E89FB3323DD2}"/>
              </a:ext>
            </a:extLst>
          </p:cNvPr>
          <p:cNvSpPr txBox="1"/>
          <p:nvPr/>
        </p:nvSpPr>
        <p:spPr>
          <a:xfrm>
            <a:off x="211909" y="3150712"/>
            <a:ext cx="73314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33A6C9-D1E4-AAD7-D18F-8F9DC93C5052}"/>
              </a:ext>
            </a:extLst>
          </p:cNvPr>
          <p:cNvSpPr txBox="1"/>
          <p:nvPr/>
        </p:nvSpPr>
        <p:spPr>
          <a:xfrm>
            <a:off x="3118591" y="2650971"/>
            <a:ext cx="99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 cm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52C626-88E3-CEBB-3F43-1DC50FB81F6B}"/>
              </a:ext>
            </a:extLst>
          </p:cNvPr>
          <p:cNvSpPr txBox="1"/>
          <p:nvPr/>
        </p:nvSpPr>
        <p:spPr>
          <a:xfrm>
            <a:off x="1963411" y="3236639"/>
            <a:ext cx="63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D1A0EA-9950-4EC7-5A6E-2AFEFBA1F762}"/>
              </a:ext>
            </a:extLst>
          </p:cNvPr>
          <p:cNvSpPr txBox="1"/>
          <p:nvPr/>
        </p:nvSpPr>
        <p:spPr>
          <a:xfrm>
            <a:off x="6508354" y="3208521"/>
            <a:ext cx="45060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°</a:t>
            </a:r>
          </a:p>
        </p:txBody>
      </p:sp>
      <p:pic>
        <p:nvPicPr>
          <p:cNvPr id="35" name="Picture 27">
            <a:extLst>
              <a:ext uri="{FF2B5EF4-FFF2-40B4-BE49-F238E27FC236}">
                <a16:creationId xmlns:a16="http://schemas.microsoft.com/office/drawing/2014/main" id="{6EEFCE38-2EF2-03A4-9B0D-D50346E15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01209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7E474B6C-57C1-EFD2-1797-384D8C13E8B4}"/>
              </a:ext>
            </a:extLst>
          </p:cNvPr>
          <p:cNvSpPr/>
          <p:nvPr/>
        </p:nvSpPr>
        <p:spPr bwMode="auto">
          <a:xfrm>
            <a:off x="1661970" y="3121467"/>
            <a:ext cx="438248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AD4FCE8-7222-6D59-1D07-C07F86A40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094" y="2973450"/>
            <a:ext cx="360000" cy="355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607C64-1827-918F-E732-291ECD696260}"/>
              </a:ext>
            </a:extLst>
          </p:cNvPr>
          <p:cNvSpPr txBox="1"/>
          <p:nvPr/>
        </p:nvSpPr>
        <p:spPr>
          <a:xfrm>
            <a:off x="1344176" y="4199690"/>
            <a:ext cx="63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FAC4AF-0CD8-1E12-4A0D-63D327EC82C4}"/>
              </a:ext>
            </a:extLst>
          </p:cNvPr>
          <p:cNvSpPr txBox="1"/>
          <p:nvPr/>
        </p:nvSpPr>
        <p:spPr>
          <a:xfrm>
            <a:off x="4934057" y="4167119"/>
            <a:ext cx="63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</a:p>
        </p:txBody>
      </p:sp>
      <p:pic>
        <p:nvPicPr>
          <p:cNvPr id="46" name="Picture 6">
            <a:extLst>
              <a:ext uri="{FF2B5EF4-FFF2-40B4-BE49-F238E27FC236}">
                <a16:creationId xmlns:a16="http://schemas.microsoft.com/office/drawing/2014/main" id="{CC3CAFC7-797F-8CD3-8A16-17F80443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804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1029775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B95DAF5-6B6D-5424-667E-40EDE7DCC02D}"/>
              </a:ext>
            </a:extLst>
          </p:cNvPr>
          <p:cNvSpPr/>
          <p:nvPr/>
        </p:nvSpPr>
        <p:spPr bwMode="auto">
          <a:xfrm>
            <a:off x="945052" y="4113763"/>
            <a:ext cx="438248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1264CBC-DB2B-A75D-9AE0-0AE544C78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176" y="3965746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F4ABB111-F7D1-1AF9-87FD-6291955DF92B}"/>
              </a:ext>
            </a:extLst>
          </p:cNvPr>
          <p:cNvSpPr/>
          <p:nvPr/>
        </p:nvSpPr>
        <p:spPr bwMode="auto">
          <a:xfrm>
            <a:off x="6120172" y="3241092"/>
            <a:ext cx="488953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5183B9DB-4BA6-A99F-3093-FE3F2AF57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225" y="3104964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A80BF60A-F196-8676-7574-952670F4FC94}"/>
              </a:ext>
            </a:extLst>
          </p:cNvPr>
          <p:cNvSpPr/>
          <p:nvPr/>
        </p:nvSpPr>
        <p:spPr bwMode="auto">
          <a:xfrm>
            <a:off x="4501340" y="4092452"/>
            <a:ext cx="488953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F018909C-FBB2-8AC8-0D0F-9C480AF47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251" y="3906935"/>
            <a:ext cx="360000" cy="355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769973" y="2354606"/>
            <a:ext cx="314342" cy="2463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93BF7E-7DE7-CBEC-2405-1E68C953EDD7}"/>
              </a:ext>
            </a:extLst>
          </p:cNvPr>
          <p:cNvSpPr txBox="1"/>
          <p:nvPr/>
        </p:nvSpPr>
        <p:spPr>
          <a:xfrm>
            <a:off x="4586459" y="2299663"/>
            <a:ext cx="6336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60°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6DDF91-0167-1DF1-DEFF-B33AA0F8A6E1}"/>
              </a:ext>
            </a:extLst>
          </p:cNvPr>
          <p:cNvSpPr/>
          <p:nvPr/>
        </p:nvSpPr>
        <p:spPr>
          <a:xfrm>
            <a:off x="251520" y="3370253"/>
            <a:ext cx="6667165" cy="1649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01B38ACD-AB3F-5164-579F-3EFB95245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1" y="391766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모서리가 둥근 직사각형 29">
            <a:extLst>
              <a:ext uri="{FF2B5EF4-FFF2-40B4-BE49-F238E27FC236}">
                <a16:creationId xmlns:a16="http://schemas.microsoft.com/office/drawing/2014/main" id="{405AB933-F406-716B-FCFB-64AB7FFC0C6E}"/>
              </a:ext>
            </a:extLst>
          </p:cNvPr>
          <p:cNvSpPr/>
          <p:nvPr/>
        </p:nvSpPr>
        <p:spPr>
          <a:xfrm>
            <a:off x="397082" y="323566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DD1312-2E99-034F-96F7-C9C81BA604EC}"/>
              </a:ext>
            </a:extLst>
          </p:cNvPr>
          <p:cNvSpPr txBox="1"/>
          <p:nvPr/>
        </p:nvSpPr>
        <p:spPr>
          <a:xfrm>
            <a:off x="570042" y="3822546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세 변의 길이가 같은 삼각형을 정삼각형이라 합니다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id="{7A389F29-1214-C25F-5704-10635F940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BC91AF48-FA05-ED46-6DF4-1E5E2EB0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1" y="428180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D90D5C2-4B54-EDB7-5573-17E9909CCCBF}"/>
              </a:ext>
            </a:extLst>
          </p:cNvPr>
          <p:cNvSpPr txBox="1"/>
          <p:nvPr/>
        </p:nvSpPr>
        <p:spPr>
          <a:xfrm>
            <a:off x="570042" y="4186683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정삼각형은 세 각의 크기가 같습니다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416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도형이 이등변삼각형이라는 것을 알 수 있는 방법을 두 가지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74596" y="4842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5725803" y="50435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4ABB111-F7D1-1AF9-87FD-6291955DF92B}"/>
              </a:ext>
            </a:extLst>
          </p:cNvPr>
          <p:cNvSpPr/>
          <p:nvPr/>
        </p:nvSpPr>
        <p:spPr bwMode="auto">
          <a:xfrm>
            <a:off x="3415484" y="2008985"/>
            <a:ext cx="3255422" cy="9814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자를 이용하여 두 변의 길이가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같은지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확인합니다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5183B9DB-4BA6-A99F-3093-FE3F2AF57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91" y="1873097"/>
            <a:ext cx="360000" cy="355000"/>
          </a:xfrm>
          <a:prstGeom prst="rect">
            <a:avLst/>
          </a:prstGeom>
        </p:spPr>
      </p:pic>
      <p:pic>
        <p:nvPicPr>
          <p:cNvPr id="39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035306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520199-5300-13D2-A735-E77477D99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25" y="2364492"/>
            <a:ext cx="2200657" cy="162153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3415484" y="3386920"/>
            <a:ext cx="3255422" cy="9814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각도기를 이용하여 두 각의 크기가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같은지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확인합니다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561" y="3227319"/>
            <a:ext cx="360000" cy="355000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54C533F6-828E-BE77-D63E-80710C3A3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005" y="207854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005" y="349650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id="{5DAEBB77-9296-3F33-242D-2F0CE9F9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2">
            <a:extLst>
              <a:ext uri="{FF2B5EF4-FFF2-40B4-BE49-F238E27FC236}">
                <a16:creationId xmlns:a16="http://schemas.microsoft.com/office/drawing/2014/main" id="{85724525-77B4-F4C8-628B-B55954FC8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234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F4B2178C-81D1-D630-3359-4B5F0D6C56C7}"/>
              </a:ext>
            </a:extLst>
          </p:cNvPr>
          <p:cNvSpPr/>
          <p:nvPr/>
        </p:nvSpPr>
        <p:spPr>
          <a:xfrm>
            <a:off x="4567290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594156" y="2022009"/>
            <a:ext cx="739939" cy="342483"/>
            <a:chOff x="3569808" y="4849650"/>
            <a:chExt cx="739939" cy="342483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4552" y="4925296"/>
              <a:ext cx="714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방법 </a:t>
              </a:r>
              <a:r>
                <a:rPr lang="en-US" altLang="ko-KR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14890" y="3386920"/>
            <a:ext cx="739939" cy="342483"/>
            <a:chOff x="3569808" y="4849650"/>
            <a:chExt cx="739939" cy="34248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84552" y="4925296"/>
              <a:ext cx="714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방법 </a:t>
              </a:r>
              <a:r>
                <a:rPr lang="en-US" altLang="ko-KR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08104"/>
              </p:ext>
            </p:extLst>
          </p:nvPr>
        </p:nvGraphicFramePr>
        <p:xfrm>
          <a:off x="160112" y="612369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99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661580"/>
            <a:ext cx="6948264" cy="51796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8290B601-E1BB-5355-5E4F-6C8741C85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49" y="996184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8A43C768-4769-1BEF-18B8-38393DDED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1561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1634619" y="13074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701659-1D19-8603-DC71-6956C3CE069E}"/>
              </a:ext>
            </a:extLst>
          </p:cNvPr>
          <p:cNvSpPr txBox="1"/>
          <p:nvPr/>
        </p:nvSpPr>
        <p:spPr>
          <a:xfrm>
            <a:off x="389042" y="173517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도형이 정삼각형이라는 것을 알 수 있는 방법을 두 가지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8">
            <a:extLst>
              <a:ext uri="{FF2B5EF4-FFF2-40B4-BE49-F238E27FC236}">
                <a16:creationId xmlns:a16="http://schemas.microsoft.com/office/drawing/2014/main" id="{B3E5DEC5-C869-DB82-E20F-47918C37B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76304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E38BCF03-158B-B694-E313-60D7BEC75272}"/>
              </a:ext>
            </a:extLst>
          </p:cNvPr>
          <p:cNvSpPr/>
          <p:nvPr/>
        </p:nvSpPr>
        <p:spPr bwMode="auto">
          <a:xfrm>
            <a:off x="3415484" y="2503003"/>
            <a:ext cx="3255422" cy="9814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자를 이용하여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변의 길이가 </a:t>
            </a:r>
            <a:r>
              <a:rPr lang="ko-KR" altLang="en-US" sz="19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같은지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확인합니다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FDCB2B58-165F-6CE8-38FB-C41281D0AC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1491" y="2367115"/>
            <a:ext cx="360000" cy="355000"/>
          </a:xfrm>
          <a:prstGeom prst="rect">
            <a:avLst/>
          </a:prstGeom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7CB4735C-6C2B-68AE-38C7-0C823BC6F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005" y="257256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843CBE-3695-58CB-BFCC-0D419660DD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839" y="2542103"/>
            <a:ext cx="1875367" cy="1987051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EF198D49-7630-63F4-4ED5-47084A92BA5B}"/>
              </a:ext>
            </a:extLst>
          </p:cNvPr>
          <p:cNvSpPr/>
          <p:nvPr/>
        </p:nvSpPr>
        <p:spPr bwMode="auto">
          <a:xfrm>
            <a:off x="3415484" y="3702339"/>
            <a:ext cx="3255422" cy="9814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각도기를 이용하여 세 각의 크기가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같은지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확인합니다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686B2466-6E5F-3923-CE0C-1E4897AA38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1491" y="3566451"/>
            <a:ext cx="360000" cy="355000"/>
          </a:xfrm>
          <a:prstGeom prst="rect">
            <a:avLst/>
          </a:prstGeom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F43DA4CB-A0B2-6518-C54D-4477A8605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005" y="377190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2594156" y="2492896"/>
            <a:ext cx="739939" cy="342483"/>
            <a:chOff x="3569808" y="4849650"/>
            <a:chExt cx="739939" cy="342483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84552" y="4925296"/>
              <a:ext cx="714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방법 </a:t>
              </a:r>
              <a:r>
                <a:rPr lang="en-US" altLang="ko-KR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614890" y="3717032"/>
            <a:ext cx="739939" cy="342483"/>
            <a:chOff x="3569808" y="4849650"/>
            <a:chExt cx="739939" cy="342483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84552" y="4925296"/>
              <a:ext cx="714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방법 </a:t>
              </a:r>
              <a:r>
                <a:rPr lang="en-US" altLang="ko-KR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599233"/>
              </p:ext>
            </p:extLst>
          </p:nvPr>
        </p:nvGraphicFramePr>
        <p:xfrm>
          <a:off x="160112" y="6129299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bg_popup_more01.svg 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29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661580"/>
            <a:ext cx="6948264" cy="51796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595528" y="11386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id="{A37F3AFA-4490-361A-0A3B-3A76F40E6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0" y="987196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id="{04D67E46-6F0A-52D3-1BA0-0F40365D5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8" y="992572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66311B-EC51-39EC-615C-45F171EC79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296" y="2739038"/>
            <a:ext cx="2271256" cy="151805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CBE37EC-EC50-EE4C-D003-8D097845D0C8}"/>
              </a:ext>
            </a:extLst>
          </p:cNvPr>
          <p:cNvSpPr txBox="1"/>
          <p:nvPr/>
        </p:nvSpPr>
        <p:spPr>
          <a:xfrm>
            <a:off x="389042" y="173517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도형이 예각삼각형이라는 것을 알 수 있는 방법을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8">
            <a:extLst>
              <a:ext uri="{FF2B5EF4-FFF2-40B4-BE49-F238E27FC236}">
                <a16:creationId xmlns:a16="http://schemas.microsoft.com/office/drawing/2014/main" id="{AA738FA8-A91B-C114-B716-A8D209FF0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76304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BB9D95-2A41-E034-3C6C-A2693489F3B9}"/>
              </a:ext>
            </a:extLst>
          </p:cNvPr>
          <p:cNvSpPr/>
          <p:nvPr/>
        </p:nvSpPr>
        <p:spPr bwMode="auto">
          <a:xfrm>
            <a:off x="3542257" y="2989454"/>
            <a:ext cx="3255422" cy="9814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각도기를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세 각이 모두 예각인지 확인합니다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F28B50D7-35F4-6455-8920-6DAFD1AD8F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7679" y="2785933"/>
            <a:ext cx="360000" cy="355000"/>
          </a:xfrm>
          <a:prstGeom prst="rect">
            <a:avLst/>
          </a:prstGeom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1B514B3C-F4C7-389F-A44C-4557CD991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778" y="305901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111560"/>
              </p:ext>
            </p:extLst>
          </p:nvPr>
        </p:nvGraphicFramePr>
        <p:xfrm>
          <a:off x="160112" y="612369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bg_popup_more02.svg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2741557" y="2989454"/>
            <a:ext cx="739939" cy="342483"/>
            <a:chOff x="3569808" y="4849650"/>
            <a:chExt cx="739939" cy="342483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84552" y="4925296"/>
              <a:ext cx="714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방법 </a:t>
              </a:r>
              <a:r>
                <a:rPr lang="en-US" altLang="ko-KR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10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도형이 이등변삼각형이라는 것을 알 수 있는 방법을 두 가지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F4ABB111-F7D1-1AF9-87FD-6291955DF92B}"/>
              </a:ext>
            </a:extLst>
          </p:cNvPr>
          <p:cNvSpPr/>
          <p:nvPr/>
        </p:nvSpPr>
        <p:spPr bwMode="auto">
          <a:xfrm>
            <a:off x="3415484" y="2008985"/>
            <a:ext cx="3255422" cy="9814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자를 이용하여 두 변의 길이가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같은지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확인합니다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5183B9DB-4BA6-A99F-3093-FE3F2AF57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91" y="1873097"/>
            <a:ext cx="360000" cy="355000"/>
          </a:xfrm>
          <a:prstGeom prst="rect">
            <a:avLst/>
          </a:prstGeom>
        </p:spPr>
      </p:pic>
      <p:pic>
        <p:nvPicPr>
          <p:cNvPr id="39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035306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520199-5300-13D2-A735-E77477D99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25" y="2364492"/>
            <a:ext cx="2200657" cy="162153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3415484" y="3386920"/>
            <a:ext cx="3255422" cy="9814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각도기를 이용하여 두 각의 크기가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같은지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확인합니다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561" y="3227319"/>
            <a:ext cx="360000" cy="355000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54C533F6-828E-BE77-D63E-80710C3A3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005" y="207854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005" y="349650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id="{5DAEBB77-9296-3F33-242D-2F0CE9F9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2">
            <a:extLst>
              <a:ext uri="{FF2B5EF4-FFF2-40B4-BE49-F238E27FC236}">
                <a16:creationId xmlns:a16="http://schemas.microsoft.com/office/drawing/2014/main" id="{85724525-77B4-F4C8-628B-B55954FC8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234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2594156" y="2022009"/>
            <a:ext cx="739939" cy="342483"/>
            <a:chOff x="3569808" y="4849650"/>
            <a:chExt cx="739939" cy="342483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4552" y="4925296"/>
              <a:ext cx="714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방법 </a:t>
              </a:r>
              <a:r>
                <a:rPr lang="en-US" altLang="ko-KR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14890" y="3386920"/>
            <a:ext cx="739939" cy="342483"/>
            <a:chOff x="3569808" y="4849650"/>
            <a:chExt cx="739939" cy="34248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84552" y="4925296"/>
              <a:ext cx="714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방법 </a:t>
              </a:r>
              <a:r>
                <a:rPr lang="en-US" altLang="ko-KR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3103E0-D6A0-8715-081F-80DCB0384427}"/>
              </a:ext>
            </a:extLst>
          </p:cNvPr>
          <p:cNvSpPr/>
          <p:nvPr/>
        </p:nvSpPr>
        <p:spPr>
          <a:xfrm>
            <a:off x="251520" y="3370253"/>
            <a:ext cx="6667165" cy="1649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A2B5847C-F9AB-D2C2-A6C3-7BF3691E1E8D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16343BB2-6758-665A-99E0-C3DD689BF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1" y="391766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모서리가 둥근 직사각형 29">
            <a:extLst>
              <a:ext uri="{FF2B5EF4-FFF2-40B4-BE49-F238E27FC236}">
                <a16:creationId xmlns:a16="http://schemas.microsoft.com/office/drawing/2014/main" id="{56EA4314-C181-722A-EE16-5EA604279092}"/>
              </a:ext>
            </a:extLst>
          </p:cNvPr>
          <p:cNvSpPr/>
          <p:nvPr/>
        </p:nvSpPr>
        <p:spPr>
          <a:xfrm>
            <a:off x="397082" y="323566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E1552C-B407-98E3-1247-3DCEF1C200C2}"/>
              </a:ext>
            </a:extLst>
          </p:cNvPr>
          <p:cNvSpPr txBox="1"/>
          <p:nvPr/>
        </p:nvSpPr>
        <p:spPr>
          <a:xfrm>
            <a:off x="570042" y="3822546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두 변의 길이가 같은 삼각형을 이등변삼각형이라고 합니다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id="{7BAF719D-F0F3-0B90-AF2F-D59265418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6ED088-F136-0437-DD1A-EC884A80EE75}"/>
              </a:ext>
            </a:extLst>
          </p:cNvPr>
          <p:cNvSpPr txBox="1"/>
          <p:nvPr/>
        </p:nvSpPr>
        <p:spPr>
          <a:xfrm>
            <a:off x="570042" y="4186683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이등변삼각형은 길이가 같은 두 변에 있는 두 각의 크기가 같습니다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id="{29EA4744-335F-F82C-A85A-987C16A55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1" y="432387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15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3A79868C-6868-4F8F-13F6-C189E1262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63809"/>
              </p:ext>
            </p:extLst>
          </p:nvPr>
        </p:nvGraphicFramePr>
        <p:xfrm>
          <a:off x="215516" y="4293096"/>
          <a:ext cx="664440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66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100">
                  <a:extLst>
                    <a:ext uri="{9D8B030D-6E8A-4147-A177-3AD203B41FA5}">
                      <a16:colId xmlns:a16="http://schemas.microsoft.com/office/drawing/2014/main" val="1202008395"/>
                    </a:ext>
                  </a:extLst>
                </a:gridCol>
                <a:gridCol w="1661100">
                  <a:extLst>
                    <a:ext uri="{9D8B030D-6E8A-4147-A177-3AD203B41FA5}">
                      <a16:colId xmlns:a16="http://schemas.microsoft.com/office/drawing/2014/main" val="615067619"/>
                    </a:ext>
                  </a:extLst>
                </a:gridCol>
              </a:tblGrid>
              <a:tr h="313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이등변삼각형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정삼각형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예각삼각형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둔각삼각형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가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다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사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아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다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사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가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다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사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나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마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바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삼각형을 살펴보고 표를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2DF5B6-700C-6F05-1A1F-668B0D777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6" y="1641203"/>
            <a:ext cx="5240573" cy="2556175"/>
          </a:xfrm>
          <a:prstGeom prst="rect">
            <a:avLst/>
          </a:prstGeom>
        </p:spPr>
      </p:pic>
      <p:pic>
        <p:nvPicPr>
          <p:cNvPr id="34" name="Picture 29">
            <a:extLst>
              <a:ext uri="{FF2B5EF4-FFF2-40B4-BE49-F238E27FC236}">
                <a16:creationId xmlns:a16="http://schemas.microsoft.com/office/drawing/2014/main" id="{FD12BEB6-CB3C-7732-4922-ED93AE0D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037157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D66B0778-8B14-2C47-0636-B7A8640AC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830" y="4904038"/>
            <a:ext cx="360000" cy="355000"/>
          </a:xfrm>
          <a:prstGeom prst="rect">
            <a:avLst/>
          </a:prstGeom>
        </p:spPr>
      </p:pic>
      <p:sp>
        <p:nvSpPr>
          <p:cNvPr id="66" name="직사각형 21">
            <a:extLst>
              <a:ext uri="{FF2B5EF4-FFF2-40B4-BE49-F238E27FC236}">
                <a16:creationId xmlns:a16="http://schemas.microsoft.com/office/drawing/2014/main" id="{C783CAF8-1D14-77FF-E457-801AA8133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425540" y="5189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5B6BAF9-D675-FEA1-E21B-96F000F690ED}"/>
              </a:ext>
            </a:extLst>
          </p:cNvPr>
          <p:cNvSpPr/>
          <p:nvPr/>
        </p:nvSpPr>
        <p:spPr>
          <a:xfrm>
            <a:off x="5749491" y="51129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id="{58CA3E9A-81F4-D71E-F84B-5808C2B9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id="{9A7156F3-297E-386C-26FF-ED84A263B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234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91C97E0D-3EC4-B925-B8A1-DE62C05ACBDB}"/>
              </a:ext>
            </a:extLst>
          </p:cNvPr>
          <p:cNvSpPr/>
          <p:nvPr/>
        </p:nvSpPr>
        <p:spPr>
          <a:xfrm>
            <a:off x="4567290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66B0778-8B14-2C47-0636-B7A8640AC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677" y="4855087"/>
            <a:ext cx="360000" cy="355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66B0778-8B14-2C47-0636-B7A8640AC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828" y="4829398"/>
            <a:ext cx="360000" cy="355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66B0778-8B14-2C47-0636-B7A8640AC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979" y="4803709"/>
            <a:ext cx="360000" cy="355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63688" y="2420888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35796" y="2456892"/>
            <a:ext cx="252028" cy="2291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103948" y="2217702"/>
            <a:ext cx="252028" cy="2291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043195" y="2442423"/>
            <a:ext cx="252028" cy="2291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358776" y="3429000"/>
            <a:ext cx="208287" cy="2291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59457" y="3356267"/>
            <a:ext cx="208287" cy="1893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452731" y="3311521"/>
            <a:ext cx="229116" cy="208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220681" y="3529880"/>
            <a:ext cx="229116" cy="208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970F33-FEBD-AFBA-D3ED-8D6654D0A753}"/>
              </a:ext>
            </a:extLst>
          </p:cNvPr>
          <p:cNvSpPr txBox="1"/>
          <p:nvPr/>
        </p:nvSpPr>
        <p:spPr>
          <a:xfrm>
            <a:off x="1583668" y="2325217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BB646-8DF3-76EA-4EEC-241CC8D19E03}"/>
              </a:ext>
            </a:extLst>
          </p:cNvPr>
          <p:cNvSpPr txBox="1"/>
          <p:nvPr/>
        </p:nvSpPr>
        <p:spPr>
          <a:xfrm>
            <a:off x="2600754" y="2360203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EB4A95-2AA5-5CFD-95AB-BFFAB61CE572}"/>
              </a:ext>
            </a:extLst>
          </p:cNvPr>
          <p:cNvSpPr txBox="1"/>
          <p:nvPr/>
        </p:nvSpPr>
        <p:spPr>
          <a:xfrm>
            <a:off x="3997244" y="2132856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D4A9F9-41A2-A373-7F67-452EC8DE3F7C}"/>
              </a:ext>
            </a:extLst>
          </p:cNvPr>
          <p:cNvSpPr txBox="1"/>
          <p:nvPr/>
        </p:nvSpPr>
        <p:spPr>
          <a:xfrm>
            <a:off x="4902199" y="2325217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EC3CE7-3F75-327C-41D3-E64B995E3285}"/>
              </a:ext>
            </a:extLst>
          </p:cNvPr>
          <p:cNvSpPr txBox="1"/>
          <p:nvPr/>
        </p:nvSpPr>
        <p:spPr>
          <a:xfrm>
            <a:off x="5108909" y="3429000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0D29F8-80F6-BE03-39E1-D4964BB5C333}"/>
              </a:ext>
            </a:extLst>
          </p:cNvPr>
          <p:cNvSpPr txBox="1"/>
          <p:nvPr/>
        </p:nvSpPr>
        <p:spPr>
          <a:xfrm>
            <a:off x="4329286" y="3268537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33385F-1647-CE52-B16F-55B3E83D168C}"/>
              </a:ext>
            </a:extLst>
          </p:cNvPr>
          <p:cNvSpPr txBox="1"/>
          <p:nvPr/>
        </p:nvSpPr>
        <p:spPr>
          <a:xfrm>
            <a:off x="3222476" y="3368315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196D68-02B2-A926-06EF-68E3EEB25601}"/>
              </a:ext>
            </a:extLst>
          </p:cNvPr>
          <p:cNvSpPr txBox="1"/>
          <p:nvPr/>
        </p:nvSpPr>
        <p:spPr>
          <a:xfrm>
            <a:off x="1940305" y="3296036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55791"/>
              </p:ext>
            </p:extLst>
          </p:nvPr>
        </p:nvGraphicFramePr>
        <p:xfrm>
          <a:off x="160112" y="612369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img_01.svg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\app\resource\contents\lesson02\ops\lesson02\images\mm_42_2_07_04_01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661580"/>
            <a:ext cx="6948264" cy="51796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1E5816-49AD-6A48-44B5-E2F7C1A32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073332"/>
              </p:ext>
            </p:extLst>
          </p:nvPr>
        </p:nvGraphicFramePr>
        <p:xfrm>
          <a:off x="215516" y="4293096"/>
          <a:ext cx="6644400" cy="105156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66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100">
                  <a:extLst>
                    <a:ext uri="{9D8B030D-6E8A-4147-A177-3AD203B41FA5}">
                      <a16:colId xmlns:a16="http://schemas.microsoft.com/office/drawing/2014/main" val="1202008395"/>
                    </a:ext>
                  </a:extLst>
                </a:gridCol>
                <a:gridCol w="1661100">
                  <a:extLst>
                    <a:ext uri="{9D8B030D-6E8A-4147-A177-3AD203B41FA5}">
                      <a16:colId xmlns:a16="http://schemas.microsoft.com/office/drawing/2014/main" val="615067619"/>
                    </a:ext>
                  </a:extLst>
                </a:gridCol>
              </a:tblGrid>
              <a:tr h="313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이등변삼각형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정삼각형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예각삼각형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둔각삼각형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가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나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마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endParaRPr lang="en-US" altLang="ko-KR" sz="1900" b="1" dirty="0" smtClean="0">
                        <a:solidFill>
                          <a:schemeClr val="accent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chemeClr val="accent1"/>
                          </a:solidFill>
                        </a:rPr>
                        <a:t>바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사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아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나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라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바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다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마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8290B601-E1BB-5355-5E4F-6C8741C85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49" y="996184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8A43C768-4769-1BEF-18B8-38393DDED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1561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2" y="5378749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69875" y="5512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67" y="546515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713207" y="5413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1634619" y="13074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9">
            <a:extLst>
              <a:ext uri="{FF2B5EF4-FFF2-40B4-BE49-F238E27FC236}">
                <a16:creationId xmlns:a16="http://schemas.microsoft.com/office/drawing/2014/main" id="{B90F3656-DE22-4AC0-6DD9-09D65E641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2" y="155401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23F72E-90E1-C1EA-068D-754C2B1F3F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0138" y="1959971"/>
            <a:ext cx="4770726" cy="2276667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C323D26-BF59-BE73-A987-DEC3E9B20AA9}"/>
              </a:ext>
            </a:extLst>
          </p:cNvPr>
          <p:cNvSpPr/>
          <p:nvPr/>
        </p:nvSpPr>
        <p:spPr>
          <a:xfrm>
            <a:off x="866819" y="2009127"/>
            <a:ext cx="5685401" cy="2200181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FC172F-1749-81D9-2995-98A4AA3EED57}"/>
              </a:ext>
            </a:extLst>
          </p:cNvPr>
          <p:cNvSpPr txBox="1"/>
          <p:nvPr/>
        </p:nvSpPr>
        <p:spPr>
          <a:xfrm>
            <a:off x="389042" y="153862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삼각형을 살펴보고 표를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8A040BE9-38E4-0947-0302-C05EE2D1A4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6202" y="5035662"/>
            <a:ext cx="360000" cy="355000"/>
          </a:xfrm>
          <a:prstGeom prst="rect">
            <a:avLst/>
          </a:prstGeom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451644"/>
              </p:ext>
            </p:extLst>
          </p:nvPr>
        </p:nvGraphicFramePr>
        <p:xfrm>
          <a:off x="160112" y="612369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bg_popup_more01.svg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\app\resource\contents\lesson02\ops\lesson02\images\mm_42_2_07_04_01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>
            <a:off x="1313950" y="2552137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520547" y="2566400"/>
            <a:ext cx="252028" cy="2291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959033" y="2230141"/>
            <a:ext cx="252028" cy="2291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300412" y="2573672"/>
            <a:ext cx="252028" cy="2291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783682" y="3641111"/>
            <a:ext cx="208287" cy="2291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816202" y="3502851"/>
            <a:ext cx="208287" cy="1893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3958260" y="3757231"/>
            <a:ext cx="229116" cy="208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5216572" y="3812662"/>
            <a:ext cx="229116" cy="208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3970F33-FEBD-AFBA-D3ED-8D6654D0A753}"/>
              </a:ext>
            </a:extLst>
          </p:cNvPr>
          <p:cNvSpPr txBox="1"/>
          <p:nvPr/>
        </p:nvSpPr>
        <p:spPr>
          <a:xfrm>
            <a:off x="1206252" y="2456466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8BBB646-8DF3-76EA-4EEC-241CC8D19E03}"/>
              </a:ext>
            </a:extLst>
          </p:cNvPr>
          <p:cNvSpPr txBox="1"/>
          <p:nvPr/>
        </p:nvSpPr>
        <p:spPr>
          <a:xfrm>
            <a:off x="2385505" y="2469711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EB4A95-2AA5-5CFD-95AB-BFFAB61CE572}"/>
              </a:ext>
            </a:extLst>
          </p:cNvPr>
          <p:cNvSpPr txBox="1"/>
          <p:nvPr/>
        </p:nvSpPr>
        <p:spPr>
          <a:xfrm>
            <a:off x="3852329" y="2145295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AD4A9F9-41A2-A373-7F67-452EC8DE3F7C}"/>
              </a:ext>
            </a:extLst>
          </p:cNvPr>
          <p:cNvSpPr txBox="1"/>
          <p:nvPr/>
        </p:nvSpPr>
        <p:spPr>
          <a:xfrm>
            <a:off x="5159416" y="2456466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EC3CE7-3F75-327C-41D3-E64B995E3285}"/>
              </a:ext>
            </a:extLst>
          </p:cNvPr>
          <p:cNvSpPr txBox="1"/>
          <p:nvPr/>
        </p:nvSpPr>
        <p:spPr>
          <a:xfrm>
            <a:off x="5104800" y="3711782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0D29F8-80F6-BE03-39E1-D4964BB5C333}"/>
              </a:ext>
            </a:extLst>
          </p:cNvPr>
          <p:cNvSpPr txBox="1"/>
          <p:nvPr/>
        </p:nvSpPr>
        <p:spPr>
          <a:xfrm>
            <a:off x="3834815" y="3714247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33385F-1647-CE52-B16F-55B3E83D168C}"/>
              </a:ext>
            </a:extLst>
          </p:cNvPr>
          <p:cNvSpPr txBox="1"/>
          <p:nvPr/>
        </p:nvSpPr>
        <p:spPr>
          <a:xfrm>
            <a:off x="2647382" y="3580426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196D68-02B2-A926-06EF-68E3EEB25601}"/>
              </a:ext>
            </a:extLst>
          </p:cNvPr>
          <p:cNvSpPr txBox="1"/>
          <p:nvPr/>
        </p:nvSpPr>
        <p:spPr>
          <a:xfrm>
            <a:off x="1697050" y="3442620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A040BE9-38E4-0947-0302-C05EE2D1A4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5501" y="5002370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8A040BE9-38E4-0947-0302-C05EE2D1A4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0567" y="5110158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8A040BE9-38E4-0947-0302-C05EE2D1A4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8551" y="495337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4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661580"/>
            <a:ext cx="6948264" cy="51796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30A80F67-9D81-8287-86D3-D4ADB24A7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75271"/>
              </p:ext>
            </p:extLst>
          </p:nvPr>
        </p:nvGraphicFramePr>
        <p:xfrm>
          <a:off x="215516" y="4293096"/>
          <a:ext cx="664440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66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100">
                  <a:extLst>
                    <a:ext uri="{9D8B030D-6E8A-4147-A177-3AD203B41FA5}">
                      <a16:colId xmlns:a16="http://schemas.microsoft.com/office/drawing/2014/main" val="1202008395"/>
                    </a:ext>
                  </a:extLst>
                </a:gridCol>
                <a:gridCol w="1661100">
                  <a:extLst>
                    <a:ext uri="{9D8B030D-6E8A-4147-A177-3AD203B41FA5}">
                      <a16:colId xmlns:a16="http://schemas.microsoft.com/office/drawing/2014/main" val="615067619"/>
                    </a:ext>
                  </a:extLst>
                </a:gridCol>
              </a:tblGrid>
              <a:tr h="313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이등변삼각형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정삼각형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예각삼각형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둔각삼각형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가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다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바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사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바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사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다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라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바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사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나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마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아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0" name="그림 49">
            <a:extLst>
              <a:ext uri="{FF2B5EF4-FFF2-40B4-BE49-F238E27FC236}">
                <a16:creationId xmlns:a16="http://schemas.microsoft.com/office/drawing/2014/main" id="{08E1A9F7-79A9-2AE3-A300-1056FEA2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0" y="4906392"/>
            <a:ext cx="360000" cy="355000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5" y="538076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566431" y="56164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595528" y="11386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id="{A37F3AFA-4490-361A-0A3B-3A76F40E6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0" y="987196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id="{04D67E46-6F0A-52D3-1BA0-0F40365D5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8" y="992572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9">
            <a:extLst>
              <a:ext uri="{FF2B5EF4-FFF2-40B4-BE49-F238E27FC236}">
                <a16:creationId xmlns:a16="http://schemas.microsoft.com/office/drawing/2014/main" id="{5A9AFA5D-22BE-AE68-7541-5F602BFBF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2" y="1530964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4B666A-1A74-791A-562F-615ECB18EF71}"/>
              </a:ext>
            </a:extLst>
          </p:cNvPr>
          <p:cNvSpPr txBox="1"/>
          <p:nvPr/>
        </p:nvSpPr>
        <p:spPr>
          <a:xfrm>
            <a:off x="389042" y="153862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삼각형을 살펴보고 표를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1C6836-F4D7-32F3-EFBE-17E74794C5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846" y="2023530"/>
            <a:ext cx="5036410" cy="2082566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BC4F1C3-9380-074A-DFA8-AB75DC67A385}"/>
              </a:ext>
            </a:extLst>
          </p:cNvPr>
          <p:cNvSpPr/>
          <p:nvPr/>
        </p:nvSpPr>
        <p:spPr>
          <a:xfrm>
            <a:off x="683568" y="1952836"/>
            <a:ext cx="5662446" cy="2218523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767200"/>
              </p:ext>
            </p:extLst>
          </p:nvPr>
        </p:nvGraphicFramePr>
        <p:xfrm>
          <a:off x="160112" y="612369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bg_popup_more02.svg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\app\resource\contents\lesson02\ops\lesson02\images\mm_42_2_07_04_01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1325237" y="2647295"/>
            <a:ext cx="261389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295600" y="2593947"/>
            <a:ext cx="252028" cy="2291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032011" y="2486432"/>
            <a:ext cx="252028" cy="2291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166770" y="2532868"/>
            <a:ext cx="252028" cy="2291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610696" y="3534678"/>
            <a:ext cx="208287" cy="2291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471254" y="3587163"/>
            <a:ext cx="208287" cy="1893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787237" y="3461867"/>
            <a:ext cx="229116" cy="208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323116" y="3777773"/>
            <a:ext cx="229116" cy="208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970F33-FEBD-AFBA-D3ED-8D6654D0A753}"/>
              </a:ext>
            </a:extLst>
          </p:cNvPr>
          <p:cNvSpPr txBox="1"/>
          <p:nvPr/>
        </p:nvSpPr>
        <p:spPr>
          <a:xfrm>
            <a:off x="1196812" y="2551624"/>
            <a:ext cx="5002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BBB646-8DF3-76EA-4EEC-241CC8D19E03}"/>
              </a:ext>
            </a:extLst>
          </p:cNvPr>
          <p:cNvSpPr txBox="1"/>
          <p:nvPr/>
        </p:nvSpPr>
        <p:spPr>
          <a:xfrm>
            <a:off x="2160558" y="2497258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EB4A95-2AA5-5CFD-95AB-BFFAB61CE572}"/>
              </a:ext>
            </a:extLst>
          </p:cNvPr>
          <p:cNvSpPr txBox="1"/>
          <p:nvPr/>
        </p:nvSpPr>
        <p:spPr>
          <a:xfrm>
            <a:off x="3925307" y="2401586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D4A9F9-41A2-A373-7F67-452EC8DE3F7C}"/>
              </a:ext>
            </a:extLst>
          </p:cNvPr>
          <p:cNvSpPr txBox="1"/>
          <p:nvPr/>
        </p:nvSpPr>
        <p:spPr>
          <a:xfrm>
            <a:off x="5025774" y="2415662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EC3CE7-3F75-327C-41D3-E64B995E3285}"/>
              </a:ext>
            </a:extLst>
          </p:cNvPr>
          <p:cNvSpPr txBox="1"/>
          <p:nvPr/>
        </p:nvSpPr>
        <p:spPr>
          <a:xfrm>
            <a:off x="5214714" y="3711323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0D29F8-80F6-BE03-39E1-D4964BB5C333}"/>
              </a:ext>
            </a:extLst>
          </p:cNvPr>
          <p:cNvSpPr txBox="1"/>
          <p:nvPr/>
        </p:nvSpPr>
        <p:spPr>
          <a:xfrm>
            <a:off x="3650322" y="3379073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33385F-1647-CE52-B16F-55B3E83D168C}"/>
              </a:ext>
            </a:extLst>
          </p:cNvPr>
          <p:cNvSpPr txBox="1"/>
          <p:nvPr/>
        </p:nvSpPr>
        <p:spPr>
          <a:xfrm>
            <a:off x="2474396" y="3473993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196D68-02B2-A926-06EF-68E3EEB25601}"/>
              </a:ext>
            </a:extLst>
          </p:cNvPr>
          <p:cNvSpPr txBox="1"/>
          <p:nvPr/>
        </p:nvSpPr>
        <p:spPr>
          <a:xfrm>
            <a:off x="1352102" y="3526932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08E1A9F7-79A9-2AE3-A300-1056FEA2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51" y="4877596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08E1A9F7-79A9-2AE3-A300-1056FEA2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010" y="4885981"/>
            <a:ext cx="360000" cy="355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08E1A9F7-79A9-2AE3-A300-1056FEA2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001" y="482183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16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3A79868C-6868-4F8F-13F6-C189E1262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63809"/>
              </p:ext>
            </p:extLst>
          </p:nvPr>
        </p:nvGraphicFramePr>
        <p:xfrm>
          <a:off x="215516" y="4293096"/>
          <a:ext cx="664440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66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100">
                  <a:extLst>
                    <a:ext uri="{9D8B030D-6E8A-4147-A177-3AD203B41FA5}">
                      <a16:colId xmlns:a16="http://schemas.microsoft.com/office/drawing/2014/main" val="1202008395"/>
                    </a:ext>
                  </a:extLst>
                </a:gridCol>
                <a:gridCol w="1661100">
                  <a:extLst>
                    <a:ext uri="{9D8B030D-6E8A-4147-A177-3AD203B41FA5}">
                      <a16:colId xmlns:a16="http://schemas.microsoft.com/office/drawing/2014/main" val="615067619"/>
                    </a:ext>
                  </a:extLst>
                </a:gridCol>
              </a:tblGrid>
              <a:tr h="313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이등변삼각형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정삼각형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예각삼각형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둔각삼각형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가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다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사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아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다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사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가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다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사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나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마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바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삼각형을 살펴보고 표를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2DF5B6-700C-6F05-1A1F-668B0D777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6" y="1641203"/>
            <a:ext cx="5240573" cy="2556175"/>
          </a:xfrm>
          <a:prstGeom prst="rect">
            <a:avLst/>
          </a:prstGeom>
        </p:spPr>
      </p:pic>
      <p:pic>
        <p:nvPicPr>
          <p:cNvPr id="34" name="Picture 29">
            <a:extLst>
              <a:ext uri="{FF2B5EF4-FFF2-40B4-BE49-F238E27FC236}">
                <a16:creationId xmlns:a16="http://schemas.microsoft.com/office/drawing/2014/main" id="{FD12BEB6-CB3C-7732-4922-ED93AE0D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037157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D66B0778-8B14-2C47-0636-B7A8640AC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830" y="4904038"/>
            <a:ext cx="360000" cy="355000"/>
          </a:xfrm>
          <a:prstGeom prst="rect">
            <a:avLst/>
          </a:prstGeom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id="{58CA3E9A-81F4-D71E-F84B-5808C2B9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id="{9A7156F3-297E-386C-26FF-ED84A263B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234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66B0778-8B14-2C47-0636-B7A8640AC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677" y="4855087"/>
            <a:ext cx="360000" cy="355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66B0778-8B14-2C47-0636-B7A8640AC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828" y="4829398"/>
            <a:ext cx="360000" cy="355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66B0778-8B14-2C47-0636-B7A8640AC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979" y="4803709"/>
            <a:ext cx="360000" cy="355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63688" y="2420888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35796" y="2456892"/>
            <a:ext cx="252028" cy="2291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103948" y="2217702"/>
            <a:ext cx="252028" cy="2291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043195" y="2442423"/>
            <a:ext cx="252028" cy="2291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358776" y="3429000"/>
            <a:ext cx="208287" cy="2291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59457" y="3356267"/>
            <a:ext cx="208287" cy="1893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452731" y="3311521"/>
            <a:ext cx="229116" cy="208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220681" y="3529880"/>
            <a:ext cx="229116" cy="208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970F33-FEBD-AFBA-D3ED-8D6654D0A753}"/>
              </a:ext>
            </a:extLst>
          </p:cNvPr>
          <p:cNvSpPr txBox="1"/>
          <p:nvPr/>
        </p:nvSpPr>
        <p:spPr>
          <a:xfrm>
            <a:off x="1583668" y="2325217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BB646-8DF3-76EA-4EEC-241CC8D19E03}"/>
              </a:ext>
            </a:extLst>
          </p:cNvPr>
          <p:cNvSpPr txBox="1"/>
          <p:nvPr/>
        </p:nvSpPr>
        <p:spPr>
          <a:xfrm>
            <a:off x="2600754" y="2360203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EB4A95-2AA5-5CFD-95AB-BFFAB61CE572}"/>
              </a:ext>
            </a:extLst>
          </p:cNvPr>
          <p:cNvSpPr txBox="1"/>
          <p:nvPr/>
        </p:nvSpPr>
        <p:spPr>
          <a:xfrm>
            <a:off x="3997244" y="2132856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D4A9F9-41A2-A373-7F67-452EC8DE3F7C}"/>
              </a:ext>
            </a:extLst>
          </p:cNvPr>
          <p:cNvSpPr txBox="1"/>
          <p:nvPr/>
        </p:nvSpPr>
        <p:spPr>
          <a:xfrm>
            <a:off x="4902199" y="2325217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EC3CE7-3F75-327C-41D3-E64B995E3285}"/>
              </a:ext>
            </a:extLst>
          </p:cNvPr>
          <p:cNvSpPr txBox="1"/>
          <p:nvPr/>
        </p:nvSpPr>
        <p:spPr>
          <a:xfrm>
            <a:off x="5108909" y="3429000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0D29F8-80F6-BE03-39E1-D4964BB5C333}"/>
              </a:ext>
            </a:extLst>
          </p:cNvPr>
          <p:cNvSpPr txBox="1"/>
          <p:nvPr/>
        </p:nvSpPr>
        <p:spPr>
          <a:xfrm>
            <a:off x="4329286" y="3268537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33385F-1647-CE52-B16F-55B3E83D168C}"/>
              </a:ext>
            </a:extLst>
          </p:cNvPr>
          <p:cNvSpPr txBox="1"/>
          <p:nvPr/>
        </p:nvSpPr>
        <p:spPr>
          <a:xfrm>
            <a:off x="3222476" y="3368315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196D68-02B2-A926-06EF-68E3EEB25601}"/>
              </a:ext>
            </a:extLst>
          </p:cNvPr>
          <p:cNvSpPr txBox="1"/>
          <p:nvPr/>
        </p:nvSpPr>
        <p:spPr>
          <a:xfrm>
            <a:off x="1940305" y="3296036"/>
            <a:ext cx="413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4EBCE93-774B-3FED-11E0-E4237F0BD110}"/>
              </a:ext>
            </a:extLst>
          </p:cNvPr>
          <p:cNvSpPr/>
          <p:nvPr/>
        </p:nvSpPr>
        <p:spPr>
          <a:xfrm>
            <a:off x="251520" y="4004059"/>
            <a:ext cx="6667165" cy="101605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9" name="직각 삼각형 48">
            <a:extLst>
              <a:ext uri="{FF2B5EF4-FFF2-40B4-BE49-F238E27FC236}">
                <a16:creationId xmlns:a16="http://schemas.microsoft.com/office/drawing/2014/main" id="{679C685A-E6BA-92F0-96E6-E0E90AA1693C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0" name="모서리가 둥근 직사각형 29">
            <a:extLst>
              <a:ext uri="{FF2B5EF4-FFF2-40B4-BE49-F238E27FC236}">
                <a16:creationId xmlns:a16="http://schemas.microsoft.com/office/drawing/2014/main" id="{2A90507F-FF5D-C112-DAF7-2EBAF65B5003}"/>
              </a:ext>
            </a:extLst>
          </p:cNvPr>
          <p:cNvSpPr/>
          <p:nvPr/>
        </p:nvSpPr>
        <p:spPr>
          <a:xfrm>
            <a:off x="397082" y="381599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8FD460-96B6-7482-EC45-D42B203519E7}"/>
              </a:ext>
            </a:extLst>
          </p:cNvPr>
          <p:cNvSpPr txBox="1"/>
          <p:nvPr/>
        </p:nvSpPr>
        <p:spPr>
          <a:xfrm>
            <a:off x="431540" y="4401108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삼각형을 변의 길이와 각의 크기에 따라 분류할 수 있습니다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:a16="http://schemas.microsoft.com/office/drawing/2014/main" id="{54EDFD46-5762-6CBD-EFDA-136C7BEEC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5314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3">
            <a:extLst>
              <a:ext uri="{FF2B5EF4-FFF2-40B4-BE49-F238E27FC236}">
                <a16:creationId xmlns:a16="http://schemas.microsoft.com/office/drawing/2014/main" id="{77E65F19-3B28-EFC5-51EA-0FCF0FBAE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46963"/>
              </p:ext>
            </p:extLst>
          </p:nvPr>
        </p:nvGraphicFramePr>
        <p:xfrm>
          <a:off x="179388" y="654012"/>
          <a:ext cx="8774172" cy="435846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10A329-30DC-CC23-5842-D179574AC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6" t="-522" r="5318" b="1"/>
          <a:stretch/>
        </p:blipFill>
        <p:spPr>
          <a:xfrm>
            <a:off x="131047" y="2266412"/>
            <a:ext cx="6480721" cy="274827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예각삼각형을 찾아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직사각형 21">
            <a:extLst>
              <a:ext uri="{FF2B5EF4-FFF2-40B4-BE49-F238E27FC236}">
                <a16:creationId xmlns:a16="http://schemas.microsoft.com/office/drawing/2014/main" id="{C783CAF8-1D14-77FF-E457-801AA8133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그려 보세요 버튼으로 색칠 가능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전자저작물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폰트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YGJAL, 24px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app\resource\contents\lesson02\ops\lesson02\mm_42_2_07_05_01.html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442366" y="5189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5B6BAF9-D675-FEA1-E21B-96F000F690ED}"/>
              </a:ext>
            </a:extLst>
          </p:cNvPr>
          <p:cNvSpPr/>
          <p:nvPr/>
        </p:nvSpPr>
        <p:spPr>
          <a:xfrm>
            <a:off x="4445069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6">
            <a:extLst>
              <a:ext uri="{FF2B5EF4-FFF2-40B4-BE49-F238E27FC236}">
                <a16:creationId xmlns:a16="http://schemas.microsoft.com/office/drawing/2014/main" id="{1FCE128A-E425-8800-1701-B4E473DA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1040336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F890E4FB-84EE-31BD-E847-B4FCF71DE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887" y="1727440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AEAF96-68E4-1FDF-FCD3-D5F33A905D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8294" y="4481017"/>
            <a:ext cx="2560700" cy="2216074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BA9A9654-2308-721E-C20B-55E79046A892}"/>
              </a:ext>
            </a:extLst>
          </p:cNvPr>
          <p:cNvSpPr/>
          <p:nvPr/>
        </p:nvSpPr>
        <p:spPr>
          <a:xfrm>
            <a:off x="5348174" y="1712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>
            <a:extLst>
              <a:ext uri="{FF2B5EF4-FFF2-40B4-BE49-F238E27FC236}">
                <a16:creationId xmlns:a16="http://schemas.microsoft.com/office/drawing/2014/main" id="{FC11CF3B-310C-9759-20AA-03E2F0A1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2">
            <a:extLst>
              <a:ext uri="{FF2B5EF4-FFF2-40B4-BE49-F238E27FC236}">
                <a16:creationId xmlns:a16="http://schemas.microsoft.com/office/drawing/2014/main" id="{62883AE6-59EC-5C5A-BE73-74DB07B50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234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3BF821F3-E041-61AD-5912-2E0576FD8017}"/>
              </a:ext>
            </a:extLst>
          </p:cNvPr>
          <p:cNvSpPr/>
          <p:nvPr/>
        </p:nvSpPr>
        <p:spPr>
          <a:xfrm>
            <a:off x="5726057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81493"/>
              </p:ext>
            </p:extLst>
          </p:nvPr>
        </p:nvGraphicFramePr>
        <p:xfrm>
          <a:off x="160112" y="612369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 / base_01.svg / answer_01.svg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파란색 선 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\app\resource\contents\lesson02\ops\lesson02\images\mm_42_2_07_05_01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928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661580"/>
            <a:ext cx="6948264" cy="51796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554341-E2A6-0263-3075-CAA8A5CE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55"/>
          <a:stretch/>
        </p:blipFill>
        <p:spPr>
          <a:xfrm>
            <a:off x="1346482" y="4115947"/>
            <a:ext cx="4594768" cy="1217411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정답 화면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그려 보세요 버튼으로 색칠 가능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폰트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YGJAL, 24px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app\resource\contents\lesson02\ops\lesson02\mm_42_2_07_05_01.html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8290B601-E1BB-5355-5E4F-6C8741C85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49" y="996184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8A43C768-4769-1BEF-18B8-38393DDED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1561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1634619" y="13074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8BA4DC-C7C4-FA5B-621A-02FDB41D1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326" y="2034332"/>
            <a:ext cx="4752091" cy="224246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8E81724-3C6A-8E10-7868-35B75788861F}"/>
              </a:ext>
            </a:extLst>
          </p:cNvPr>
          <p:cNvSpPr txBox="1"/>
          <p:nvPr/>
        </p:nvSpPr>
        <p:spPr>
          <a:xfrm>
            <a:off x="434823" y="159970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예각삼각형을 찾아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36">
            <a:extLst>
              <a:ext uri="{FF2B5EF4-FFF2-40B4-BE49-F238E27FC236}">
                <a16:creationId xmlns:a16="http://schemas.microsoft.com/office/drawing/2014/main" id="{2DE271EF-50D6-CD4D-360A-6825942A5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1632600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B258D5C4-0007-B25A-8048-1540AFB5C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019" y="1618657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F31DF8CC-E890-D594-696D-0CCF11341197}"/>
              </a:ext>
            </a:extLst>
          </p:cNvPr>
          <p:cNvSpPr/>
          <p:nvPr/>
        </p:nvSpPr>
        <p:spPr>
          <a:xfrm>
            <a:off x="5348174" y="1712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0EE4C3-DE89-52BB-0E61-83106173FB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2424" y="4705150"/>
            <a:ext cx="2553994" cy="156457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35996" y="2034332"/>
            <a:ext cx="468052" cy="4225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16322"/>
              </p:ext>
            </p:extLst>
          </p:nvPr>
        </p:nvGraphicFramePr>
        <p:xfrm>
          <a:off x="160112" y="612369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twins_base_01.png / twins_base_01.svg / twins_01_answer_01.svg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\app\resource\contents\lesson02\ops\lesson02\images\mm_42_2_07_05_01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333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661580"/>
            <a:ext cx="6948264" cy="51796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066AD5D-1E99-46BD-B76A-6DE79AECD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55"/>
          <a:stretch/>
        </p:blipFill>
        <p:spPr>
          <a:xfrm>
            <a:off x="1346482" y="4115947"/>
            <a:ext cx="4594768" cy="121741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F2C9C87-2733-5AB0-79A1-6EECD3760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326" y="2034332"/>
            <a:ext cx="4752091" cy="2242469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5" y="505741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566431" y="529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595528" y="11386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id="{A37F3AFA-4490-361A-0A3B-3A76F40E6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0" y="987196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id="{04D67E46-6F0A-52D3-1BA0-0F40365D5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8" y="992572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5D98C48-A6D8-2500-A026-DB9E50EB0D8A}"/>
              </a:ext>
            </a:extLst>
          </p:cNvPr>
          <p:cNvSpPr txBox="1"/>
          <p:nvPr/>
        </p:nvSpPr>
        <p:spPr>
          <a:xfrm>
            <a:off x="434823" y="159970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둔각삼각형을 찾아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36">
            <a:extLst>
              <a:ext uri="{FF2B5EF4-FFF2-40B4-BE49-F238E27FC236}">
                <a16:creationId xmlns:a16="http://schemas.microsoft.com/office/drawing/2014/main" id="{1FEEBFFB-AB31-3928-B7C7-7D4A6677F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1632600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139D0D56-8840-49F1-BBFF-B75B5DD28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019" y="1618657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CB71F137-5930-AF06-C611-D6D49C4555F6}"/>
              </a:ext>
            </a:extLst>
          </p:cNvPr>
          <p:cNvSpPr/>
          <p:nvPr/>
        </p:nvSpPr>
        <p:spPr>
          <a:xfrm>
            <a:off x="5348174" y="1712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>
            <a:extLst>
              <a:ext uri="{FF2B5EF4-FFF2-40B4-BE49-F238E27FC236}">
                <a16:creationId xmlns:a16="http://schemas.microsoft.com/office/drawing/2014/main" id="{04B09C78-5043-E319-FD7C-8C0F99A5F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정답 화면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그려 보세요 버튼으로 색칠 가능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폰트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YGJAL, 24px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\app\resource\contents\lesson02\ops\lesson02\mm_42_2_07_05_01.html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BFAE83-2AA1-F4EA-53DC-2903282FE5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1081" y="4497075"/>
            <a:ext cx="2833600" cy="19058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08004" y="2004256"/>
            <a:ext cx="396044" cy="488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65472"/>
              </p:ext>
            </p:extLst>
          </p:nvPr>
        </p:nvGraphicFramePr>
        <p:xfrm>
          <a:off x="160112" y="612369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twins_base_01.png / twins_base_01.svg / twins_02_answer_01.svg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\app\resource\contents\lesson02\ops\lesson02\images\mm_42_2_07_05_01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813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10A329-30DC-CC23-5842-D179574AC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6" t="-522" r="5318" b="1"/>
          <a:stretch/>
        </p:blipFill>
        <p:spPr>
          <a:xfrm>
            <a:off x="131047" y="2266412"/>
            <a:ext cx="6480721" cy="274827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예각삼각형을 찾아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36">
            <a:extLst>
              <a:ext uri="{FF2B5EF4-FFF2-40B4-BE49-F238E27FC236}">
                <a16:creationId xmlns:a16="http://schemas.microsoft.com/office/drawing/2014/main" id="{1FCE128A-E425-8800-1701-B4E473DA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1040336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F890E4FB-84EE-31BD-E847-B4FCF71DE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887" y="1727440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BA9A9654-2308-721E-C20B-55E79046A892}"/>
              </a:ext>
            </a:extLst>
          </p:cNvPr>
          <p:cNvSpPr/>
          <p:nvPr/>
        </p:nvSpPr>
        <p:spPr>
          <a:xfrm>
            <a:off x="5348174" y="1712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>
            <a:extLst>
              <a:ext uri="{FF2B5EF4-FFF2-40B4-BE49-F238E27FC236}">
                <a16:creationId xmlns:a16="http://schemas.microsoft.com/office/drawing/2014/main" id="{FC11CF3B-310C-9759-20AA-03E2F0A1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2">
            <a:extLst>
              <a:ext uri="{FF2B5EF4-FFF2-40B4-BE49-F238E27FC236}">
                <a16:creationId xmlns:a16="http://schemas.microsoft.com/office/drawing/2014/main" id="{62883AE6-59EC-5C5A-BE73-74DB07B50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234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AB69D8-D7A6-2762-07F8-3B3191E22A2A}"/>
              </a:ext>
            </a:extLst>
          </p:cNvPr>
          <p:cNvSpPr/>
          <p:nvPr/>
        </p:nvSpPr>
        <p:spPr>
          <a:xfrm>
            <a:off x="251520" y="4004059"/>
            <a:ext cx="6667165" cy="101605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B6C3F204-3CEC-5BC3-7631-113EEA7E2BA3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모서리가 둥근 직사각형 29">
            <a:extLst>
              <a:ext uri="{FF2B5EF4-FFF2-40B4-BE49-F238E27FC236}">
                <a16:creationId xmlns:a16="http://schemas.microsoft.com/office/drawing/2014/main" id="{0B65B3D7-E8F0-DF18-8714-9468AD93F545}"/>
              </a:ext>
            </a:extLst>
          </p:cNvPr>
          <p:cNvSpPr/>
          <p:nvPr/>
        </p:nvSpPr>
        <p:spPr>
          <a:xfrm>
            <a:off x="397082" y="381599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BE476-CF31-9502-A919-4D93F27103C6}"/>
              </a:ext>
            </a:extLst>
          </p:cNvPr>
          <p:cNvSpPr txBox="1"/>
          <p:nvPr/>
        </p:nvSpPr>
        <p:spPr>
          <a:xfrm>
            <a:off x="395536" y="4401108"/>
            <a:ext cx="6162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세 각이 모두 예각인 삼각형을 예각삼각형이라고 합니다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id="{BA65DB60-C534-CDA1-B49F-84DF011D2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3764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747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38646" y="1029657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설명하는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C865AC-020F-A856-3CAB-C40CC80CC7D8}"/>
              </a:ext>
            </a:extLst>
          </p:cNvPr>
          <p:cNvSpPr/>
          <p:nvPr/>
        </p:nvSpPr>
        <p:spPr>
          <a:xfrm>
            <a:off x="5725803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786CF4B5-40A1-8F55-D2F7-658853C76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>
            <a:extLst>
              <a:ext uri="{FF2B5EF4-FFF2-40B4-BE49-F238E27FC236}">
                <a16:creationId xmlns:a16="http://schemas.microsoft.com/office/drawing/2014/main" id="{F111989A-3616-B940-FDC6-0CBF2BC3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04913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546155" y="2842720"/>
            <a:ext cx="20849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287524" y="2515146"/>
            <a:ext cx="3178410" cy="2068493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295BA755-CBC0-B8D9-835B-C6F405711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43" y="2495645"/>
            <a:ext cx="391026" cy="2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532A3A4-9A14-3574-0A01-1BB0518B16E1}"/>
              </a:ext>
            </a:extLst>
          </p:cNvPr>
          <p:cNvSpPr txBox="1"/>
          <p:nvPr/>
        </p:nvSpPr>
        <p:spPr>
          <a:xfrm>
            <a:off x="546155" y="3357031"/>
            <a:ext cx="2765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변의 길이가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5F1D0-ADBF-E1A2-9169-625470B21CA4}"/>
              </a:ext>
            </a:extLst>
          </p:cNvPr>
          <p:cNvSpPr txBox="1"/>
          <p:nvPr/>
        </p:nvSpPr>
        <p:spPr>
          <a:xfrm>
            <a:off x="546155" y="3876965"/>
            <a:ext cx="29817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직각보다 큰 각이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BBEFC964-E35E-9D54-77D0-798D260A7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3" y="295819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7FA41BD6-2AD1-E045-B428-89AF2A295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3" y="3456170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31DCB002-8325-E87F-E32D-14C8E0F0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3" y="398427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F8B23F-53C3-7F90-73EE-2B5F71801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592" y="2651657"/>
            <a:ext cx="3187627" cy="17554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DED64D-A839-BD1C-3E65-829EBC163A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0586" y="4653136"/>
            <a:ext cx="2523607" cy="2133162"/>
          </a:xfrm>
          <a:prstGeom prst="rect">
            <a:avLst/>
          </a:prstGeom>
        </p:spPr>
      </p:pic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그려 보세요 버튼으로 각도기 및 삼각자 활용 가능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전자저작물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폰트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YGJAL, 24px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app\resource\contents\lesson02\ops\lesson02\mm_42_2_07_06_01.html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B31C1BA-02FB-2007-FA74-EC8493D04EAB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3">
            <a:extLst>
              <a:ext uri="{FF2B5EF4-FFF2-40B4-BE49-F238E27FC236}">
                <a16:creationId xmlns:a16="http://schemas.microsoft.com/office/drawing/2014/main" id="{914A0EFB-024D-5036-6FF2-DF9251E1E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76" y="1751788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9B1F5AAF-2CCD-E55D-A208-76EDB3C6AF17}"/>
              </a:ext>
            </a:extLst>
          </p:cNvPr>
          <p:cNvSpPr/>
          <p:nvPr/>
        </p:nvSpPr>
        <p:spPr>
          <a:xfrm>
            <a:off x="5206268" y="1568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405B8B6D-4330-A5AF-CEC7-492AD7A99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099" y="476834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>
            <a:extLst>
              <a:ext uri="{FF2B5EF4-FFF2-40B4-BE49-F238E27FC236}">
                <a16:creationId xmlns:a16="http://schemas.microsoft.com/office/drawing/2014/main" id="{931AD09E-834B-5191-008D-5E00E4EE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234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4615915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35" y="1069833"/>
            <a:ext cx="467227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74256"/>
              </p:ext>
            </p:extLst>
          </p:nvPr>
        </p:nvGraphicFramePr>
        <p:xfrm>
          <a:off x="160112" y="612369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bg_answer.svg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파란색 선 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\app\resource\contents\lesson02\ops\lesson02\images\mm_42_2_07_06_01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46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661580"/>
            <a:ext cx="6948264" cy="51796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보세요 버튼으로 각도기 및 삼각자 활용 가능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전자저작물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폰트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YGJAL, 24px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\app\resource\contents\lesson02\ops\lesson02\mm_42_2_07_06_01.html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7AA73-5689-1AEF-8190-F508B9FEC098}"/>
              </a:ext>
            </a:extLst>
          </p:cNvPr>
          <p:cNvSpPr txBox="1"/>
          <p:nvPr/>
        </p:nvSpPr>
        <p:spPr>
          <a:xfrm>
            <a:off x="503548" y="162880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설명하는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73FCD69B-4FCE-F17E-96FB-72D3F4CE6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9" y="1649129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CC2AEA4-32F1-7D9F-0D25-8F26EB044174}"/>
              </a:ext>
            </a:extLst>
          </p:cNvPr>
          <p:cNvSpPr txBox="1"/>
          <p:nvPr/>
        </p:nvSpPr>
        <p:spPr>
          <a:xfrm>
            <a:off x="546155" y="2993254"/>
            <a:ext cx="20849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D32D89F-7E59-1E89-2453-272B201FE809}"/>
              </a:ext>
            </a:extLst>
          </p:cNvPr>
          <p:cNvSpPr/>
          <p:nvPr/>
        </p:nvSpPr>
        <p:spPr>
          <a:xfrm>
            <a:off x="287524" y="2665680"/>
            <a:ext cx="3233439" cy="2068493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D64A7EB7-B865-3358-269F-291AAB619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2" y="2618503"/>
            <a:ext cx="391026" cy="2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DAE7D55-E03A-3EC0-CCC3-954C628396F6}"/>
              </a:ext>
            </a:extLst>
          </p:cNvPr>
          <p:cNvSpPr txBox="1"/>
          <p:nvPr/>
        </p:nvSpPr>
        <p:spPr>
          <a:xfrm>
            <a:off x="546155" y="4027499"/>
            <a:ext cx="29817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 각이 모두 예각입니다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07443768-0B7D-9878-5D6E-BC793ABED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3" y="310872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4293973D-353E-F75F-1E91-5248A548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3" y="360670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EE004785-DB68-1732-1E7B-28D62BBF2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3" y="413481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E637B6F-0ACA-3408-44FE-11AD52652D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5592" y="2802191"/>
            <a:ext cx="3187627" cy="1755445"/>
          </a:xfrm>
          <a:prstGeom prst="rect">
            <a:avLst/>
          </a:prstGeom>
        </p:spPr>
      </p:pic>
      <p:pic>
        <p:nvPicPr>
          <p:cNvPr id="48" name="Picture 3">
            <a:extLst>
              <a:ext uri="{FF2B5EF4-FFF2-40B4-BE49-F238E27FC236}">
                <a16:creationId xmlns:a16="http://schemas.microsoft.com/office/drawing/2014/main" id="{A3C7F7EA-6D1C-92C6-E5F7-8C298ADC5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959" y="1823605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5FF9F018-F7C7-5CA4-0CE1-C93B313D9BE1}"/>
              </a:ext>
            </a:extLst>
          </p:cNvPr>
          <p:cNvSpPr/>
          <p:nvPr/>
        </p:nvSpPr>
        <p:spPr>
          <a:xfrm>
            <a:off x="5206268" y="1568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3">
            <a:extLst>
              <a:ext uri="{FF2B5EF4-FFF2-40B4-BE49-F238E27FC236}">
                <a16:creationId xmlns:a16="http://schemas.microsoft.com/office/drawing/2014/main" id="{53EA2D57-4FBD-F279-F2B0-6B811175C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8" y="162880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F166CA9-670D-B488-B0FF-D70E1D0A5447}"/>
              </a:ext>
            </a:extLst>
          </p:cNvPr>
          <p:cNvSpPr txBox="1"/>
          <p:nvPr/>
        </p:nvSpPr>
        <p:spPr>
          <a:xfrm>
            <a:off x="546155" y="3492636"/>
            <a:ext cx="2765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변의 길이가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1B2ED6-3222-EABB-22CD-35F3C744C1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6276" y="4672643"/>
            <a:ext cx="3309545" cy="1783841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57E12EB2-7853-B8ED-D2E2-AA573DF4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58" y="475853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58956"/>
              </p:ext>
            </p:extLst>
          </p:nvPr>
        </p:nvGraphicFramePr>
        <p:xfrm>
          <a:off x="160112" y="612369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bg_popup_more01_02.png / bg_popup_answer01.svg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파란색 선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\app\resource\contents\lesson02\ops\lesson02\images\mm_42_2_07_06_01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Picture 2">
            <a:extLst>
              <a:ext uri="{FF2B5EF4-FFF2-40B4-BE49-F238E27FC236}">
                <a16:creationId xmlns:a16="http://schemas.microsoft.com/office/drawing/2014/main" id="{8290B601-E1BB-5355-5E4F-6C8741C85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49" y="996184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:a16="http://schemas.microsoft.com/office/drawing/2014/main" id="{8A43C768-4769-1BEF-18B8-38393DDED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1561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2203421" y="13806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521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661580"/>
            <a:ext cx="6948264" cy="51796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5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정답 화면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보세요 버튼으로 각도기 및 삼각자 활용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전자저작물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폰트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YGJAL, 24px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\app\resource\contents\lesson02\ops\lesson02\mm_42_2_07_06_01.html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7AA73-5689-1AEF-8190-F508B9FEC098}"/>
              </a:ext>
            </a:extLst>
          </p:cNvPr>
          <p:cNvSpPr txBox="1"/>
          <p:nvPr/>
        </p:nvSpPr>
        <p:spPr>
          <a:xfrm>
            <a:off x="542835" y="1624837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설명하는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73FCD69B-4FCE-F17E-96FB-72D3F4CE6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9" y="1649129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CC2AEA4-32F1-7D9F-0D25-8F26EB044174}"/>
              </a:ext>
            </a:extLst>
          </p:cNvPr>
          <p:cNvSpPr txBox="1"/>
          <p:nvPr/>
        </p:nvSpPr>
        <p:spPr>
          <a:xfrm>
            <a:off x="546155" y="2993254"/>
            <a:ext cx="20849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D32D89F-7E59-1E89-2453-272B201FE809}"/>
              </a:ext>
            </a:extLst>
          </p:cNvPr>
          <p:cNvSpPr/>
          <p:nvPr/>
        </p:nvSpPr>
        <p:spPr>
          <a:xfrm>
            <a:off x="287524" y="2665680"/>
            <a:ext cx="3251161" cy="2068493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D64A7EB7-B865-3358-269F-291AAB619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0" y="2653667"/>
            <a:ext cx="391026" cy="2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DAE7D55-E03A-3EC0-CCC3-954C628396F6}"/>
              </a:ext>
            </a:extLst>
          </p:cNvPr>
          <p:cNvSpPr txBox="1"/>
          <p:nvPr/>
        </p:nvSpPr>
        <p:spPr>
          <a:xfrm>
            <a:off x="546155" y="4027499"/>
            <a:ext cx="29817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각이 모두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07443768-0B7D-9878-5D6E-BC793ABED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3" y="310872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4293973D-353E-F75F-1E91-5248A548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3" y="360670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EE004785-DB68-1732-1E7B-28D62BBF2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3" y="413481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>
            <a:extLst>
              <a:ext uri="{FF2B5EF4-FFF2-40B4-BE49-F238E27FC236}">
                <a16:creationId xmlns:a16="http://schemas.microsoft.com/office/drawing/2014/main" id="{A3C7F7EA-6D1C-92C6-E5F7-8C298ADC5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959" y="1823605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5FF9F018-F7C7-5CA4-0CE1-C93B313D9BE1}"/>
              </a:ext>
            </a:extLst>
          </p:cNvPr>
          <p:cNvSpPr/>
          <p:nvPr/>
        </p:nvSpPr>
        <p:spPr>
          <a:xfrm>
            <a:off x="5206268" y="1568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3">
            <a:extLst>
              <a:ext uri="{FF2B5EF4-FFF2-40B4-BE49-F238E27FC236}">
                <a16:creationId xmlns:a16="http://schemas.microsoft.com/office/drawing/2014/main" id="{53EA2D57-4FBD-F279-F2B0-6B811175C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8" y="168669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F166CA9-670D-B488-B0FF-D70E1D0A5447}"/>
              </a:ext>
            </a:extLst>
          </p:cNvPr>
          <p:cNvSpPr txBox="1"/>
          <p:nvPr/>
        </p:nvSpPr>
        <p:spPr>
          <a:xfrm>
            <a:off x="546155" y="3492636"/>
            <a:ext cx="2765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변의 길이가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1B2ED6-3222-EABB-22CD-35F3C744C1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7644" y="5028243"/>
            <a:ext cx="3309545" cy="1783841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57E12EB2-7853-B8ED-D2E2-AA573DF4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984" y="508508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78738"/>
              </p:ext>
            </p:extLst>
          </p:nvPr>
        </p:nvGraphicFramePr>
        <p:xfrm>
          <a:off x="160112" y="612369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bg_popup_more01_02.png / bg_popup_answer01.svg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파란색 선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\app\resource\contents\lesson02\ops\lesson02\images\mm_42_2_07_06_01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41" t="40776" r="3305" b="13105"/>
          <a:stretch/>
        </p:blipFill>
        <p:spPr>
          <a:xfrm>
            <a:off x="3557785" y="2833973"/>
            <a:ext cx="3445583" cy="1782198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BB318975-743A-1A86-1BC7-22DA43F756FB}"/>
              </a:ext>
            </a:extLst>
          </p:cNvPr>
          <p:cNvSpPr/>
          <p:nvPr/>
        </p:nvSpPr>
        <p:spPr>
          <a:xfrm>
            <a:off x="1275246" y="6738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id="{BC33CB0B-B8ED-3347-FC0D-119EB92EB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0" y="98072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">
            <a:extLst>
              <a:ext uri="{FF2B5EF4-FFF2-40B4-BE49-F238E27FC236}">
                <a16:creationId xmlns:a16="http://schemas.microsoft.com/office/drawing/2014/main" id="{A38CE23B-A280-983C-F069-07F70247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98" y="98610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210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747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38646" y="1029657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설명하는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786CF4B5-40A1-8F55-D2F7-658853C76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>
            <a:extLst>
              <a:ext uri="{FF2B5EF4-FFF2-40B4-BE49-F238E27FC236}">
                <a16:creationId xmlns:a16="http://schemas.microsoft.com/office/drawing/2014/main" id="{F111989A-3616-B940-FDC6-0CBF2BC3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04913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546155" y="2842720"/>
            <a:ext cx="20849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287524" y="2515146"/>
            <a:ext cx="3178410" cy="2068493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295BA755-CBC0-B8D9-835B-C6F405711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43" y="2495645"/>
            <a:ext cx="391026" cy="2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532A3A4-9A14-3574-0A01-1BB0518B16E1}"/>
              </a:ext>
            </a:extLst>
          </p:cNvPr>
          <p:cNvSpPr txBox="1"/>
          <p:nvPr/>
        </p:nvSpPr>
        <p:spPr>
          <a:xfrm>
            <a:off x="546155" y="3357031"/>
            <a:ext cx="2765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변의 길이가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5F1D0-ADBF-E1A2-9169-625470B21CA4}"/>
              </a:ext>
            </a:extLst>
          </p:cNvPr>
          <p:cNvSpPr txBox="1"/>
          <p:nvPr/>
        </p:nvSpPr>
        <p:spPr>
          <a:xfrm>
            <a:off x="546155" y="3876965"/>
            <a:ext cx="29817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직각보다 큰 각이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BBEFC964-E35E-9D54-77D0-798D260A7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3" y="295819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7FA41BD6-2AD1-E045-B428-89AF2A295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3" y="3456170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31DCB002-8325-E87F-E32D-14C8E0F0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3" y="398427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F8B23F-53C3-7F90-73EE-2B5F71801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592" y="2651657"/>
            <a:ext cx="3187627" cy="1755445"/>
          </a:xfrm>
          <a:prstGeom prst="rect">
            <a:avLst/>
          </a:prstGeom>
        </p:spPr>
      </p:pic>
      <p:pic>
        <p:nvPicPr>
          <p:cNvPr id="50" name="Picture 3">
            <a:extLst>
              <a:ext uri="{FF2B5EF4-FFF2-40B4-BE49-F238E27FC236}">
                <a16:creationId xmlns:a16="http://schemas.microsoft.com/office/drawing/2014/main" id="{914A0EFB-024D-5036-6FF2-DF9251E1E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76" y="1751788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>
            <a:extLst>
              <a:ext uri="{FF2B5EF4-FFF2-40B4-BE49-F238E27FC236}">
                <a16:creationId xmlns:a16="http://schemas.microsoft.com/office/drawing/2014/main" id="{931AD09E-834B-5191-008D-5E00E4EE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234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35" y="1069833"/>
            <a:ext cx="467227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B2C2E481-09C1-E445-0757-437E8BEF5BAC}"/>
              </a:ext>
            </a:extLst>
          </p:cNvPr>
          <p:cNvSpPr/>
          <p:nvPr/>
        </p:nvSpPr>
        <p:spPr>
          <a:xfrm>
            <a:off x="251520" y="4004059"/>
            <a:ext cx="6667165" cy="101605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DDD63322-C2D1-D584-50AB-8155B2184DE4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모서리가 둥근 직사각형 29">
            <a:extLst>
              <a:ext uri="{FF2B5EF4-FFF2-40B4-BE49-F238E27FC236}">
                <a16:creationId xmlns:a16="http://schemas.microsoft.com/office/drawing/2014/main" id="{86F2B062-AA6F-4926-E8A4-1A6690FDC7E6}"/>
              </a:ext>
            </a:extLst>
          </p:cNvPr>
          <p:cNvSpPr/>
          <p:nvPr/>
        </p:nvSpPr>
        <p:spPr>
          <a:xfrm>
            <a:off x="397082" y="381599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1BE4EF-4B14-EEA9-3FB8-63011955E2F7}"/>
              </a:ext>
            </a:extLst>
          </p:cNvPr>
          <p:cNvSpPr txBox="1"/>
          <p:nvPr/>
        </p:nvSpPr>
        <p:spPr>
          <a:xfrm>
            <a:off x="397082" y="4356733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한 각이 둔각인 이등변삼각형을 그립니다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id="{7E1B89DE-93DA-9AC4-D34F-6C19D9B8D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73329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0E76124-5BBD-71EF-A567-954673F73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23" y="1708745"/>
            <a:ext cx="1911100" cy="11268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8961F7B-AF55-F6BE-501B-B2113E382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801" y="2855326"/>
            <a:ext cx="1977910" cy="1115397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754887" y="1567636"/>
            <a:ext cx="210064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55170" y="1446844"/>
            <a:ext cx="2173332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735980" y="2741246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 bwMode="auto">
          <a:xfrm flipH="1" flipV="1">
            <a:off x="1958584" y="2791141"/>
            <a:ext cx="1029091" cy="463615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cxnSpLocks/>
            <a:stCxn id="31" idx="2"/>
          </p:cNvCxnSpPr>
          <p:nvPr/>
        </p:nvCxnSpPr>
        <p:spPr bwMode="auto">
          <a:xfrm flipH="1">
            <a:off x="3271600" y="2706984"/>
            <a:ext cx="770236" cy="635092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cxnSpLocks/>
            <a:endCxn id="33" idx="1"/>
          </p:cNvCxnSpPr>
          <p:nvPr/>
        </p:nvCxnSpPr>
        <p:spPr bwMode="auto">
          <a:xfrm flipV="1">
            <a:off x="4670766" y="3371316"/>
            <a:ext cx="65214" cy="4883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2694994" y="2812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415549" y="3236564"/>
            <a:ext cx="2285025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삼각형</a:t>
            </a:r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772" y="247711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C27A23-99BE-36C5-1528-F97437736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133" y="1474797"/>
            <a:ext cx="2013536" cy="12081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32CAE40-0F68-4253-4534-67A542AC3D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4760" y="4380814"/>
            <a:ext cx="2029317" cy="108663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B634261-324E-A417-7B9F-296696830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8233" y="4432129"/>
            <a:ext cx="1810060" cy="107262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60905DA-ADDE-F52B-CEE3-A22A0512B2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279" y="3154023"/>
            <a:ext cx="1809917" cy="950109"/>
          </a:xfrm>
          <a:prstGeom prst="rect">
            <a:avLst/>
          </a:prstGeom>
        </p:spPr>
      </p:pic>
      <p:sp>
        <p:nvSpPr>
          <p:cNvPr id="37" name="모서리가 둥근 직사각형 32">
            <a:extLst>
              <a:ext uri="{FF2B5EF4-FFF2-40B4-BE49-F238E27FC236}">
                <a16:creationId xmlns:a16="http://schemas.microsoft.com/office/drawing/2014/main" id="{F6B58844-6E51-8070-83BB-60DC0035A6A6}"/>
              </a:ext>
            </a:extLst>
          </p:cNvPr>
          <p:cNvSpPr/>
          <p:nvPr/>
        </p:nvSpPr>
        <p:spPr>
          <a:xfrm>
            <a:off x="4091954" y="4316259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2">
            <a:extLst>
              <a:ext uri="{FF2B5EF4-FFF2-40B4-BE49-F238E27FC236}">
                <a16:creationId xmlns:a16="http://schemas.microsoft.com/office/drawing/2014/main" id="{843A7AE2-3F43-DB56-8B72-0F1AB3E2557B}"/>
              </a:ext>
            </a:extLst>
          </p:cNvPr>
          <p:cNvSpPr/>
          <p:nvPr/>
        </p:nvSpPr>
        <p:spPr>
          <a:xfrm>
            <a:off x="1837555" y="4316259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2">
            <a:extLst>
              <a:ext uri="{FF2B5EF4-FFF2-40B4-BE49-F238E27FC236}">
                <a16:creationId xmlns:a16="http://schemas.microsoft.com/office/drawing/2014/main" id="{45F88760-EB85-F6F3-AE44-49489E785C43}"/>
              </a:ext>
            </a:extLst>
          </p:cNvPr>
          <p:cNvSpPr/>
          <p:nvPr/>
        </p:nvSpPr>
        <p:spPr>
          <a:xfrm>
            <a:off x="353462" y="302912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BE7A5EF-EEE4-FDC0-F82C-CABA1B1D5843}"/>
              </a:ext>
            </a:extLst>
          </p:cNvPr>
          <p:cNvCxnSpPr>
            <a:cxnSpLocks/>
            <a:stCxn id="37" idx="0"/>
          </p:cNvCxnSpPr>
          <p:nvPr/>
        </p:nvCxnSpPr>
        <p:spPr bwMode="auto">
          <a:xfrm flipH="1" flipV="1">
            <a:off x="4118713" y="3737693"/>
            <a:ext cx="987899" cy="57856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3E8AD22-5CAA-A0C6-F1F1-0483AC7EB1D2}"/>
              </a:ext>
            </a:extLst>
          </p:cNvPr>
          <p:cNvCxnSpPr>
            <a:cxnSpLocks/>
            <a:stCxn id="38" idx="0"/>
          </p:cNvCxnSpPr>
          <p:nvPr/>
        </p:nvCxnSpPr>
        <p:spPr bwMode="auto">
          <a:xfrm flipV="1">
            <a:off x="2852213" y="3660312"/>
            <a:ext cx="561941" cy="655947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11E7BBB-3750-D5DE-C0E1-F1D9C072B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380143" y="3528712"/>
            <a:ext cx="526602" cy="6045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93" y="2405993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>
            <a:extLst>
              <a:ext uri="{FF2B5EF4-FFF2-40B4-BE49-F238E27FC236}">
                <a16:creationId xmlns:a16="http://schemas.microsoft.com/office/drawing/2014/main" id="{14ACB949-06B4-9D68-859D-16E9AFBCF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297" y="36926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848" y="5247693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37">
            <a:extLst>
              <a:ext uri="{FF2B5EF4-FFF2-40B4-BE49-F238E27FC236}">
                <a16:creationId xmlns:a16="http://schemas.microsoft.com/office/drawing/2014/main" id="{7C0B3488-749C-A974-16A1-79814809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273" y="5289230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7">
            <a:extLst>
              <a:ext uri="{FF2B5EF4-FFF2-40B4-BE49-F238E27FC236}">
                <a16:creationId xmlns:a16="http://schemas.microsoft.com/office/drawing/2014/main" id="{58CD9AED-256F-A1AD-29E0-A67B04EF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03" y="398893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핵심 정리 페이지 활용하여 텍스트 및 기능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클릭하면 화면 중앙에 내용이 확대되어 보여짐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했을 때 보이는 내용은 좌측 상단부터 시계방향으로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~34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20" y="4839153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314" y="4877108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431" y="483977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57" y="4874782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101" y="4870155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3276365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이등변삼각형을 알아볼까요</a:t>
            </a:r>
          </a:p>
        </p:txBody>
      </p:sp>
      <p:sp>
        <p:nvSpPr>
          <p:cNvPr id="113" name="타원 112"/>
          <p:cNvSpPr/>
          <p:nvPr/>
        </p:nvSpPr>
        <p:spPr>
          <a:xfrm>
            <a:off x="2120269" y="51292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 텍스트는 지우고 새로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632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id="{45589B50-6EFE-425B-B9ED-E2288CFE92A8}"/>
              </a:ext>
            </a:extLst>
          </p:cNvPr>
          <p:cNvSpPr/>
          <p:nvPr/>
        </p:nvSpPr>
        <p:spPr>
          <a:xfrm>
            <a:off x="4833906" y="23920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FBE90DA6-56A6-6B61-7344-06077481BD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515" y="2798828"/>
            <a:ext cx="4695572" cy="183097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83743" y="3046484"/>
            <a:ext cx="1412193" cy="5265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21221" y="3560542"/>
            <a:ext cx="568739" cy="4512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EAE18-4C4C-EFEB-F578-561DD6FFD553}"/>
              </a:ext>
            </a:extLst>
          </p:cNvPr>
          <p:cNvSpPr txBox="1"/>
          <p:nvPr/>
        </p:nvSpPr>
        <p:spPr>
          <a:xfrm>
            <a:off x="2471198" y="2874280"/>
            <a:ext cx="169707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우리는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이등변삼각형이야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43B6A6-0C08-C6C6-DF11-114E16706E3B}"/>
              </a:ext>
            </a:extLst>
          </p:cNvPr>
          <p:cNvSpPr txBox="1"/>
          <p:nvPr/>
        </p:nvSpPr>
        <p:spPr>
          <a:xfrm>
            <a:off x="4391980" y="3538058"/>
            <a:ext cx="9522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길이가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219" y="4869160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337" y="4868165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55" y="4867170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7564" y="1736812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여러 가지 모양의 삼각형에 대한 분류 활동을 통하여 이등변삼각형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정삼각형을 이해합니다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18954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2FDDED-6B29-F22F-ED51-D5E89AFB942F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클릭하면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59060-9289-4F77-2340-8301752599DB}"/>
              </a:ext>
            </a:extLst>
          </p:cNvPr>
          <p:cNvSpPr txBox="1"/>
          <p:nvPr/>
        </p:nvSpPr>
        <p:spPr>
          <a:xfrm>
            <a:off x="647564" y="2448908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여러 가지 모양의 삼각형에 대한 분류 활동을 통하여 직각삼각형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예각삼각형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둔각삼각형을 이해합니다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F982AFD-5AD8-77FB-6ECE-AAD48470B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26075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모서리가 둥근 직사각형 27">
            <a:extLst>
              <a:ext uri="{FF2B5EF4-FFF2-40B4-BE49-F238E27FC236}">
                <a16:creationId xmlns:a16="http://schemas.microsoft.com/office/drawing/2014/main" id="{3DC78363-036F-1A43-1CC3-3CFF525CB251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643B8D66-433F-2631-23B2-7F6A3C61B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7E4DC07-9129-1B11-61E2-2EF26204B899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38C55DC-A13B-CBC1-2ABF-3F530E32B8EB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4109045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이등변삼각형의 성질을 알아볼까요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A07A247-E4F4-4BA0-9C0B-D930CF80638A}"/>
              </a:ext>
            </a:extLst>
          </p:cNvPr>
          <p:cNvSpPr/>
          <p:nvPr/>
        </p:nvSpPr>
        <p:spPr>
          <a:xfrm>
            <a:off x="5152652" y="48238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3883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56704"/>
            <a:ext cx="5251877" cy="26436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63788" y="3068960"/>
            <a:ext cx="1440160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02740" y="3454189"/>
            <a:ext cx="514857" cy="47024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813C01-1C9F-6A12-EF8C-AD5B03CB263B}"/>
              </a:ext>
            </a:extLst>
          </p:cNvPr>
          <p:cNvSpPr txBox="1"/>
          <p:nvPr/>
        </p:nvSpPr>
        <p:spPr>
          <a:xfrm>
            <a:off x="2527678" y="2852936"/>
            <a:ext cx="170648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우리는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이등변삼각형이야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F3984E-9463-6F5B-59C2-BA7E556CF6BC}"/>
              </a:ext>
            </a:extLst>
          </p:cNvPr>
          <p:cNvSpPr txBox="1"/>
          <p:nvPr/>
        </p:nvSpPr>
        <p:spPr>
          <a:xfrm>
            <a:off x="4421471" y="3508771"/>
            <a:ext cx="10773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크기가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12620" y="4839153"/>
            <a:ext cx="2847412" cy="200573"/>
            <a:chOff x="2012620" y="4839153"/>
            <a:chExt cx="2847412" cy="200573"/>
          </a:xfrm>
        </p:grpSpPr>
        <p:pic>
          <p:nvPicPr>
            <p:cNvPr id="36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620" y="4839153"/>
              <a:ext cx="199950" cy="195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6523" y="4877108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431" y="4839777"/>
              <a:ext cx="204601" cy="199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4874782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0101" y="4870155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219" y="4869160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4337" y="4868165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6455" y="4867170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3231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2942753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정삼각형을 알아볼까요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A07A247-E4F4-4BA0-9C0B-D930CF80638A}"/>
              </a:ext>
            </a:extLst>
          </p:cNvPr>
          <p:cNvSpPr/>
          <p:nvPr/>
        </p:nvSpPr>
        <p:spPr>
          <a:xfrm>
            <a:off x="5152652" y="48238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68DB74E2-5A71-F38E-3147-95DB1E31C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16" y="2344703"/>
            <a:ext cx="5509897" cy="2199405"/>
          </a:xfrm>
          <a:prstGeom prst="rect">
            <a:avLst/>
          </a:prstGeom>
        </p:spPr>
      </p:pic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3008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63293" y="2924944"/>
            <a:ext cx="1192945" cy="5040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42526" y="3280381"/>
            <a:ext cx="513550" cy="57964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6A95FC-B2CA-C98F-97C5-28B735F3FBFC}"/>
              </a:ext>
            </a:extLst>
          </p:cNvPr>
          <p:cNvSpPr txBox="1"/>
          <p:nvPr/>
        </p:nvSpPr>
        <p:spPr>
          <a:xfrm>
            <a:off x="2508713" y="2838418"/>
            <a:ext cx="17691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우리는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정삼각형이야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D516AC-CE8A-8FB5-3A81-FB3FC121FEFF}"/>
              </a:ext>
            </a:extLst>
          </p:cNvPr>
          <p:cNvSpPr txBox="1"/>
          <p:nvPr/>
        </p:nvSpPr>
        <p:spPr>
          <a:xfrm>
            <a:off x="4488755" y="3399726"/>
            <a:ext cx="10995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길이가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012620" y="4839153"/>
            <a:ext cx="2847412" cy="200573"/>
            <a:chOff x="2012620" y="4839153"/>
            <a:chExt cx="2847412" cy="200573"/>
          </a:xfrm>
        </p:grpSpPr>
        <p:pic>
          <p:nvPicPr>
            <p:cNvPr id="36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620" y="4839153"/>
              <a:ext cx="199950" cy="195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2567" y="4877108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431" y="4839777"/>
              <a:ext cx="204601" cy="199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4874782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406" y="4870155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219" y="4869160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4337" y="4868165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6455" y="4867170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4379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3636405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정삼각형의 성질을 알아볼까요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A07A247-E4F4-4BA0-9C0B-D930CF80638A}"/>
              </a:ext>
            </a:extLst>
          </p:cNvPr>
          <p:cNvSpPr/>
          <p:nvPr/>
        </p:nvSpPr>
        <p:spPr>
          <a:xfrm>
            <a:off x="5152652" y="48238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2931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68" y="1930736"/>
            <a:ext cx="5677705" cy="28232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63293" y="2924944"/>
            <a:ext cx="1223067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88024" y="3320988"/>
            <a:ext cx="576064" cy="56909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6A95FC-B2CA-C98F-97C5-28B735F3FBFC}"/>
              </a:ext>
            </a:extLst>
          </p:cNvPr>
          <p:cNvSpPr txBox="1"/>
          <p:nvPr/>
        </p:nvSpPr>
        <p:spPr>
          <a:xfrm>
            <a:off x="2489117" y="2823900"/>
            <a:ext cx="17682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우리는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정삼각형이야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D516AC-CE8A-8FB5-3A81-FB3FC121FEFF}"/>
              </a:ext>
            </a:extLst>
          </p:cNvPr>
          <p:cNvSpPr txBox="1"/>
          <p:nvPr/>
        </p:nvSpPr>
        <p:spPr>
          <a:xfrm>
            <a:off x="4539445" y="3316294"/>
            <a:ext cx="9926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크기가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012620" y="4839153"/>
            <a:ext cx="2847412" cy="200573"/>
            <a:chOff x="2012620" y="4839153"/>
            <a:chExt cx="2847412" cy="200573"/>
          </a:xfrm>
        </p:grpSpPr>
        <p:pic>
          <p:nvPicPr>
            <p:cNvPr id="41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620" y="4839153"/>
              <a:ext cx="199950" cy="195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4615" y="4877108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431" y="4839777"/>
              <a:ext cx="204601" cy="199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4874782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406" y="4870155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9271" y="4869160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4337" y="4868165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6455" y="4867170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0326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5" y="1880828"/>
            <a:ext cx="4393797" cy="3197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</a:rPr>
              <a:t>예각삼각형과 둔각삼각형을 알아볼까요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3" name="타원 112"/>
          <p:cNvSpPr/>
          <p:nvPr/>
        </p:nvSpPr>
        <p:spPr>
          <a:xfrm>
            <a:off x="1461147" y="43275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9159767-156F-B9EE-8596-54B80293F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652472"/>
            <a:ext cx="5320801" cy="1655280"/>
          </a:xfrm>
          <a:prstGeom prst="rect">
            <a:avLst/>
          </a:prstGeom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1932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043605" y="2461983"/>
            <a:ext cx="1503058" cy="8590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39338" y="2651618"/>
            <a:ext cx="1596714" cy="6693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95401" y="3573016"/>
            <a:ext cx="36027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103657" y="3559855"/>
            <a:ext cx="36027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2351AA-5A66-9385-1789-7DB5535BC3F0}"/>
              </a:ext>
            </a:extLst>
          </p:cNvPr>
          <p:cNvSpPr txBox="1"/>
          <p:nvPr/>
        </p:nvSpPr>
        <p:spPr>
          <a:xfrm>
            <a:off x="685466" y="2451097"/>
            <a:ext cx="210068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예각삼각형은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각이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모두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직각보다 작아요</a:t>
            </a:r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833084-1EC5-F7EF-1EB5-2882268A3B41}"/>
              </a:ext>
            </a:extLst>
          </p:cNvPr>
          <p:cNvSpPr txBox="1"/>
          <p:nvPr/>
        </p:nvSpPr>
        <p:spPr>
          <a:xfrm>
            <a:off x="1216185" y="3618166"/>
            <a:ext cx="7352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solidFill>
                  <a:srgbClr val="80C7C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DC2091-8B18-CC02-0120-DB3E99F0EDFC}"/>
              </a:ext>
            </a:extLst>
          </p:cNvPr>
          <p:cNvSpPr txBox="1"/>
          <p:nvPr/>
        </p:nvSpPr>
        <p:spPr>
          <a:xfrm>
            <a:off x="3915752" y="2455484"/>
            <a:ext cx="21765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둔각삼각형은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직각보다 </a:t>
            </a:r>
            <a:r>
              <a: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 </a:t>
            </a:r>
            <a:r>
              <a: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있어요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C1161D-ABD3-2E00-15E6-286FFCC443B2}"/>
              </a:ext>
            </a:extLst>
          </p:cNvPr>
          <p:cNvSpPr txBox="1"/>
          <p:nvPr/>
        </p:nvSpPr>
        <p:spPr>
          <a:xfrm>
            <a:off x="4808984" y="3609156"/>
            <a:ext cx="7364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solidFill>
                  <a:srgbClr val="CF3D7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2012620" y="4839153"/>
            <a:ext cx="2847412" cy="200573"/>
            <a:chOff x="2012620" y="4839153"/>
            <a:chExt cx="2847412" cy="200573"/>
          </a:xfrm>
        </p:grpSpPr>
        <p:pic>
          <p:nvPicPr>
            <p:cNvPr id="43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620" y="4839153"/>
              <a:ext cx="199950" cy="195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0659" y="4877108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431" y="4839777"/>
              <a:ext cx="204601" cy="199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4874782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406" y="4870155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9271" y="4869160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067" y="4868165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6455" y="4867170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0069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5" y="1880828"/>
            <a:ext cx="4544692" cy="3252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삼각형을 두 가지 기준으로 분류해 볼까요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3" name="타원 112"/>
          <p:cNvSpPr/>
          <p:nvPr/>
        </p:nvSpPr>
        <p:spPr>
          <a:xfrm>
            <a:off x="1710079" y="43407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022A95-D5BB-61FA-0D0E-703AE1594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61" y="2708920"/>
            <a:ext cx="5200699" cy="1628935"/>
          </a:xfrm>
          <a:prstGeom prst="rect">
            <a:avLst/>
          </a:prstGeom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55533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71600" y="2616291"/>
            <a:ext cx="1368946" cy="6480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55976" y="2983153"/>
            <a:ext cx="1339071" cy="5898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2351AA-5A66-9385-1789-7DB5535BC3F0}"/>
              </a:ext>
            </a:extLst>
          </p:cNvPr>
          <p:cNvSpPr txBox="1"/>
          <p:nvPr/>
        </p:nvSpPr>
        <p:spPr>
          <a:xfrm>
            <a:off x="822318" y="2390555"/>
            <a:ext cx="183982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세 변의 길이가 같은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정삼각형이지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DC2091-8B18-CC02-0120-DB3E99F0EDFC}"/>
              </a:ext>
            </a:extLst>
          </p:cNvPr>
          <p:cNvSpPr txBox="1"/>
          <p:nvPr/>
        </p:nvSpPr>
        <p:spPr>
          <a:xfrm>
            <a:off x="4044701" y="2649721"/>
            <a:ext cx="205222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한 각이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둔각인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둔각삼각형이야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012620" y="4839153"/>
            <a:ext cx="2847412" cy="200573"/>
            <a:chOff x="2012620" y="4839153"/>
            <a:chExt cx="2847412" cy="200573"/>
          </a:xfrm>
        </p:grpSpPr>
        <p:pic>
          <p:nvPicPr>
            <p:cNvPr id="36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620" y="4839153"/>
              <a:ext cx="199950" cy="195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964" y="4877108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431" y="4839777"/>
              <a:ext cx="204601" cy="199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4874782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406" y="4870155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9271" y="4869160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067" y="4868165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363" y="4867170"/>
              <a:ext cx="390601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180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67732" y="2769843"/>
            <a:ext cx="45244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창의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놀이터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몸으로 만드는 삼각형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427" y="292846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84" y="3475945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3491880" y="3470490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FC9EAD-E27D-F05A-8226-EAE5BD5BD933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6B6D9343-A909-5957-A202-39123F63FC8C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8247B6D4-3181-0698-C70A-4CC5A0D30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79E0829-804D-AADF-59AD-366C322C6BA1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초시계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4525E1-6423-042C-8CD1-C34E8F00654F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133" y="5134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5588453" y="4965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6">
            <a:extLst>
              <a:ext uri="{FF2B5EF4-FFF2-40B4-BE49-F238E27FC236}">
                <a16:creationId xmlns:a16="http://schemas.microsoft.com/office/drawing/2014/main" id="{F439398B-641C-E70F-C625-FBBD1F1DC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9" y="102311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EA119D2-FBE6-2A2A-7661-9FB688039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74" y="2056197"/>
            <a:ext cx="6749336" cy="252493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DDB603F-C5F1-6943-378B-E89FB3323DD2}"/>
              </a:ext>
            </a:extLst>
          </p:cNvPr>
          <p:cNvSpPr txBox="1"/>
          <p:nvPr/>
        </p:nvSpPr>
        <p:spPr>
          <a:xfrm>
            <a:off x="170149" y="2808350"/>
            <a:ext cx="73314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33A6C9-D1E4-AAD7-D18F-8F9DC93C5052}"/>
              </a:ext>
            </a:extLst>
          </p:cNvPr>
          <p:cNvSpPr txBox="1"/>
          <p:nvPr/>
        </p:nvSpPr>
        <p:spPr>
          <a:xfrm>
            <a:off x="5507500" y="2911862"/>
            <a:ext cx="99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 cm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52C626-88E3-CEBB-3F43-1DC50FB81F6B}"/>
              </a:ext>
            </a:extLst>
          </p:cNvPr>
          <p:cNvSpPr txBox="1"/>
          <p:nvPr/>
        </p:nvSpPr>
        <p:spPr>
          <a:xfrm>
            <a:off x="1763688" y="4061548"/>
            <a:ext cx="63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47AEE9-A5FF-5AEB-7D7A-9B64CB6E9BFA}"/>
              </a:ext>
            </a:extLst>
          </p:cNvPr>
          <p:cNvSpPr txBox="1"/>
          <p:nvPr/>
        </p:nvSpPr>
        <p:spPr>
          <a:xfrm>
            <a:off x="3975397" y="3000710"/>
            <a:ext cx="63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D1A0EA-9950-4EC7-5A6E-2AFEFBA1F762}"/>
              </a:ext>
            </a:extLst>
          </p:cNvPr>
          <p:cNvSpPr txBox="1"/>
          <p:nvPr/>
        </p:nvSpPr>
        <p:spPr>
          <a:xfrm>
            <a:off x="6408204" y="3347070"/>
            <a:ext cx="45060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°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5183B9DB-4BA6-A99F-3093-FE3F2AF57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860" y="3674791"/>
            <a:ext cx="360000" cy="355000"/>
          </a:xfrm>
          <a:prstGeom prst="rect">
            <a:avLst/>
          </a:prstGeom>
        </p:spPr>
      </p:pic>
      <p:pic>
        <p:nvPicPr>
          <p:cNvPr id="84" name="Picture 12">
            <a:extLst>
              <a:ext uri="{FF2B5EF4-FFF2-40B4-BE49-F238E27FC236}">
                <a16:creationId xmlns:a16="http://schemas.microsoft.com/office/drawing/2014/main" id="{5C3B6E04-2478-AB6B-4C5F-597557E72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954" y="515114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6">
            <a:extLst>
              <a:ext uri="{FF2B5EF4-FFF2-40B4-BE49-F238E27FC236}">
                <a16:creationId xmlns:a16="http://schemas.microsoft.com/office/drawing/2014/main" id="{F2B5FE71-583A-DC6B-AC68-FE6114835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5E9450B3-2509-349A-7986-66472C3C96A1}"/>
              </a:ext>
            </a:extLst>
          </p:cNvPr>
          <p:cNvSpPr/>
          <p:nvPr/>
        </p:nvSpPr>
        <p:spPr>
          <a:xfrm>
            <a:off x="6467766" y="49185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04" y="1029775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B95DAF5-6B6D-5424-667E-40EDE7DCC02D}"/>
              </a:ext>
            </a:extLst>
          </p:cNvPr>
          <p:cNvSpPr/>
          <p:nvPr/>
        </p:nvSpPr>
        <p:spPr bwMode="auto">
          <a:xfrm>
            <a:off x="1403648" y="4032065"/>
            <a:ext cx="438248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1264CBC-DB2B-A75D-9AE0-0AE544C78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772" y="3884048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A80BF60A-F196-8676-7574-952670F4FC94}"/>
              </a:ext>
            </a:extLst>
          </p:cNvPr>
          <p:cNvSpPr/>
          <p:nvPr/>
        </p:nvSpPr>
        <p:spPr bwMode="auto">
          <a:xfrm>
            <a:off x="3636293" y="2968754"/>
            <a:ext cx="488953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F018909C-FBB2-8AC8-0D0F-9C480AF47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204" y="2783237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F4ABB111-F7D1-1AF9-87FD-6291955DF92B}"/>
              </a:ext>
            </a:extLst>
          </p:cNvPr>
          <p:cNvSpPr/>
          <p:nvPr/>
        </p:nvSpPr>
        <p:spPr bwMode="auto">
          <a:xfrm>
            <a:off x="6014372" y="3402075"/>
            <a:ext cx="537848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09010" y="3852291"/>
            <a:ext cx="395038" cy="2877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93BF7E-7DE7-CBEC-2405-1E68C953EDD7}"/>
              </a:ext>
            </a:extLst>
          </p:cNvPr>
          <p:cNvSpPr txBox="1"/>
          <p:nvPr/>
        </p:nvSpPr>
        <p:spPr>
          <a:xfrm>
            <a:off x="4391980" y="3827364"/>
            <a:ext cx="6336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70°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49550"/>
              </p:ext>
            </p:extLst>
          </p:nvPr>
        </p:nvGraphicFramePr>
        <p:xfrm>
          <a:off x="160112" y="612369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\app\resource\contents\lesson02\ops\lesson02\images\mm_42_2_07_01_01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03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661580"/>
            <a:ext cx="6948264" cy="51796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8290B601-E1BB-5355-5E4F-6C8741C85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49" y="996184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8A43C768-4769-1BEF-18B8-38393DDED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1561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69254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E459F0-D329-EAB9-E536-07867C938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93" y="2254374"/>
            <a:ext cx="6707453" cy="246327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7D85799-6916-2924-0A35-EE7566EEA5F5}"/>
              </a:ext>
            </a:extLst>
          </p:cNvPr>
          <p:cNvSpPr txBox="1"/>
          <p:nvPr/>
        </p:nvSpPr>
        <p:spPr>
          <a:xfrm>
            <a:off x="370479" y="1547796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6">
            <a:extLst>
              <a:ext uri="{FF2B5EF4-FFF2-40B4-BE49-F238E27FC236}">
                <a16:creationId xmlns:a16="http://schemas.microsoft.com/office/drawing/2014/main" id="{0A5D24CF-7AFD-173C-53A8-FE4181C8A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86" y="156347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id="{7F7EC988-9FEF-625D-49CE-6DBEB3B20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959" y="156051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835FD37-BDB3-1524-FDC3-9528D068FA5C}"/>
              </a:ext>
            </a:extLst>
          </p:cNvPr>
          <p:cNvSpPr txBox="1"/>
          <p:nvPr/>
        </p:nvSpPr>
        <p:spPr>
          <a:xfrm>
            <a:off x="151586" y="2902011"/>
            <a:ext cx="90773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 cm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B07A57-0D6D-0BAA-E2BC-82C06A1F0F1F}"/>
              </a:ext>
            </a:extLst>
          </p:cNvPr>
          <p:cNvSpPr txBox="1"/>
          <p:nvPr/>
        </p:nvSpPr>
        <p:spPr>
          <a:xfrm>
            <a:off x="5620255" y="3063036"/>
            <a:ext cx="99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 cm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5F66BD-671D-4EF6-49F3-060AC5B03762}"/>
              </a:ext>
            </a:extLst>
          </p:cNvPr>
          <p:cNvSpPr txBox="1"/>
          <p:nvPr/>
        </p:nvSpPr>
        <p:spPr>
          <a:xfrm>
            <a:off x="1986200" y="4197493"/>
            <a:ext cx="63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5275A1-16B6-B056-F8A1-C7431544C6A2}"/>
              </a:ext>
            </a:extLst>
          </p:cNvPr>
          <p:cNvSpPr txBox="1"/>
          <p:nvPr/>
        </p:nvSpPr>
        <p:spPr>
          <a:xfrm>
            <a:off x="4262440" y="3112046"/>
            <a:ext cx="63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5FA95E-D57B-B245-872A-175AF6452271}"/>
              </a:ext>
            </a:extLst>
          </p:cNvPr>
          <p:cNvSpPr txBox="1"/>
          <p:nvPr/>
        </p:nvSpPr>
        <p:spPr>
          <a:xfrm>
            <a:off x="6449408" y="3541648"/>
            <a:ext cx="45060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°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1634619" y="13074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D7B21A2-C6E4-1203-1D08-B12314DF25FA}"/>
              </a:ext>
            </a:extLst>
          </p:cNvPr>
          <p:cNvSpPr/>
          <p:nvPr/>
        </p:nvSpPr>
        <p:spPr bwMode="auto">
          <a:xfrm>
            <a:off x="1536657" y="4164702"/>
            <a:ext cx="492737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F3A2C1FC-DEC2-0D44-EB52-5DEE2832D8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0270" y="4016685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793E1103-9875-57DD-6A9F-82AEB1DCEBDC}"/>
              </a:ext>
            </a:extLst>
          </p:cNvPr>
          <p:cNvSpPr/>
          <p:nvPr/>
        </p:nvSpPr>
        <p:spPr bwMode="auto">
          <a:xfrm>
            <a:off x="3815916" y="3077090"/>
            <a:ext cx="537848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E2B9564D-CE57-39F4-84B1-0F9D98C68B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0658" y="2874777"/>
            <a:ext cx="360000" cy="3550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2150B7AE-6888-D84F-440B-DFE53C396E19}"/>
              </a:ext>
            </a:extLst>
          </p:cNvPr>
          <p:cNvSpPr/>
          <p:nvPr/>
        </p:nvSpPr>
        <p:spPr bwMode="auto">
          <a:xfrm>
            <a:off x="6028158" y="3541548"/>
            <a:ext cx="537848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F165FAA-13A5-B4DB-BF95-C0B929646D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3659" y="3405420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32057" y="4016685"/>
            <a:ext cx="432031" cy="355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714540-89A7-6C7E-869C-1F1296998BEA}"/>
              </a:ext>
            </a:extLst>
          </p:cNvPr>
          <p:cNvSpPr txBox="1"/>
          <p:nvPr/>
        </p:nvSpPr>
        <p:spPr>
          <a:xfrm>
            <a:off x="4730475" y="3974374"/>
            <a:ext cx="6336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75°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49408" y="4578668"/>
            <a:ext cx="450609" cy="32649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50467"/>
              </p:ext>
            </p:extLst>
          </p:nvPr>
        </p:nvGraphicFramePr>
        <p:xfrm>
          <a:off x="160112" y="612369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bg_popup_more01.svg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\app\resource\contents\lesson02\ops\lesson02\images\mm_42_2_07_01_01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0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661580"/>
            <a:ext cx="6948264" cy="51796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7784F7-DBB0-D57E-D7E2-612C68E70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19" y="1901590"/>
            <a:ext cx="6528711" cy="2530243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7D85799-6916-2924-0A35-EE7566EEA5F5}"/>
              </a:ext>
            </a:extLst>
          </p:cNvPr>
          <p:cNvSpPr txBox="1"/>
          <p:nvPr/>
        </p:nvSpPr>
        <p:spPr>
          <a:xfrm>
            <a:off x="370479" y="1547796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6">
            <a:extLst>
              <a:ext uri="{FF2B5EF4-FFF2-40B4-BE49-F238E27FC236}">
                <a16:creationId xmlns:a16="http://schemas.microsoft.com/office/drawing/2014/main" id="{0A5D24CF-7AFD-173C-53A8-FE4181C8A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86" y="156347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id="{7F7EC988-9FEF-625D-49CE-6DBEB3B20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959" y="156051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835FD37-BDB3-1524-FDC3-9528D068FA5C}"/>
              </a:ext>
            </a:extLst>
          </p:cNvPr>
          <p:cNvSpPr txBox="1"/>
          <p:nvPr/>
        </p:nvSpPr>
        <p:spPr>
          <a:xfrm>
            <a:off x="908421" y="4047112"/>
            <a:ext cx="90773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cm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B07A57-0D6D-0BAA-E2BC-82C06A1F0F1F}"/>
              </a:ext>
            </a:extLst>
          </p:cNvPr>
          <p:cNvSpPr txBox="1"/>
          <p:nvPr/>
        </p:nvSpPr>
        <p:spPr>
          <a:xfrm>
            <a:off x="4021357" y="4065871"/>
            <a:ext cx="99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cm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5F66BD-671D-4EF6-49F3-060AC5B03762}"/>
              </a:ext>
            </a:extLst>
          </p:cNvPr>
          <p:cNvSpPr txBox="1"/>
          <p:nvPr/>
        </p:nvSpPr>
        <p:spPr>
          <a:xfrm>
            <a:off x="2138054" y="2657831"/>
            <a:ext cx="63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5FA95E-D57B-B245-872A-175AF6452271}"/>
              </a:ext>
            </a:extLst>
          </p:cNvPr>
          <p:cNvSpPr txBox="1"/>
          <p:nvPr/>
        </p:nvSpPr>
        <p:spPr>
          <a:xfrm>
            <a:off x="6239128" y="3135000"/>
            <a:ext cx="57790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id="{A37F3AFA-4490-361A-0A3B-3A76F40E6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0" y="987196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id="{04D67E46-6F0A-52D3-1BA0-0F40365D5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8" y="992572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EFE2C98-E512-0009-C5DD-EBF8081EC448}"/>
              </a:ext>
            </a:extLst>
          </p:cNvPr>
          <p:cNvSpPr txBox="1"/>
          <p:nvPr/>
        </p:nvSpPr>
        <p:spPr>
          <a:xfrm>
            <a:off x="5292080" y="2100623"/>
            <a:ext cx="4050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53381"/>
              </p:ext>
            </p:extLst>
          </p:nvPr>
        </p:nvGraphicFramePr>
        <p:xfrm>
          <a:off x="160112" y="612369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bg_popup_more02.svg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\app\resource\contents\lesson02\ops\lesson02\images\mm_42_2_07_01_01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타원 67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-32887" y="1273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862B051-6598-E8DE-303A-485472C9B77A}"/>
              </a:ext>
            </a:extLst>
          </p:cNvPr>
          <p:cNvSpPr/>
          <p:nvPr/>
        </p:nvSpPr>
        <p:spPr bwMode="auto">
          <a:xfrm>
            <a:off x="4752020" y="2114934"/>
            <a:ext cx="591633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710A9E6-6039-C87C-754F-C8DC3E8302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5081" y="1978806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086696" y="3609020"/>
            <a:ext cx="360040" cy="2380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714540-89A7-6C7E-869C-1F1296998BEA}"/>
              </a:ext>
            </a:extLst>
          </p:cNvPr>
          <p:cNvSpPr txBox="1"/>
          <p:nvPr/>
        </p:nvSpPr>
        <p:spPr>
          <a:xfrm>
            <a:off x="3931584" y="3496000"/>
            <a:ext cx="5936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35°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4028" y="3436313"/>
            <a:ext cx="519625" cy="260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7A9207-6257-A2CB-55B7-C5D87641A14E}"/>
              </a:ext>
            </a:extLst>
          </p:cNvPr>
          <p:cNvSpPr txBox="1"/>
          <p:nvPr/>
        </p:nvSpPr>
        <p:spPr>
          <a:xfrm>
            <a:off x="4824028" y="3356992"/>
            <a:ext cx="6336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110°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150B7AE-6888-D84F-440B-DFE53C396E19}"/>
              </a:ext>
            </a:extLst>
          </p:cNvPr>
          <p:cNvSpPr/>
          <p:nvPr/>
        </p:nvSpPr>
        <p:spPr bwMode="auto">
          <a:xfrm>
            <a:off x="5708559" y="3022347"/>
            <a:ext cx="591633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F165FAA-13A5-B4DB-BF95-C0B929646D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2915" y="2886219"/>
            <a:ext cx="360000" cy="3550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FD7B21A2-C6E4-1203-1D08-B12314DF25FA}"/>
              </a:ext>
            </a:extLst>
          </p:cNvPr>
          <p:cNvSpPr/>
          <p:nvPr/>
        </p:nvSpPr>
        <p:spPr bwMode="auto">
          <a:xfrm>
            <a:off x="1731464" y="2589552"/>
            <a:ext cx="492737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F3A2C1FC-DEC2-0D44-EB52-5DEE2832D8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5077" y="244153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3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133" y="5134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6">
            <a:extLst>
              <a:ext uri="{FF2B5EF4-FFF2-40B4-BE49-F238E27FC236}">
                <a16:creationId xmlns:a16="http://schemas.microsoft.com/office/drawing/2014/main" id="{F439398B-641C-E70F-C625-FBBD1F1DC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9" y="102311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EA119D2-FBE6-2A2A-7661-9FB688039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74" y="2056197"/>
            <a:ext cx="6749336" cy="252493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DDB603F-C5F1-6943-378B-E89FB3323DD2}"/>
              </a:ext>
            </a:extLst>
          </p:cNvPr>
          <p:cNvSpPr txBox="1"/>
          <p:nvPr/>
        </p:nvSpPr>
        <p:spPr>
          <a:xfrm>
            <a:off x="170149" y="2808350"/>
            <a:ext cx="73314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33A6C9-D1E4-AAD7-D18F-8F9DC93C5052}"/>
              </a:ext>
            </a:extLst>
          </p:cNvPr>
          <p:cNvSpPr txBox="1"/>
          <p:nvPr/>
        </p:nvSpPr>
        <p:spPr>
          <a:xfrm>
            <a:off x="5507500" y="2911862"/>
            <a:ext cx="99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 cm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52C626-88E3-CEBB-3F43-1DC50FB81F6B}"/>
              </a:ext>
            </a:extLst>
          </p:cNvPr>
          <p:cNvSpPr txBox="1"/>
          <p:nvPr/>
        </p:nvSpPr>
        <p:spPr>
          <a:xfrm>
            <a:off x="1763688" y="4061548"/>
            <a:ext cx="63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47AEE9-A5FF-5AEB-7D7A-9B64CB6E9BFA}"/>
              </a:ext>
            </a:extLst>
          </p:cNvPr>
          <p:cNvSpPr txBox="1"/>
          <p:nvPr/>
        </p:nvSpPr>
        <p:spPr>
          <a:xfrm>
            <a:off x="3975397" y="3000710"/>
            <a:ext cx="63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D1A0EA-9950-4EC7-5A6E-2AFEFBA1F762}"/>
              </a:ext>
            </a:extLst>
          </p:cNvPr>
          <p:cNvSpPr txBox="1"/>
          <p:nvPr/>
        </p:nvSpPr>
        <p:spPr>
          <a:xfrm>
            <a:off x="6408204" y="3347070"/>
            <a:ext cx="45060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°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5183B9DB-4BA6-A99F-3093-FE3F2AF57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860" y="3674791"/>
            <a:ext cx="360000" cy="355000"/>
          </a:xfrm>
          <a:prstGeom prst="rect">
            <a:avLst/>
          </a:prstGeom>
        </p:spPr>
      </p:pic>
      <p:pic>
        <p:nvPicPr>
          <p:cNvPr id="84" name="Picture 12">
            <a:extLst>
              <a:ext uri="{FF2B5EF4-FFF2-40B4-BE49-F238E27FC236}">
                <a16:creationId xmlns:a16="http://schemas.microsoft.com/office/drawing/2014/main" id="{5C3B6E04-2478-AB6B-4C5F-597557E72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954" y="515114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6">
            <a:extLst>
              <a:ext uri="{FF2B5EF4-FFF2-40B4-BE49-F238E27FC236}">
                <a16:creationId xmlns:a16="http://schemas.microsoft.com/office/drawing/2014/main" id="{F2B5FE71-583A-DC6B-AC68-FE6114835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04" y="1029775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B95DAF5-6B6D-5424-667E-40EDE7DCC02D}"/>
              </a:ext>
            </a:extLst>
          </p:cNvPr>
          <p:cNvSpPr/>
          <p:nvPr/>
        </p:nvSpPr>
        <p:spPr bwMode="auto">
          <a:xfrm>
            <a:off x="1403648" y="4032065"/>
            <a:ext cx="438248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1264CBC-DB2B-A75D-9AE0-0AE544C78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772" y="3884048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A80BF60A-F196-8676-7574-952670F4FC94}"/>
              </a:ext>
            </a:extLst>
          </p:cNvPr>
          <p:cNvSpPr/>
          <p:nvPr/>
        </p:nvSpPr>
        <p:spPr bwMode="auto">
          <a:xfrm>
            <a:off x="3636293" y="2968754"/>
            <a:ext cx="488953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F018909C-FBB2-8AC8-0D0F-9C480AF47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204" y="2783237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F4ABB111-F7D1-1AF9-87FD-6291955DF92B}"/>
              </a:ext>
            </a:extLst>
          </p:cNvPr>
          <p:cNvSpPr/>
          <p:nvPr/>
        </p:nvSpPr>
        <p:spPr bwMode="auto">
          <a:xfrm>
            <a:off x="6014372" y="3402075"/>
            <a:ext cx="537848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09010" y="3852291"/>
            <a:ext cx="395038" cy="2877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93BF7E-7DE7-CBEC-2405-1E68C953EDD7}"/>
              </a:ext>
            </a:extLst>
          </p:cNvPr>
          <p:cNvSpPr txBox="1"/>
          <p:nvPr/>
        </p:nvSpPr>
        <p:spPr>
          <a:xfrm>
            <a:off x="4391980" y="3827364"/>
            <a:ext cx="6336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70°</a:t>
            </a: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5D733A-711E-4756-905D-011CC9FCA52A}"/>
              </a:ext>
            </a:extLst>
          </p:cNvPr>
          <p:cNvSpPr/>
          <p:nvPr/>
        </p:nvSpPr>
        <p:spPr>
          <a:xfrm>
            <a:off x="251520" y="3370253"/>
            <a:ext cx="6667165" cy="1649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각 삼각형 39">
            <a:extLst>
              <a:ext uri="{FF2B5EF4-FFF2-40B4-BE49-F238E27FC236}">
                <a16:creationId xmlns:a16="http://schemas.microsoft.com/office/drawing/2014/main" id="{CC219943-D03B-EB6C-2CFD-7B7BA6F3642A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008BC89A-1168-DB30-262D-ED9390636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1" y="391766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모서리가 둥근 직사각형 29">
            <a:extLst>
              <a:ext uri="{FF2B5EF4-FFF2-40B4-BE49-F238E27FC236}">
                <a16:creationId xmlns:a16="http://schemas.microsoft.com/office/drawing/2014/main" id="{557EB46B-C099-D109-19BA-D5DEA0D999F6}"/>
              </a:ext>
            </a:extLst>
          </p:cNvPr>
          <p:cNvSpPr/>
          <p:nvPr/>
        </p:nvSpPr>
        <p:spPr>
          <a:xfrm>
            <a:off x="397082" y="323566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AF3A36-0E7A-60A5-626F-78D4CD590DDF}"/>
              </a:ext>
            </a:extLst>
          </p:cNvPr>
          <p:cNvSpPr txBox="1"/>
          <p:nvPr/>
        </p:nvSpPr>
        <p:spPr>
          <a:xfrm>
            <a:off x="570042" y="3822546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두 변의 길이가 같은 삼각형을 이등변삼각형이라고 합니다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A487C167-0BB2-4734-E81E-E388B256D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1" y="435641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14691E1-47BB-27A0-27B6-90DFC3C7A56B}"/>
              </a:ext>
            </a:extLst>
          </p:cNvPr>
          <p:cNvSpPr txBox="1"/>
          <p:nvPr/>
        </p:nvSpPr>
        <p:spPr>
          <a:xfrm>
            <a:off x="570042" y="4261291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이등변삼각형은 길이가 같은 두 변에 있는 두 각의 크기가 같습니다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490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61B7A8-B2D6-F9A1-8781-6323B43D1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9" y="2004705"/>
            <a:ext cx="6688042" cy="251456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4383311" y="5189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DB603F-C5F1-6943-378B-E89FB3323DD2}"/>
              </a:ext>
            </a:extLst>
          </p:cNvPr>
          <p:cNvSpPr txBox="1"/>
          <p:nvPr/>
        </p:nvSpPr>
        <p:spPr>
          <a:xfrm>
            <a:off x="211909" y="3150712"/>
            <a:ext cx="73314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33A6C9-D1E4-AAD7-D18F-8F9DC93C5052}"/>
              </a:ext>
            </a:extLst>
          </p:cNvPr>
          <p:cNvSpPr txBox="1"/>
          <p:nvPr/>
        </p:nvSpPr>
        <p:spPr>
          <a:xfrm>
            <a:off x="3118591" y="2650971"/>
            <a:ext cx="99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 cm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52C626-88E3-CEBB-3F43-1DC50FB81F6B}"/>
              </a:ext>
            </a:extLst>
          </p:cNvPr>
          <p:cNvSpPr txBox="1"/>
          <p:nvPr/>
        </p:nvSpPr>
        <p:spPr>
          <a:xfrm>
            <a:off x="1963411" y="3236639"/>
            <a:ext cx="63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D1A0EA-9950-4EC7-5A6E-2AFEFBA1F762}"/>
              </a:ext>
            </a:extLst>
          </p:cNvPr>
          <p:cNvSpPr txBox="1"/>
          <p:nvPr/>
        </p:nvSpPr>
        <p:spPr>
          <a:xfrm>
            <a:off x="6508354" y="3208521"/>
            <a:ext cx="45060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°</a:t>
            </a:r>
          </a:p>
        </p:txBody>
      </p:sp>
      <p:pic>
        <p:nvPicPr>
          <p:cNvPr id="35" name="Picture 27">
            <a:extLst>
              <a:ext uri="{FF2B5EF4-FFF2-40B4-BE49-F238E27FC236}">
                <a16:creationId xmlns:a16="http://schemas.microsoft.com/office/drawing/2014/main" id="{6EEFCE38-2EF2-03A4-9B0D-D50346E15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01209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7E474B6C-57C1-EFD2-1797-384D8C13E8B4}"/>
              </a:ext>
            </a:extLst>
          </p:cNvPr>
          <p:cNvSpPr/>
          <p:nvPr/>
        </p:nvSpPr>
        <p:spPr bwMode="auto">
          <a:xfrm>
            <a:off x="1661970" y="3121467"/>
            <a:ext cx="438248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AD4FCE8-7222-6D59-1D07-C07F86A40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094" y="2973450"/>
            <a:ext cx="360000" cy="355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607C64-1827-918F-E732-291ECD696260}"/>
              </a:ext>
            </a:extLst>
          </p:cNvPr>
          <p:cNvSpPr txBox="1"/>
          <p:nvPr/>
        </p:nvSpPr>
        <p:spPr>
          <a:xfrm>
            <a:off x="1344176" y="4199690"/>
            <a:ext cx="63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FAC4AF-0CD8-1E12-4A0D-63D327EC82C4}"/>
              </a:ext>
            </a:extLst>
          </p:cNvPr>
          <p:cNvSpPr txBox="1"/>
          <p:nvPr/>
        </p:nvSpPr>
        <p:spPr>
          <a:xfrm>
            <a:off x="4934057" y="4167119"/>
            <a:ext cx="63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</a:p>
        </p:txBody>
      </p:sp>
      <p:pic>
        <p:nvPicPr>
          <p:cNvPr id="46" name="Picture 6">
            <a:extLst>
              <a:ext uri="{FF2B5EF4-FFF2-40B4-BE49-F238E27FC236}">
                <a16:creationId xmlns:a16="http://schemas.microsoft.com/office/drawing/2014/main" id="{CC3CAFC7-797F-8CD3-8A16-17F80443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804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4A0F9090-19D3-273F-26B4-EFAAE6333499}"/>
              </a:ext>
            </a:extLst>
          </p:cNvPr>
          <p:cNvSpPr/>
          <p:nvPr/>
        </p:nvSpPr>
        <p:spPr>
          <a:xfrm>
            <a:off x="5863891" y="50435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1029775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B95DAF5-6B6D-5424-667E-40EDE7DCC02D}"/>
              </a:ext>
            </a:extLst>
          </p:cNvPr>
          <p:cNvSpPr/>
          <p:nvPr/>
        </p:nvSpPr>
        <p:spPr bwMode="auto">
          <a:xfrm>
            <a:off x="945052" y="4113763"/>
            <a:ext cx="438248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1264CBC-DB2B-A75D-9AE0-0AE544C78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176" y="3965746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F4ABB111-F7D1-1AF9-87FD-6291955DF92B}"/>
              </a:ext>
            </a:extLst>
          </p:cNvPr>
          <p:cNvSpPr/>
          <p:nvPr/>
        </p:nvSpPr>
        <p:spPr bwMode="auto">
          <a:xfrm>
            <a:off x="6120172" y="3241092"/>
            <a:ext cx="488953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5183B9DB-4BA6-A99F-3093-FE3F2AF57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225" y="3104964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A80BF60A-F196-8676-7574-952670F4FC94}"/>
              </a:ext>
            </a:extLst>
          </p:cNvPr>
          <p:cNvSpPr/>
          <p:nvPr/>
        </p:nvSpPr>
        <p:spPr bwMode="auto">
          <a:xfrm>
            <a:off x="4501340" y="4092452"/>
            <a:ext cx="488953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F018909C-FBB2-8AC8-0D0F-9C480AF47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251" y="3906935"/>
            <a:ext cx="360000" cy="355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769973" y="2354606"/>
            <a:ext cx="314342" cy="2463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93BF7E-7DE7-CBEC-2405-1E68C953EDD7}"/>
              </a:ext>
            </a:extLst>
          </p:cNvPr>
          <p:cNvSpPr txBox="1"/>
          <p:nvPr/>
        </p:nvSpPr>
        <p:spPr>
          <a:xfrm>
            <a:off x="4586459" y="2299663"/>
            <a:ext cx="6336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60°</a:t>
            </a: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19052"/>
              </p:ext>
            </p:extLst>
          </p:nvPr>
        </p:nvGraphicFramePr>
        <p:xfrm>
          <a:off x="160112" y="612369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\app\resource\contents\lesson02\ops\lesson02\images\mm_42_2_07_02_01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11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661580"/>
            <a:ext cx="6948264" cy="51796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1455EA-EE11-56D3-EB13-CE224FE7A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347" y="2331390"/>
            <a:ext cx="3994972" cy="24131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E0FB67-A585-E8C4-BC50-DE8B5E68F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56" y="3311645"/>
            <a:ext cx="2336440" cy="1573260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8290B601-E1BB-5355-5E4F-6C8741C85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49" y="996184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8A43C768-4769-1BEF-18B8-38393DDED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1561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835FD37-BDB3-1524-FDC3-9528D068FA5C}"/>
              </a:ext>
            </a:extLst>
          </p:cNvPr>
          <p:cNvSpPr txBox="1"/>
          <p:nvPr/>
        </p:nvSpPr>
        <p:spPr>
          <a:xfrm>
            <a:off x="3232213" y="3032956"/>
            <a:ext cx="90773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 cm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B07A57-0D6D-0BAA-E2BC-82C06A1F0F1F}"/>
              </a:ext>
            </a:extLst>
          </p:cNvPr>
          <p:cNvSpPr txBox="1"/>
          <p:nvPr/>
        </p:nvSpPr>
        <p:spPr>
          <a:xfrm>
            <a:off x="546581" y="3531503"/>
            <a:ext cx="74881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5F66BD-671D-4EF6-49F3-060AC5B03762}"/>
              </a:ext>
            </a:extLst>
          </p:cNvPr>
          <p:cNvSpPr txBox="1"/>
          <p:nvPr/>
        </p:nvSpPr>
        <p:spPr>
          <a:xfrm>
            <a:off x="2425395" y="3614648"/>
            <a:ext cx="63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5275A1-16B6-B056-F8A1-C7431544C6A2}"/>
              </a:ext>
            </a:extLst>
          </p:cNvPr>
          <p:cNvSpPr txBox="1"/>
          <p:nvPr/>
        </p:nvSpPr>
        <p:spPr>
          <a:xfrm>
            <a:off x="5941250" y="2992867"/>
            <a:ext cx="63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5FA95E-D57B-B245-872A-175AF6452271}"/>
              </a:ext>
            </a:extLst>
          </p:cNvPr>
          <p:cNvSpPr txBox="1"/>
          <p:nvPr/>
        </p:nvSpPr>
        <p:spPr>
          <a:xfrm>
            <a:off x="3351230" y="3735786"/>
            <a:ext cx="4506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°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1634619" y="13074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C4649C-FF15-32D9-88B9-FD179D49DA77}"/>
              </a:ext>
            </a:extLst>
          </p:cNvPr>
          <p:cNvSpPr txBox="1"/>
          <p:nvPr/>
        </p:nvSpPr>
        <p:spPr>
          <a:xfrm>
            <a:off x="395773" y="168170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id="{79FE3F8E-EC7D-BC6C-69D1-4930C8EA5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973" y="169442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7">
            <a:extLst>
              <a:ext uri="{FF2B5EF4-FFF2-40B4-BE49-F238E27FC236}">
                <a16:creationId xmlns:a16="http://schemas.microsoft.com/office/drawing/2014/main" id="{AD3CBD4F-238E-23AD-D90A-03FE31E37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5" y="1686358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1764ABA-3EBB-BDAB-8BE3-4CE40FB025E7}"/>
              </a:ext>
            </a:extLst>
          </p:cNvPr>
          <p:cNvSpPr txBox="1"/>
          <p:nvPr/>
        </p:nvSpPr>
        <p:spPr>
          <a:xfrm>
            <a:off x="6508610" y="3746778"/>
            <a:ext cx="4506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24E781-673D-B341-EB61-8957EF76EDA4}"/>
              </a:ext>
            </a:extLst>
          </p:cNvPr>
          <p:cNvSpPr txBox="1"/>
          <p:nvPr/>
        </p:nvSpPr>
        <p:spPr>
          <a:xfrm>
            <a:off x="4644008" y="4581128"/>
            <a:ext cx="63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334EE5-982D-6279-E7FF-79B8500B6F48}"/>
              </a:ext>
            </a:extLst>
          </p:cNvPr>
          <p:cNvSpPr txBox="1"/>
          <p:nvPr/>
        </p:nvSpPr>
        <p:spPr>
          <a:xfrm>
            <a:off x="1630616" y="4620136"/>
            <a:ext cx="63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D3FB18-AA72-BEEF-5825-86A88E2C6048}"/>
              </a:ext>
            </a:extLst>
          </p:cNvPr>
          <p:cNvSpPr txBox="1"/>
          <p:nvPr/>
        </p:nvSpPr>
        <p:spPr>
          <a:xfrm>
            <a:off x="2312239" y="3579184"/>
            <a:ext cx="6336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67061"/>
              </p:ext>
            </p:extLst>
          </p:nvPr>
        </p:nvGraphicFramePr>
        <p:xfrm>
          <a:off x="160112" y="612369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bg_popup_more01.svg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\app\resource\contents\lesson02\ops\lesson02\images\mm_42_2_07_02_01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594721" y="2726547"/>
            <a:ext cx="337425" cy="1775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545935-5A9A-E61C-96E7-48B0473A2D1E}"/>
              </a:ext>
            </a:extLst>
          </p:cNvPr>
          <p:cNvSpPr txBox="1"/>
          <p:nvPr/>
        </p:nvSpPr>
        <p:spPr>
          <a:xfrm>
            <a:off x="4480188" y="2636912"/>
            <a:ext cx="6336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D7B21A2-C6E4-1203-1D08-B12314DF25FA}"/>
              </a:ext>
            </a:extLst>
          </p:cNvPr>
          <p:cNvSpPr/>
          <p:nvPr/>
        </p:nvSpPr>
        <p:spPr bwMode="auto">
          <a:xfrm>
            <a:off x="2982028" y="3763843"/>
            <a:ext cx="542011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F3A2C1FC-DEC2-0D44-EB52-5DEE2832D8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9737" y="3615826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793E1103-9875-57DD-6A9F-82AEB1DCEBDC}"/>
              </a:ext>
            </a:extLst>
          </p:cNvPr>
          <p:cNvSpPr/>
          <p:nvPr/>
        </p:nvSpPr>
        <p:spPr bwMode="auto">
          <a:xfrm>
            <a:off x="5462755" y="2902839"/>
            <a:ext cx="537848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150B7AE-6888-D84F-440B-DFE53C396E19}"/>
              </a:ext>
            </a:extLst>
          </p:cNvPr>
          <p:cNvSpPr/>
          <p:nvPr/>
        </p:nvSpPr>
        <p:spPr bwMode="auto">
          <a:xfrm>
            <a:off x="6095724" y="3778677"/>
            <a:ext cx="537848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E2B9564D-CE57-39F4-84B1-0F9D98C68B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87060" y="2710440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FF165FAA-13A5-B4DB-BF95-C0B929646D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4863" y="3588134"/>
            <a:ext cx="360000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465D7D-853E-51E1-E967-95DA7FB883E4}"/>
              </a:ext>
            </a:extLst>
          </p:cNvPr>
          <p:cNvSpPr/>
          <p:nvPr/>
        </p:nvSpPr>
        <p:spPr bwMode="auto">
          <a:xfrm>
            <a:off x="4220609" y="4534787"/>
            <a:ext cx="488953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58127543-DC3C-C1EC-4201-6740953BDC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0909" y="4375747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AF5E3B4D-0A01-8A8A-1EE7-C1729D026329}"/>
              </a:ext>
            </a:extLst>
          </p:cNvPr>
          <p:cNvSpPr/>
          <p:nvPr/>
        </p:nvSpPr>
        <p:spPr bwMode="auto">
          <a:xfrm>
            <a:off x="1225061" y="4578053"/>
            <a:ext cx="488953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6E56F21-8C1E-ED63-9B0E-35BD4192CD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35361" y="4419013"/>
            <a:ext cx="360000" cy="35500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9CC42860-6156-0B4B-CC3F-F3D7733E14ED}"/>
              </a:ext>
            </a:extLst>
          </p:cNvPr>
          <p:cNvSpPr/>
          <p:nvPr/>
        </p:nvSpPr>
        <p:spPr bwMode="auto">
          <a:xfrm>
            <a:off x="1894284" y="3539795"/>
            <a:ext cx="488953" cy="413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935D7FC-8BB3-BBCF-CA76-3D54FA823F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27332" y="338075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4975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43487</TotalTime>
  <Words>2905</Words>
  <Application>Microsoft Office PowerPoint</Application>
  <PresentationFormat>화면 슬라이드 쇼(4:3)</PresentationFormat>
  <Paragraphs>953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7962</cp:revision>
  <cp:lastPrinted>2021-12-20T01:30:02Z</cp:lastPrinted>
  <dcterms:created xsi:type="dcterms:W3CDTF">2008-07-15T12:19:11Z</dcterms:created>
  <dcterms:modified xsi:type="dcterms:W3CDTF">2022-06-28T07:50:02Z</dcterms:modified>
</cp:coreProperties>
</file>