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27" r:id="rId4"/>
    <p:sldId id="1097" r:id="rId5"/>
    <p:sldId id="1289" r:id="rId6"/>
    <p:sldId id="1370" r:id="rId7"/>
    <p:sldId id="1371" r:id="rId8"/>
    <p:sldId id="1349" r:id="rId9"/>
    <p:sldId id="1367" r:id="rId10"/>
    <p:sldId id="1376" r:id="rId11"/>
    <p:sldId id="1375" r:id="rId12"/>
    <p:sldId id="1352" r:id="rId13"/>
    <p:sldId id="1361" r:id="rId14"/>
    <p:sldId id="1354" r:id="rId15"/>
    <p:sldId id="1374" r:id="rId16"/>
    <p:sldId id="1363" r:id="rId17"/>
    <p:sldId id="1364" r:id="rId18"/>
    <p:sldId id="1357" r:id="rId19"/>
    <p:sldId id="1358" r:id="rId20"/>
    <p:sldId id="1315" r:id="rId21"/>
    <p:sldId id="1316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FFFFCC"/>
    <a:srgbClr val="FF0000"/>
    <a:srgbClr val="336600"/>
    <a:srgbClr val="339933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cdata2.tsherpa.co.kr/tsherpa/MultiMedia/Flash/2020/curri/index.html?flashxmlnum=jmp1130&amp;classa=A8-C1-31-MM-MM-04-03-08-0-0-0-0&amp;classno=MM_31_04/suh_0301_02_0008/suh_0301_02_0008_401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659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5814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379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1" name="타원 40"/>
          <p:cNvSpPr/>
          <p:nvPr/>
        </p:nvSpPr>
        <p:spPr>
          <a:xfrm>
            <a:off x="329741" y="1724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42680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852" y="529278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0139" y="530437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84" y="53530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65" y="535933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53324" y="1989731"/>
            <a:ext cx="6930944" cy="2800727"/>
            <a:chOff x="53324" y="2028636"/>
            <a:chExt cx="6930944" cy="2800727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24" y="2028636"/>
              <a:ext cx="6930944" cy="2800727"/>
            </a:xfrm>
            <a:prstGeom prst="rect">
              <a:avLst/>
            </a:prstGeom>
          </p:spPr>
        </p:pic>
        <p:sp>
          <p:nvSpPr>
            <p:cNvPr id="45" name="모서리가 둥근 사각형 설명선 44"/>
            <p:cNvSpPr/>
            <p:nvPr/>
          </p:nvSpPr>
          <p:spPr>
            <a:xfrm>
              <a:off x="910774" y="3977635"/>
              <a:ext cx="943715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오징어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축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6194" y="2456892"/>
              <a:ext cx="177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배달할 물건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사각형 설명선 46"/>
            <p:cNvSpPr/>
            <p:nvPr/>
          </p:nvSpPr>
          <p:spPr>
            <a:xfrm>
              <a:off x="2303748" y="3977635"/>
              <a:ext cx="1141896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달걀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꾸러미</a:t>
              </a:r>
            </a:p>
          </p:txBody>
        </p:sp>
        <p:sp>
          <p:nvSpPr>
            <p:cNvPr id="48" name="모서리가 둥근 사각형 설명선 47"/>
            <p:cNvSpPr/>
            <p:nvPr/>
          </p:nvSpPr>
          <p:spPr>
            <a:xfrm>
              <a:off x="3808586" y="3977635"/>
              <a:ext cx="943715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타</a:t>
              </a:r>
            </a:p>
          </p:txBody>
        </p:sp>
        <p:sp>
          <p:nvSpPr>
            <p:cNvPr id="49" name="모서리가 둥근 사각형 설명선 48"/>
            <p:cNvSpPr/>
            <p:nvPr/>
          </p:nvSpPr>
          <p:spPr>
            <a:xfrm>
              <a:off x="5220072" y="3977635"/>
              <a:ext cx="943715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쌈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6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29208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2772300" y="5337212"/>
            <a:ext cx="1367652" cy="202178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43"/>
          <p:cNvSpPr txBox="1"/>
          <p:nvPr/>
        </p:nvSpPr>
        <p:spPr>
          <a:xfrm>
            <a:off x="386141" y="171387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꾸러미는 달걀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37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2456659" y="2177104"/>
            <a:ext cx="2043373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6016" y="2009453"/>
            <a:ext cx="360000" cy="355000"/>
          </a:xfrm>
          <a:prstGeom prst="rect">
            <a:avLst/>
          </a:prstGeom>
        </p:spPr>
      </p:pic>
      <p:sp>
        <p:nvSpPr>
          <p:cNvPr id="77" name="TextBox 43"/>
          <p:cNvSpPr txBox="1"/>
          <p:nvPr/>
        </p:nvSpPr>
        <p:spPr>
          <a:xfrm>
            <a:off x="389044" y="2655829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타는 연필 몇 자루인가요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956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 bwMode="auto">
          <a:xfrm>
            <a:off x="2348647" y="3119063"/>
            <a:ext cx="2331905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자루입니다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032" y="2951412"/>
            <a:ext cx="360000" cy="355000"/>
          </a:xfrm>
          <a:prstGeom prst="rect">
            <a:avLst/>
          </a:prstGeom>
        </p:spPr>
      </p:pic>
      <p:sp>
        <p:nvSpPr>
          <p:cNvPr id="81" name="TextBox 43"/>
          <p:cNvSpPr txBox="1"/>
          <p:nvPr/>
        </p:nvSpPr>
        <p:spPr>
          <a:xfrm>
            <a:off x="389044" y="3616704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쌈은 바늘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65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/>
          <p:cNvSpPr/>
          <p:nvPr/>
        </p:nvSpPr>
        <p:spPr bwMode="auto">
          <a:xfrm>
            <a:off x="2492663" y="4079938"/>
            <a:ext cx="2043373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바늘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6016" y="3912287"/>
            <a:ext cx="360000" cy="3550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보이지 않다가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하단에 나타남 전자저작물과 기능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배달할 물건의 수를 구해 보세요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1338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4_powerup_page2_bg.png / 4_powerup_teacher.png / 4_powerup_page2_ex1.png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9298"/>
          <a:stretch/>
        </p:blipFill>
        <p:spPr>
          <a:xfrm>
            <a:off x="266249" y="2024844"/>
            <a:ext cx="6321975" cy="333838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592396" y="3612218"/>
            <a:ext cx="761540" cy="665396"/>
            <a:chOff x="5442980" y="2703685"/>
            <a:chExt cx="761540" cy="665396"/>
          </a:xfrm>
        </p:grpSpPr>
        <p:sp>
          <p:nvSpPr>
            <p:cNvPr id="8" name="직사각형 7"/>
            <p:cNvSpPr/>
            <p:nvPr/>
          </p:nvSpPr>
          <p:spPr>
            <a:xfrm>
              <a:off x="5442980" y="2780928"/>
              <a:ext cx="569180" cy="58815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907982" y="2703685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1532612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973166" y="2276872"/>
            <a:ext cx="25687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800" b="1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400" b="1" spc="-150" dirty="0" smtClean="0">
              <a:solidFill>
                <a:schemeClr val="accent3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2333023" y="2812866"/>
            <a:ext cx="4030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물건을 세는 단위의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뜻을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타원 91"/>
          <p:cNvSpPr/>
          <p:nvPr/>
        </p:nvSpPr>
        <p:spPr>
          <a:xfrm>
            <a:off x="2541311" y="3628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12" y="3803353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363694" y="522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1298" y="4113076"/>
            <a:ext cx="77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61298" y="4553488"/>
            <a:ext cx="77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뜻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0155" y="4113076"/>
            <a:ext cx="77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6094" y="4553488"/>
            <a:ext cx="166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오징어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22" y="37759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967481" y="5337212"/>
            <a:ext cx="1352988" cy="197735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/>
          <p:cNvSpPr/>
          <p:nvPr/>
        </p:nvSpPr>
        <p:spPr>
          <a:xfrm>
            <a:off x="2713577" y="5231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8852"/>
          <a:stretch/>
        </p:blipFill>
        <p:spPr>
          <a:xfrm>
            <a:off x="66101" y="2024844"/>
            <a:ext cx="6455517" cy="3372604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배달할 물건의 수를 구해 보세요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418922" y="3612218"/>
            <a:ext cx="761540" cy="665396"/>
            <a:chOff x="5442980" y="2703685"/>
            <a:chExt cx="761540" cy="665396"/>
          </a:xfrm>
        </p:grpSpPr>
        <p:sp>
          <p:nvSpPr>
            <p:cNvPr id="61" name="직사각형 60"/>
            <p:cNvSpPr/>
            <p:nvPr/>
          </p:nvSpPr>
          <p:spPr>
            <a:xfrm>
              <a:off x="5442980" y="2780928"/>
              <a:ext cx="569180" cy="58815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907982" y="2703685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1938864" y="2276872"/>
            <a:ext cx="25687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 smtClean="0">
              <a:solidFill>
                <a:schemeClr val="accent4">
                  <a:lumMod val="20000"/>
                  <a:lumOff val="8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2229774" y="2888940"/>
            <a:ext cx="3674374" cy="439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38" y="3803353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166216" y="3914812"/>
            <a:ext cx="13758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오징어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532571" y="4113076"/>
            <a:ext cx="1579489" cy="534552"/>
            <a:chOff x="3532571" y="4113076"/>
            <a:chExt cx="1579489" cy="534552"/>
          </a:xfrm>
        </p:grpSpPr>
        <p:sp>
          <p:nvSpPr>
            <p:cNvPr id="82" name="직사각형 81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20×2=40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3532571" y="4570080"/>
            <a:ext cx="1579489" cy="534552"/>
            <a:chOff x="3532571" y="4113076"/>
            <a:chExt cx="1579489" cy="534552"/>
          </a:xfrm>
        </p:grpSpPr>
        <p:sp>
          <p:nvSpPr>
            <p:cNvPr id="88" name="직사각형 87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마리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88" y="428560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98" y="474521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2467543" y="3691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2" y="5207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355582" y="5091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772300" y="5337212"/>
            <a:ext cx="1367652" cy="202178"/>
            <a:chOff x="290979" y="2009759"/>
            <a:chExt cx="2665167" cy="433388"/>
          </a:xfrm>
        </p:grpSpPr>
        <p:pic>
          <p:nvPicPr>
            <p:cNvPr id="97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보이지 않다가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하단에 나타남 전자저작물과 기능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7632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4_powerup_page2_bg2.png / 4_powerup_teacher.png / 4_powerup_page2_ex2.png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271681" y="4192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36451" y="4570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8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312" y="1556792"/>
            <a:ext cx="6543645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1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3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6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2315926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68175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물건을 세는 단위의 뜻을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41982"/>
              </p:ext>
            </p:extLst>
          </p:nvPr>
        </p:nvGraphicFramePr>
        <p:xfrm>
          <a:off x="246771" y="2528900"/>
          <a:ext cx="6179452" cy="9125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35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48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3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endParaRPr lang="ko-KR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꾸러미</a:t>
                      </a:r>
                      <a:endParaRPr lang="ko-KR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</a:t>
                      </a:r>
                      <a:endParaRPr lang="ko-KR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쌈</a:t>
                      </a:r>
                      <a:endParaRPr lang="ko-KR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뜻</a:t>
                      </a:r>
                      <a:endParaRPr lang="ko-KR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달걀 </a:t>
                      </a:r>
                      <a:r>
                        <a:rPr lang="en-US" altLang="ko-KR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8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묶음</a:t>
                      </a:r>
                      <a:endParaRPr lang="ko-KR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2" y="5207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355582" y="5091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290592" y="2816932"/>
            <a:ext cx="1749460" cy="558872"/>
            <a:chOff x="3399538" y="4088756"/>
            <a:chExt cx="1749460" cy="558872"/>
          </a:xfrm>
        </p:grpSpPr>
        <p:sp>
          <p:nvSpPr>
            <p:cNvPr id="64" name="직사각형 63"/>
            <p:cNvSpPr/>
            <p:nvPr/>
          </p:nvSpPr>
          <p:spPr>
            <a:xfrm>
              <a:off x="3399538" y="4312964"/>
              <a:ext cx="1629532" cy="3346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자루</a:t>
              </a:r>
              <a:endPara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8998" y="4088756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977021" y="2852936"/>
            <a:ext cx="1529523" cy="532393"/>
            <a:chOff x="3532571" y="4115235"/>
            <a:chExt cx="1529523" cy="532393"/>
          </a:xfrm>
        </p:grpSpPr>
        <p:sp>
          <p:nvSpPr>
            <p:cNvPr id="73" name="직사각형 72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바늘 </a:t>
              </a:r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02094" y="4115235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타원 101"/>
          <p:cNvSpPr/>
          <p:nvPr/>
        </p:nvSpPr>
        <p:spPr>
          <a:xfrm>
            <a:off x="3593730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0" y="17884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127421" y="2382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8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약물은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텍스트만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/>
                <a:ea typeface="맑은 고딕"/>
              </a:rPr>
              <a:t>풀이 </a:t>
            </a:r>
            <a:r>
              <a:rPr lang="ko-KR" altLang="en-US" sz="1000" dirty="0">
                <a:latin typeface="맑은 고딕"/>
                <a:ea typeface="맑은 고딕"/>
              </a:rPr>
              <a:t>확인 버튼 클릭 시 풀이 팝업 창 </a:t>
            </a:r>
            <a:r>
              <a:rPr lang="en-US" altLang="ko-KR" sz="1000" dirty="0">
                <a:latin typeface="맑은 고딕"/>
                <a:ea typeface="맑은 고딕"/>
              </a:rPr>
              <a:t>(</a:t>
            </a:r>
            <a:r>
              <a:rPr lang="ko-KR" altLang="en-US" sz="1000" dirty="0">
                <a:latin typeface="맑은 고딕"/>
                <a:ea typeface="맑은 고딕"/>
              </a:rPr>
              <a:t>다음 </a:t>
            </a:r>
            <a:r>
              <a:rPr lang="ko-KR" altLang="en-US" sz="1000" dirty="0" smtClean="0">
                <a:latin typeface="맑은 고딕"/>
                <a:ea typeface="맑은 고딕"/>
              </a:rPr>
              <a:t>슬라이드</a:t>
            </a:r>
            <a:r>
              <a:rPr lang="en-US" altLang="ko-KR" sz="1000" dirty="0" smtClean="0">
                <a:latin typeface="맑은 고딕"/>
                <a:ea typeface="맑은 고딕"/>
              </a:rPr>
              <a:t>)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5688121" y="5245182"/>
            <a:ext cx="100811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4719858" y="5259374"/>
            <a:ext cx="932262" cy="3122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타원 44"/>
          <p:cNvSpPr/>
          <p:nvPr/>
        </p:nvSpPr>
        <p:spPr>
          <a:xfrm>
            <a:off x="5580110" y="5019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99498" y="50295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127" y="53251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54686"/>
              </p:ext>
            </p:extLst>
          </p:nvPr>
        </p:nvGraphicFramePr>
        <p:xfrm>
          <a:off x="192745" y="2419606"/>
          <a:ext cx="6341454" cy="12614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3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13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138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97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달걀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꾸러미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연필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바늘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쌈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8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760263" y="2737330"/>
            <a:ext cx="1579489" cy="441778"/>
            <a:chOff x="3532571" y="4113076"/>
            <a:chExt cx="1579489" cy="534552"/>
          </a:xfrm>
        </p:grpSpPr>
        <p:sp>
          <p:nvSpPr>
            <p:cNvPr id="62" name="직사각형 61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10×3=30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760263" y="3177943"/>
            <a:ext cx="1579489" cy="441778"/>
            <a:chOff x="3532571" y="4113076"/>
            <a:chExt cx="1579489" cy="534552"/>
          </a:xfrm>
        </p:grpSpPr>
        <p:sp>
          <p:nvSpPr>
            <p:cNvPr id="65" name="직사각형 64"/>
            <p:cNvSpPr/>
            <p:nvPr/>
          </p:nvSpPr>
          <p:spPr>
            <a:xfrm>
              <a:off x="3532571" y="4312965"/>
              <a:ext cx="1363465" cy="3346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9" y="2840560"/>
            <a:ext cx="364365" cy="3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8" y="3313055"/>
            <a:ext cx="377696" cy="3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2877501" y="2737330"/>
            <a:ext cx="1579489" cy="441778"/>
            <a:chOff x="3532571" y="4113076"/>
            <a:chExt cx="1579489" cy="534552"/>
          </a:xfrm>
        </p:grpSpPr>
        <p:sp>
          <p:nvSpPr>
            <p:cNvPr id="73" name="직사각형 72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12×5=60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877501" y="3177943"/>
            <a:ext cx="1579489" cy="441778"/>
            <a:chOff x="3532571" y="4113076"/>
            <a:chExt cx="1579489" cy="534552"/>
          </a:xfrm>
        </p:grpSpPr>
        <p:sp>
          <p:nvSpPr>
            <p:cNvPr id="77" name="직사각형 76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자루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79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37" y="2840560"/>
            <a:ext cx="364365" cy="3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46" y="3313055"/>
            <a:ext cx="377696" cy="3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4985818" y="2737330"/>
            <a:ext cx="1579489" cy="441778"/>
            <a:chOff x="3532571" y="4113076"/>
            <a:chExt cx="1579489" cy="534552"/>
          </a:xfrm>
        </p:grpSpPr>
        <p:sp>
          <p:nvSpPr>
            <p:cNvPr id="82" name="직사각형 81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24×3=72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85818" y="3177943"/>
            <a:ext cx="1579489" cy="441778"/>
            <a:chOff x="3532571" y="4113076"/>
            <a:chExt cx="1579489" cy="534552"/>
          </a:xfrm>
        </p:grpSpPr>
        <p:sp>
          <p:nvSpPr>
            <p:cNvPr id="86" name="직사각형 85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254" y="2840560"/>
            <a:ext cx="364365" cy="3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563" y="3313055"/>
            <a:ext cx="377696" cy="3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타원 90"/>
          <p:cNvSpPr/>
          <p:nvPr/>
        </p:nvSpPr>
        <p:spPr>
          <a:xfrm>
            <a:off x="257829" y="3081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0" y="17884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122184" y="2230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3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476163"/>
            <a:chOff x="6607641" y="836712"/>
            <a:chExt cx="397043" cy="135807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688121" y="5245182"/>
            <a:ext cx="100811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4719858" y="5259374"/>
            <a:ext cx="932262" cy="3122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8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127" y="53251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40026" y="3068960"/>
            <a:ext cx="283785" cy="463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반성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20855"/>
              </p:ext>
            </p:extLst>
          </p:nvPr>
        </p:nvGraphicFramePr>
        <p:xfrm>
          <a:off x="192745" y="2715232"/>
          <a:ext cx="6341454" cy="12614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3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13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138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97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달걀 </a:t>
                      </a:r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꾸러미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연필 </a:t>
                      </a:r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바늘 </a:t>
                      </a:r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쌈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16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647564" y="3032956"/>
            <a:ext cx="1579489" cy="441778"/>
            <a:chOff x="3532571" y="4113076"/>
            <a:chExt cx="1579489" cy="534552"/>
          </a:xfrm>
        </p:grpSpPr>
        <p:sp>
          <p:nvSpPr>
            <p:cNvPr id="99" name="직사각형 98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10×3=30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647564" y="3429000"/>
            <a:ext cx="1579489" cy="441778"/>
            <a:chOff x="3532571" y="4113076"/>
            <a:chExt cx="1579489" cy="534552"/>
          </a:xfrm>
        </p:grpSpPr>
        <p:sp>
          <p:nvSpPr>
            <p:cNvPr id="102" name="직사각형 101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0" y="3136186"/>
            <a:ext cx="364365" cy="3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9" y="3564112"/>
            <a:ext cx="377696" cy="3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2815286" y="3032956"/>
            <a:ext cx="1579489" cy="441778"/>
            <a:chOff x="3532571" y="4113076"/>
            <a:chExt cx="1579489" cy="534552"/>
          </a:xfrm>
        </p:grpSpPr>
        <p:sp>
          <p:nvSpPr>
            <p:cNvPr id="108" name="직사각형 107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12×5=60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2815286" y="3429000"/>
            <a:ext cx="1579489" cy="441778"/>
            <a:chOff x="3532571" y="4113076"/>
            <a:chExt cx="1579489" cy="534552"/>
          </a:xfrm>
        </p:grpSpPr>
        <p:sp>
          <p:nvSpPr>
            <p:cNvPr id="116" name="직사각형 115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자루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118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22" y="3136186"/>
            <a:ext cx="364365" cy="3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31" y="3564112"/>
            <a:ext cx="377696" cy="3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그룹 120"/>
          <p:cNvGrpSpPr/>
          <p:nvPr/>
        </p:nvGrpSpPr>
        <p:grpSpPr>
          <a:xfrm>
            <a:off x="4923603" y="3032956"/>
            <a:ext cx="1579489" cy="441778"/>
            <a:chOff x="3532571" y="4113076"/>
            <a:chExt cx="1579489" cy="534552"/>
          </a:xfrm>
        </p:grpSpPr>
        <p:sp>
          <p:nvSpPr>
            <p:cNvPr id="122" name="직사각형 121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24×3=72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4923603" y="3429000"/>
            <a:ext cx="1579489" cy="441778"/>
            <a:chOff x="3532571" y="4113076"/>
            <a:chExt cx="1579489" cy="534552"/>
          </a:xfrm>
        </p:grpSpPr>
        <p:sp>
          <p:nvSpPr>
            <p:cNvPr id="125" name="직사각형 124"/>
            <p:cNvSpPr/>
            <p:nvPr/>
          </p:nvSpPr>
          <p:spPr>
            <a:xfrm>
              <a:off x="3532571" y="4312964"/>
              <a:ext cx="1363465" cy="33466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9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060" y="4113076"/>
              <a:ext cx="360000" cy="355000"/>
            </a:xfrm>
            <a:prstGeom prst="rect">
              <a:avLst/>
            </a:prstGeom>
          </p:spPr>
        </p:pic>
      </p:grpSp>
      <p:pic>
        <p:nvPicPr>
          <p:cNvPr id="127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39" y="3136186"/>
            <a:ext cx="364365" cy="3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48" y="3564112"/>
            <a:ext cx="377696" cy="3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타원 128"/>
          <p:cNvSpPr/>
          <p:nvPr/>
        </p:nvSpPr>
        <p:spPr>
          <a:xfrm>
            <a:off x="6291686" y="264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618535" y="3465004"/>
            <a:ext cx="1577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18535" y="3861048"/>
            <a:ext cx="1577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770727" y="3465004"/>
            <a:ext cx="1577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770727" y="3861048"/>
            <a:ext cx="1577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863519" y="3465004"/>
            <a:ext cx="1577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863519" y="3861048"/>
            <a:ext cx="1577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-72517" y="1367806"/>
            <a:ext cx="6778767" cy="3897397"/>
            <a:chOff x="-10523" y="1367806"/>
            <a:chExt cx="6778767" cy="3897397"/>
          </a:xfrm>
        </p:grpSpPr>
        <p:grpSp>
          <p:nvGrpSpPr>
            <p:cNvPr id="78" name="그룹 57"/>
            <p:cNvGrpSpPr/>
            <p:nvPr/>
          </p:nvGrpSpPr>
          <p:grpSpPr>
            <a:xfrm>
              <a:off x="101079" y="1367806"/>
              <a:ext cx="6667165" cy="3897397"/>
              <a:chOff x="179512" y="2760079"/>
              <a:chExt cx="6667165" cy="2513211"/>
            </a:xfrm>
          </p:grpSpPr>
          <p:sp>
            <p:nvSpPr>
              <p:cNvPr id="91" name="직각 삼각형 58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2" name="직사각형 59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90822" y="2760079"/>
                <a:ext cx="981075" cy="215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79" name="TextBox 78"/>
            <p:cNvSpPr txBox="1"/>
            <p:nvPr/>
          </p:nvSpPr>
          <p:spPr>
            <a:xfrm>
              <a:off x="-10523" y="1782837"/>
              <a:ext cx="6696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360000" algn="just">
                <a:defRPr sz="16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1800" dirty="0" smtClean="0"/>
                <a:t>오징어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축은 </a:t>
              </a:r>
              <a:r>
                <a:rPr lang="en-US" altLang="ko-KR" sz="1800" dirty="0"/>
                <a:t>20</a:t>
              </a:r>
              <a:r>
                <a:rPr lang="ko-KR" altLang="en-US" sz="1800" dirty="0"/>
                <a:t>마리입니다</a:t>
              </a:r>
              <a:r>
                <a:rPr lang="en-US" altLang="ko-KR" sz="1800" dirty="0"/>
                <a:t>. </a:t>
              </a:r>
              <a:r>
                <a:rPr lang="ko-KR" altLang="en-US" sz="1800" dirty="0"/>
                <a:t>오징어 </a:t>
              </a:r>
              <a:r>
                <a:rPr lang="en-US" altLang="ko-KR" sz="1800" dirty="0"/>
                <a:t>2</a:t>
              </a:r>
              <a:r>
                <a:rPr lang="ko-KR" altLang="en-US" sz="1800" dirty="0"/>
                <a:t>축은 </a:t>
              </a:r>
              <a:r>
                <a:rPr lang="en-US" altLang="ko-KR" sz="1800" dirty="0"/>
                <a:t>20×2=40</a:t>
              </a:r>
              <a:r>
                <a:rPr lang="ko-KR" altLang="en-US" sz="1800" dirty="0"/>
                <a:t>으로 구할 수 있습니다</a:t>
              </a:r>
              <a:r>
                <a:rPr lang="en-US" altLang="ko-KR" sz="1800" dirty="0"/>
                <a:t>. </a:t>
              </a:r>
              <a:r>
                <a:rPr lang="ko-KR" altLang="en-US" sz="1800" dirty="0"/>
                <a:t>오징어는 </a:t>
              </a:r>
              <a:r>
                <a:rPr lang="en-US" altLang="ko-KR" sz="1800" dirty="0"/>
                <a:t>40</a:t>
              </a:r>
              <a:r>
                <a:rPr lang="ko-KR" altLang="en-US" sz="1800" dirty="0"/>
                <a:t>마리입니다</a:t>
              </a:r>
              <a:r>
                <a:rPr lang="en-US" altLang="ko-KR" sz="1800" dirty="0"/>
                <a:t>.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10523" y="2541029"/>
              <a:ext cx="6696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360000" algn="just">
                <a:defRPr sz="16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1800" dirty="0" smtClean="0"/>
                <a:t>달걀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꾸러미는 달걀 </a:t>
              </a:r>
              <a:r>
                <a:rPr lang="en-US" altLang="ko-KR" sz="1800" dirty="0"/>
                <a:t>10</a:t>
              </a:r>
              <a:r>
                <a:rPr lang="ko-KR" altLang="en-US" sz="1800" dirty="0"/>
                <a:t>개입니다</a:t>
              </a:r>
              <a:r>
                <a:rPr lang="en-US" altLang="ko-KR" sz="1800" dirty="0"/>
                <a:t>. </a:t>
              </a:r>
              <a:r>
                <a:rPr lang="ko-KR" altLang="en-US" sz="1800" dirty="0"/>
                <a:t>달걀 </a:t>
              </a:r>
              <a:r>
                <a:rPr lang="en-US" altLang="ko-KR" sz="1800" dirty="0"/>
                <a:t>3</a:t>
              </a:r>
              <a:r>
                <a:rPr lang="ko-KR" altLang="en-US" sz="1800" dirty="0"/>
                <a:t>꾸러미는 </a:t>
              </a:r>
              <a:r>
                <a:rPr lang="en-US" altLang="ko-KR" sz="1800" dirty="0"/>
                <a:t>10×3=30</a:t>
              </a:r>
              <a:r>
                <a:rPr lang="ko-KR" altLang="en-US" sz="1800" dirty="0"/>
                <a:t>으로 구할 수 있습니다</a:t>
              </a:r>
              <a:r>
                <a:rPr lang="en-US" altLang="ko-KR" sz="1800" dirty="0"/>
                <a:t>. </a:t>
              </a:r>
              <a:r>
                <a:rPr lang="ko-KR" altLang="en-US" sz="1800" dirty="0"/>
                <a:t>달걀은 </a:t>
              </a:r>
              <a:r>
                <a:rPr lang="en-US" altLang="ko-KR" sz="1800" dirty="0"/>
                <a:t>30</a:t>
              </a:r>
              <a:r>
                <a:rPr lang="ko-KR" altLang="en-US" sz="1800" dirty="0"/>
                <a:t>개입니다</a:t>
              </a:r>
              <a:r>
                <a:rPr lang="en-US" altLang="ko-KR" sz="1800" dirty="0"/>
                <a:t>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10523" y="3308613"/>
              <a:ext cx="6696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360000" algn="just">
                <a:defRPr sz="160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1800" dirty="0" smtClean="0"/>
                <a:t>연필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타는 연필 </a:t>
              </a:r>
              <a:r>
                <a:rPr lang="en-US" altLang="ko-KR" sz="1800" dirty="0"/>
                <a:t>12</a:t>
              </a:r>
              <a:r>
                <a:rPr lang="ko-KR" altLang="en-US" sz="1800" dirty="0"/>
                <a:t>개입니다</a:t>
              </a:r>
              <a:r>
                <a:rPr lang="en-US" altLang="ko-KR" sz="1800" dirty="0"/>
                <a:t>. </a:t>
              </a:r>
              <a:r>
                <a:rPr lang="ko-KR" altLang="en-US" sz="1800" dirty="0"/>
                <a:t>연필 </a:t>
              </a:r>
              <a:r>
                <a:rPr lang="en-US" altLang="ko-KR" sz="1800" dirty="0"/>
                <a:t>5</a:t>
              </a:r>
              <a:r>
                <a:rPr lang="ko-KR" altLang="en-US" sz="1800" dirty="0"/>
                <a:t>타는 </a:t>
              </a:r>
              <a:r>
                <a:rPr lang="en-US" altLang="ko-KR" sz="1800" dirty="0"/>
                <a:t>12×5=60</a:t>
              </a:r>
              <a:r>
                <a:rPr lang="ko-KR" altLang="en-US" sz="1800" dirty="0"/>
                <a:t>으로 구할 수 있습니다</a:t>
              </a:r>
              <a:r>
                <a:rPr lang="en-US" altLang="ko-KR" sz="1800" dirty="0"/>
                <a:t>. </a:t>
              </a:r>
              <a:r>
                <a:rPr lang="ko-KR" altLang="en-US" sz="1800" dirty="0"/>
                <a:t>연필 </a:t>
              </a:r>
              <a:r>
                <a:rPr lang="en-US" altLang="ko-KR" sz="1800" dirty="0"/>
                <a:t>5</a:t>
              </a:r>
              <a:r>
                <a:rPr lang="ko-KR" altLang="en-US" sz="1800" dirty="0"/>
                <a:t>타는 </a:t>
              </a:r>
              <a:r>
                <a:rPr lang="en-US" altLang="ko-KR" sz="1800" dirty="0"/>
                <a:t>60</a:t>
              </a:r>
              <a:r>
                <a:rPr lang="ko-KR" altLang="en-US" sz="1800" dirty="0"/>
                <a:t>자루입니다</a:t>
              </a:r>
              <a:r>
                <a:rPr lang="en-US" altLang="ko-KR" sz="1800" dirty="0"/>
                <a:t>.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0523" y="4056515"/>
              <a:ext cx="6696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바늘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쌈은 바늘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바늘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쌈은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24×3=72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로 구할 수 있습니다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바늘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쌈은 바늘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4" name="타원 93"/>
          <p:cNvSpPr/>
          <p:nvPr/>
        </p:nvSpPr>
        <p:spPr>
          <a:xfrm>
            <a:off x="228643" y="192630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07634" y="266345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200854" y="342900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07677" y="4194555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476163"/>
            <a:chOff x="6607641" y="836712"/>
            <a:chExt cx="397043" cy="135807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71060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생활 속의 단위를 이용하여 물건의 수를 곱셈으로 구하는 문제를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2444695"/>
            <a:ext cx="590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미역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뭇은 몇 장인가요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" y="2475823"/>
            <a:ext cx="335003" cy="2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5302627" y="5243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08" y="2245908"/>
            <a:ext cx="360000" cy="355000"/>
          </a:xfrm>
          <a:prstGeom prst="rect">
            <a:avLst/>
          </a:prstGeom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9444" y="53289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7109" y="534049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76" y="538918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11" y="539026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57" y="539545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350825" y="2318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371060" y="3073485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곱셈 문제를 친구와 바꿔 풀어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540" y="3511816"/>
            <a:ext cx="59048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미역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뭇은 미역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장이므로 미역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뭇은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10×3=30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장입니다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" y="3542944"/>
            <a:ext cx="335003" cy="2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08" y="3313029"/>
            <a:ext cx="360000" cy="35500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6640026" y="3068960"/>
            <a:ext cx="283785" cy="463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반성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0" y="17884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979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24228" y="2065543"/>
            <a:ext cx="283785" cy="463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24231" y="1556792"/>
            <a:ext cx="283785" cy="463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24229" y="2569598"/>
            <a:ext cx="283785" cy="463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7910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478" y="3881836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73" y="430634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8460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1458702" y="3927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624227" y="3104964"/>
            <a:ext cx="283785" cy="4633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endParaRPr lang="en-US" altLang="ko-KR" sz="105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24228" y="2581323"/>
            <a:ext cx="283785" cy="463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endParaRPr lang="en-US" altLang="ko-KR" sz="105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312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427233" y="3032954"/>
            <a:ext cx="2985912" cy="953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배달할 물건의 수를 </a:t>
            </a:r>
            <a:r>
              <a:rPr lang="ko-KR" altLang="en-US" sz="19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나타냈습니다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10495" y="2417543"/>
            <a:ext cx="2089116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배달할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물건의 수를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이등변 삼각형 2"/>
          <p:cNvSpPr/>
          <p:nvPr/>
        </p:nvSpPr>
        <p:spPr>
          <a:xfrm rot="10800000">
            <a:off x="1833271" y="400506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1520" y="2757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10495" y="3411864"/>
            <a:ext cx="2089116" cy="10926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속에서 사용하는 물건을 세는 단위를 찾고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세워 계산했습니다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1301" y="2903433"/>
            <a:ext cx="2694888" cy="14281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생활 속에서 사용하는 물건을 세는 단위를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찾고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세워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계산했습니다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6099651" y="2886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460355" y="4331606"/>
            <a:ext cx="432048" cy="252028"/>
          </a:xfrm>
          <a:prstGeom prst="triangle">
            <a:avLst>
              <a:gd name="adj" fmla="val 7510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7910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8460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52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0321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배달할 물건의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배달할 물건의 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배달할 물건의 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35170"/>
            <a:ext cx="420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90~93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cdata2.tsherpa.co.kr/tsherpa/MultiMedia/Flash/2020/curri/index.html?flashxmlnum=jmp1130&amp;classa=A8-C1-31-MM-MM-04-03-08-0-0-0-0&amp;classno=MM_31_04/suh_0301_02_0008/suh_0301_02_0008_401_1.html</a:t>
            </a:r>
            <a:endParaRPr lang="en-US" altLang="ko-KR" sz="1000" dirty="0" smtClean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85484" y="1905509"/>
            <a:ext cx="1545903" cy="227347"/>
            <a:chOff x="4421577" y="2197503"/>
            <a:chExt cx="1545903" cy="22734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421577" y="2197503"/>
              <a:ext cx="154590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캐릭터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16295" t="14435" r="16790" b="7331"/>
          <a:stretch/>
        </p:blipFill>
        <p:spPr>
          <a:xfrm>
            <a:off x="76667" y="908720"/>
            <a:ext cx="6907601" cy="468052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94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099" y="2780928"/>
            <a:ext cx="4932548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배달할 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물건의 수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4219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4_powerup_ani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526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곱셈을 활용하여 실생활 문제를 해결하고 어떻게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해결하였는지 설명할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638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2745" y="1589555"/>
            <a:ext cx="6583908" cy="3675649"/>
            <a:chOff x="192745" y="1589555"/>
            <a:chExt cx="6583908" cy="367564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745" y="1589555"/>
              <a:ext cx="6583908" cy="3675649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044679" y="1718809"/>
              <a:ext cx="22392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봉사 활동에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참여해 줘서 고마워요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이번에는 배달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봉사를 할 거예요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71109" y="2312876"/>
              <a:ext cx="156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배달할 물건의 수를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잘 살펴보고 </a:t>
              </a:r>
            </a:p>
            <a:p>
              <a:pPr algn="ctr"/>
              <a:r>
                <a:rPr lang="ko-KR" altLang="en-US" sz="1400" spc="-150" dirty="0" err="1" smtClean="0">
                  <a:latin typeface="맑은 고딕" pitchFamily="50" charset="-127"/>
                  <a:ea typeface="맑은 고딕" pitchFamily="50" charset="-127"/>
                </a:rPr>
                <a:t>담아야겠어요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1147131" y="1549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4544" y="525090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2209" y="52624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111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53122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7" y="53174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03" y="53174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50" y="53111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350429" y="499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0075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2745" y="1549763"/>
            <a:ext cx="778855" cy="18072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262" y="1549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324" y="2028636"/>
            <a:ext cx="6930944" cy="2800727"/>
            <a:chOff x="53324" y="2028636"/>
            <a:chExt cx="6930944" cy="28007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24" y="2028636"/>
              <a:ext cx="6930944" cy="2800727"/>
            </a:xfrm>
            <a:prstGeom prst="rect">
              <a:avLst/>
            </a:prstGeom>
          </p:spPr>
        </p:pic>
        <p:sp>
          <p:nvSpPr>
            <p:cNvPr id="54" name="모서리가 둥근 사각형 설명선 53"/>
            <p:cNvSpPr/>
            <p:nvPr/>
          </p:nvSpPr>
          <p:spPr>
            <a:xfrm>
              <a:off x="910774" y="3977635"/>
              <a:ext cx="943715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오징어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축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36194" y="2456892"/>
              <a:ext cx="177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배달할 물건</a:t>
              </a:r>
              <a:endPara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사각형 설명선 30"/>
            <p:cNvSpPr/>
            <p:nvPr/>
          </p:nvSpPr>
          <p:spPr>
            <a:xfrm>
              <a:off x="2303748" y="3977635"/>
              <a:ext cx="1141896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달걀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꾸러미</a:t>
              </a:r>
            </a:p>
          </p:txBody>
        </p:sp>
        <p:sp>
          <p:nvSpPr>
            <p:cNvPr id="32" name="모서리가 둥근 사각형 설명선 31"/>
            <p:cNvSpPr/>
            <p:nvPr/>
          </p:nvSpPr>
          <p:spPr>
            <a:xfrm>
              <a:off x="3808586" y="3977635"/>
              <a:ext cx="943715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타</a:t>
              </a:r>
            </a:p>
          </p:txBody>
        </p:sp>
        <p:sp>
          <p:nvSpPr>
            <p:cNvPr id="43" name="모서리가 둥근 사각형 설명선 42"/>
            <p:cNvSpPr/>
            <p:nvPr/>
          </p:nvSpPr>
          <p:spPr>
            <a:xfrm>
              <a:off x="5220072" y="3977635"/>
              <a:ext cx="943715" cy="243453"/>
            </a:xfrm>
            <a:prstGeom prst="wedgeRoundRectCallout">
              <a:avLst>
                <a:gd name="adj1" fmla="val 32325"/>
                <a:gd name="adj2" fmla="val 15896"/>
                <a:gd name="adj3" fmla="val 16667"/>
              </a:avLst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쌈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444" y="522254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8109" y="523412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11" y="528389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68" y="528909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65" y="528389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이름표 안에 텍스트 모두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37480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23528" y="1664804"/>
            <a:ext cx="6403548" cy="3537813"/>
            <a:chOff x="323528" y="1664804"/>
            <a:chExt cx="6403548" cy="35378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664804"/>
              <a:ext cx="6403548" cy="353781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57340" y="1862244"/>
              <a:ext cx="16824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물건을 세는 단위가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여러 가지네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70206" y="2924944"/>
              <a:ext cx="325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51832" y="1880828"/>
              <a:ext cx="1682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오징어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축은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몇 마리인 거지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96036" y="1862244"/>
              <a:ext cx="16824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배달할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물건의 수를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각각 구해 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66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935" y="523931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8600" y="525090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67" y="529958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02" y="530066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48" y="530586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37480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배달 봉사를 하려고 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27922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배달할 물건에는 무엇이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07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244162"/>
            <a:ext cx="5740069" cy="8329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오징어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축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꾸러미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타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바늘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쌈이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3036289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545845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794007" y="5337212"/>
            <a:ext cx="1352988" cy="197735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/>
          <p:cNvSpPr/>
          <p:nvPr/>
        </p:nvSpPr>
        <p:spPr>
          <a:xfrm>
            <a:off x="2497469" y="5238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배달할 물건의 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389044" y="425239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오징어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축은 오징어 몇 마리인가요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922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440395" y="4715632"/>
            <a:ext cx="4851685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오징어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96" y="45479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8410" y="1196752"/>
            <a:ext cx="6914609" cy="3860272"/>
            <a:chOff x="192745" y="1589555"/>
            <a:chExt cx="6583908" cy="367564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745" y="1589555"/>
              <a:ext cx="6583908" cy="367564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4679" y="1718809"/>
              <a:ext cx="22392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봉사 활동에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참여해 줘서 고마워요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이번에는 배달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봉사를 할 거예요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1109" y="2312876"/>
              <a:ext cx="156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배달할 물건의 수를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잘 살펴보고 </a:t>
              </a:r>
            </a:p>
            <a:p>
              <a:pPr algn="ctr"/>
              <a:r>
                <a:rPr lang="ko-KR" altLang="en-US" sz="1400" spc="-150" dirty="0" err="1" smtClean="0">
                  <a:latin typeface="맑은 고딕" pitchFamily="50" charset="-127"/>
                  <a:ea typeface="맑은 고딕" pitchFamily="50" charset="-127"/>
                </a:rPr>
                <a:t>담아야겠어요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67" y="52833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14" y="53505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63" y="52833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8640" y="534768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2439258" y="5147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727200" y="1081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25125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0" y="1196752"/>
            <a:ext cx="778855" cy="18072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-146483" y="119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43453</TotalTime>
  <Words>1620</Words>
  <Application>Microsoft Office PowerPoint</Application>
  <PresentationFormat>화면 슬라이드 쇼(4:3)</PresentationFormat>
  <Paragraphs>587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7886</cp:revision>
  <cp:lastPrinted>2021-12-20T01:30:02Z</cp:lastPrinted>
  <dcterms:created xsi:type="dcterms:W3CDTF">2008-07-15T12:19:11Z</dcterms:created>
  <dcterms:modified xsi:type="dcterms:W3CDTF">2022-02-17T08:03:32Z</dcterms:modified>
</cp:coreProperties>
</file>