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handoutMasterIdLst>
    <p:handoutMasterId r:id="rId39"/>
  </p:handoutMasterIdLst>
  <p:sldIdLst>
    <p:sldId id="782" r:id="rId2"/>
    <p:sldId id="783" r:id="rId3"/>
    <p:sldId id="1097" r:id="rId4"/>
    <p:sldId id="1289" r:id="rId5"/>
    <p:sldId id="1351" r:id="rId6"/>
    <p:sldId id="1352" r:id="rId7"/>
    <p:sldId id="1353" r:id="rId8"/>
    <p:sldId id="1355" r:id="rId9"/>
    <p:sldId id="1434" r:id="rId10"/>
    <p:sldId id="1357" r:id="rId11"/>
    <p:sldId id="1359" r:id="rId12"/>
    <p:sldId id="1360" r:id="rId13"/>
    <p:sldId id="1425" r:id="rId14"/>
    <p:sldId id="1361" r:id="rId15"/>
    <p:sldId id="1362" r:id="rId16"/>
    <p:sldId id="1426" r:id="rId17"/>
    <p:sldId id="1405" r:id="rId18"/>
    <p:sldId id="1379" r:id="rId19"/>
    <p:sldId id="1427" r:id="rId20"/>
    <p:sldId id="1428" r:id="rId21"/>
    <p:sldId id="1408" r:id="rId22"/>
    <p:sldId id="1429" r:id="rId23"/>
    <p:sldId id="1409" r:id="rId24"/>
    <p:sldId id="1431" r:id="rId25"/>
    <p:sldId id="1432" r:id="rId26"/>
    <p:sldId id="1433" r:id="rId27"/>
    <p:sldId id="1430" r:id="rId28"/>
    <p:sldId id="1393" r:id="rId29"/>
    <p:sldId id="1297" r:id="rId30"/>
    <p:sldId id="1419" r:id="rId31"/>
    <p:sldId id="1420" r:id="rId32"/>
    <p:sldId id="1421" r:id="rId33"/>
    <p:sldId id="1422" r:id="rId34"/>
    <p:sldId id="1423" r:id="rId35"/>
    <p:sldId id="1424" r:id="rId36"/>
    <p:sldId id="1315" r:id="rId3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FFF99"/>
    <a:srgbClr val="FFFFCC"/>
    <a:srgbClr val="FFD0E4"/>
    <a:srgbClr val="FFCCCC"/>
    <a:srgbClr val="FF9F9F"/>
    <a:srgbClr val="D0ECD8"/>
    <a:srgbClr val="FF0000"/>
    <a:srgbClr val="FF9999"/>
    <a:srgbClr val="F27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4" d="100"/>
          <a:sy n="114" d="100"/>
        </p:scale>
        <p:origin x="-1776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1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3.png"/><Relationship Id="rId4" Type="http://schemas.openxmlformats.org/officeDocument/2006/relationships/image" Target="../media/image31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openxmlformats.org/officeDocument/2006/relationships/image" Target="../media/image4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.png"/><Relationship Id="rId4" Type="http://schemas.openxmlformats.org/officeDocument/2006/relationships/image" Target="../media/image15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7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47.png"/><Relationship Id="rId12" Type="http://schemas.openxmlformats.org/officeDocument/2006/relationships/image" Target="../media/image5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49.png"/><Relationship Id="rId5" Type="http://schemas.openxmlformats.org/officeDocument/2006/relationships/image" Target="../media/image6.png"/><Relationship Id="rId10" Type="http://schemas.openxmlformats.org/officeDocument/2006/relationships/image" Target="../media/image50.png"/><Relationship Id="rId4" Type="http://schemas.openxmlformats.org/officeDocument/2006/relationships/image" Target="../media/image31.png"/><Relationship Id="rId9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51.png"/><Relationship Id="rId5" Type="http://schemas.openxmlformats.org/officeDocument/2006/relationships/image" Target="../media/image15.png"/><Relationship Id="rId10" Type="http://schemas.openxmlformats.org/officeDocument/2006/relationships/image" Target="../media/image50.png"/><Relationship Id="rId4" Type="http://schemas.openxmlformats.org/officeDocument/2006/relationships/image" Target="../media/image4.png"/><Relationship Id="rId9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12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53.png"/><Relationship Id="rId5" Type="http://schemas.openxmlformats.org/officeDocument/2006/relationships/image" Target="../media/image15.png"/><Relationship Id="rId10" Type="http://schemas.openxmlformats.org/officeDocument/2006/relationships/image" Target="../media/image49.png"/><Relationship Id="rId4" Type="http://schemas.openxmlformats.org/officeDocument/2006/relationships/image" Target="../media/image4.png"/><Relationship Id="rId9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1.png"/><Relationship Id="rId5" Type="http://schemas.openxmlformats.org/officeDocument/2006/relationships/image" Target="../media/image2.png"/><Relationship Id="rId10" Type="http://schemas.openxmlformats.org/officeDocument/2006/relationships/image" Target="../media/image50.png"/><Relationship Id="rId4" Type="http://schemas.openxmlformats.org/officeDocument/2006/relationships/image" Target="../media/image15.png"/><Relationship Id="rId9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52.png"/><Relationship Id="rId12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image" Target="../media/image2.png"/><Relationship Id="rId10" Type="http://schemas.openxmlformats.org/officeDocument/2006/relationships/image" Target="../media/image53.png"/><Relationship Id="rId4" Type="http://schemas.openxmlformats.org/officeDocument/2006/relationships/image" Target="../media/image15.png"/><Relationship Id="rId9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1.png"/><Relationship Id="rId7" Type="http://schemas.openxmlformats.org/officeDocument/2006/relationships/image" Target="../media/image8.png"/><Relationship Id="rId12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3.png"/><Relationship Id="rId5" Type="http://schemas.openxmlformats.org/officeDocument/2006/relationships/image" Target="../media/image7.png"/><Relationship Id="rId10" Type="http://schemas.openxmlformats.org/officeDocument/2006/relationships/image" Target="../media/image49.png"/><Relationship Id="rId4" Type="http://schemas.openxmlformats.org/officeDocument/2006/relationships/image" Target="../media/image6.png"/><Relationship Id="rId9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22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62.png"/><Relationship Id="rId7" Type="http://schemas.openxmlformats.org/officeDocument/2006/relationships/image" Target="../media/image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62.png"/><Relationship Id="rId7" Type="http://schemas.openxmlformats.org/officeDocument/2006/relationships/image" Target="../media/image5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8.png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2.png"/><Relationship Id="rId7" Type="http://schemas.openxmlformats.org/officeDocument/2006/relationships/image" Target="../media/image68.png"/><Relationship Id="rId12" Type="http://schemas.openxmlformats.org/officeDocument/2006/relationships/image" Target="../media/image4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png"/><Relationship Id="rId11" Type="http://schemas.openxmlformats.org/officeDocument/2006/relationships/image" Target="../media/image51.png"/><Relationship Id="rId5" Type="http://schemas.openxmlformats.org/officeDocument/2006/relationships/image" Target="../media/image66.png"/><Relationship Id="rId10" Type="http://schemas.openxmlformats.org/officeDocument/2006/relationships/image" Target="../media/image50.png"/><Relationship Id="rId4" Type="http://schemas.openxmlformats.org/officeDocument/2006/relationships/image" Target="../media/image65.png"/><Relationship Id="rId9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62.png"/><Relationship Id="rId7" Type="http://schemas.openxmlformats.org/officeDocument/2006/relationships/image" Target="../media/image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62.png"/><Relationship Id="rId7" Type="http://schemas.openxmlformats.org/officeDocument/2006/relationships/image" Target="../media/image5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8.png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2.png"/><Relationship Id="rId7" Type="http://schemas.openxmlformats.org/officeDocument/2006/relationships/image" Target="../media/image4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2.png"/><Relationship Id="rId7" Type="http://schemas.openxmlformats.org/officeDocument/2006/relationships/image" Target="../media/image4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2.png"/><Relationship Id="rId5" Type="http://schemas.openxmlformats.org/officeDocument/2006/relationships/image" Target="../media/image2.png"/><Relationship Id="rId10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5268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2022.01.23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7891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66187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풀어 보고 확인하고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각을 보고 예각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둔각 중 어느 것인지        안에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938651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474049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/>
          <p:cNvSpPr/>
          <p:nvPr/>
        </p:nvSpPr>
        <p:spPr>
          <a:xfrm>
            <a:off x="6618" y="5432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85786" y="54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A45CD79-3EE1-408E-B1A9-912C8F758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916" y="1948565"/>
            <a:ext cx="6720336" cy="182611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D279B08-B11E-4C0F-92D5-CAD5363A09F3}"/>
              </a:ext>
            </a:extLst>
          </p:cNvPr>
          <p:cNvSpPr txBox="1"/>
          <p:nvPr/>
        </p:nvSpPr>
        <p:spPr>
          <a:xfrm>
            <a:off x="1043608" y="4076424"/>
            <a:ext cx="11143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예각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FCDDF340-0213-470B-8623-3CB79E0601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8399" y="3858982"/>
            <a:ext cx="360000" cy="355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57FD53D-702E-432B-98AC-87376683D84A}"/>
              </a:ext>
            </a:extLst>
          </p:cNvPr>
          <p:cNvSpPr txBox="1"/>
          <p:nvPr/>
        </p:nvSpPr>
        <p:spPr>
          <a:xfrm>
            <a:off x="4674569" y="4076424"/>
            <a:ext cx="11143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둔각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35CC498C-6C28-4852-B9A1-C9F4D6F1A5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9360" y="3858982"/>
            <a:ext cx="360000" cy="355000"/>
          </a:xfrm>
          <a:prstGeom prst="rect">
            <a:avLst/>
          </a:prstGeom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031591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9557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bg.svg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 4-1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\app\resource\contents\lesson02\ops\lesson02\images\mm_41_2_09_03_01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845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5963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4BD048E-0361-4FD7-9663-5FECE56E4A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477" y="1685685"/>
            <a:ext cx="6651012" cy="245285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6CFBBED-5575-4303-9465-437CF929AF3D}"/>
              </a:ext>
            </a:extLst>
          </p:cNvPr>
          <p:cNvSpPr txBox="1"/>
          <p:nvPr/>
        </p:nvSpPr>
        <p:spPr>
          <a:xfrm>
            <a:off x="434823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각을 보고 예각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둔각 중 어느 것인지        안에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xmlns="" id="{FC157643-0CEC-4DEE-BB3A-2AC13AFB7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36372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F0678E4C-7421-4201-9341-16F72E541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A0429AF-78BF-472C-95C7-4252AF057C97}"/>
              </a:ext>
            </a:extLst>
          </p:cNvPr>
          <p:cNvSpPr txBox="1"/>
          <p:nvPr/>
        </p:nvSpPr>
        <p:spPr>
          <a:xfrm>
            <a:off x="1182175" y="4076424"/>
            <a:ext cx="8372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둔각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CC0BA70F-13D2-47D6-98DB-515DE05ABF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28399" y="3858982"/>
            <a:ext cx="360000" cy="355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4DF935B-DEBD-4289-A3A5-3DAEC3953919}"/>
              </a:ext>
            </a:extLst>
          </p:cNvPr>
          <p:cNvSpPr txBox="1"/>
          <p:nvPr/>
        </p:nvSpPr>
        <p:spPr>
          <a:xfrm>
            <a:off x="4813136" y="4076424"/>
            <a:ext cx="8372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예각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91AA48D-9EA2-4A80-82E4-8E0EA3A00F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9360" y="3858982"/>
            <a:ext cx="360000" cy="355000"/>
          </a:xfrm>
          <a:prstGeom prst="rect">
            <a:avLst/>
          </a:prstGeom>
        </p:spPr>
      </p:pic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47850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bg_twins_01.svg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 4-1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\app\resource\contents\lesson02\ops\lesson02\images\mm_41_2_09_03_01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016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DF5133D-468A-4D4B-BAC7-F22C8DBD4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0" y="2310328"/>
            <a:ext cx="6621453" cy="1606325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5963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6CEDBED-EB07-4192-B91A-D87179055218}"/>
              </a:ext>
            </a:extLst>
          </p:cNvPr>
          <p:cNvSpPr txBox="1"/>
          <p:nvPr/>
        </p:nvSpPr>
        <p:spPr>
          <a:xfrm>
            <a:off x="434823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예각과 둔각은 각각 몇 개인지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E5D74BC-08CD-460E-BFDE-E9495AF84215}"/>
              </a:ext>
            </a:extLst>
          </p:cNvPr>
          <p:cNvSpPr txBox="1"/>
          <p:nvPr/>
        </p:nvSpPr>
        <p:spPr>
          <a:xfrm>
            <a:off x="2618793" y="4275634"/>
            <a:ext cx="54184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B62A6EB-79B9-4F60-B8B8-757E38A59E22}"/>
              </a:ext>
            </a:extLst>
          </p:cNvPr>
          <p:cNvSpPr txBox="1"/>
          <p:nvPr/>
        </p:nvSpPr>
        <p:spPr>
          <a:xfrm>
            <a:off x="4379364" y="4275634"/>
            <a:ext cx="48066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143879F0-61B9-44D4-BDFC-F47A860BEC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3979637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B882F1C1-A83E-48F5-996D-211F3BCAFB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7579" y="3979637"/>
            <a:ext cx="360000" cy="355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B9429A3-C6FC-4EBB-9702-442BD7AA7082}"/>
              </a:ext>
            </a:extLst>
          </p:cNvPr>
          <p:cNvSpPr txBox="1"/>
          <p:nvPr/>
        </p:nvSpPr>
        <p:spPr>
          <a:xfrm>
            <a:off x="1946927" y="4271499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예각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: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둔각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:    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85693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bg_twins_02.svg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 4-1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\app\resource\contents\lesson02\ops\lesson02\images\mm_41_2_09_03_01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044" y="4293096"/>
            <a:ext cx="545732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6CEDBED-EB07-4192-B91A-D87179055218}"/>
              </a:ext>
            </a:extLst>
          </p:cNvPr>
          <p:cNvSpPr txBox="1"/>
          <p:nvPr/>
        </p:nvSpPr>
        <p:spPr>
          <a:xfrm>
            <a:off x="1988101" y="4314582"/>
            <a:ext cx="612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예각</a:t>
            </a:r>
            <a:endParaRPr lang="en-US" altLang="ko-KR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821" y="4281661"/>
            <a:ext cx="545732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6CEDBED-EB07-4192-B91A-D87179055218}"/>
              </a:ext>
            </a:extLst>
          </p:cNvPr>
          <p:cNvSpPr txBox="1"/>
          <p:nvPr/>
        </p:nvSpPr>
        <p:spPr>
          <a:xfrm>
            <a:off x="3779878" y="4303147"/>
            <a:ext cx="612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둔</a:t>
            </a:r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각</a:t>
            </a:r>
            <a:endParaRPr lang="en-US" altLang="ko-KR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84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각을 보고 예각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둔각 중 어느 것인지        안에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A45CD79-3EE1-408E-B1A9-912C8F758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916" y="1948565"/>
            <a:ext cx="6720336" cy="182611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D279B08-B11E-4C0F-92D5-CAD5363A09F3}"/>
              </a:ext>
            </a:extLst>
          </p:cNvPr>
          <p:cNvSpPr txBox="1"/>
          <p:nvPr/>
        </p:nvSpPr>
        <p:spPr>
          <a:xfrm>
            <a:off x="1043608" y="4076424"/>
            <a:ext cx="11143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예각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FCDDF340-0213-470B-8623-3CB79E0601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8399" y="3858982"/>
            <a:ext cx="360000" cy="355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57FD53D-702E-432B-98AC-87376683D84A}"/>
              </a:ext>
            </a:extLst>
          </p:cNvPr>
          <p:cNvSpPr txBox="1"/>
          <p:nvPr/>
        </p:nvSpPr>
        <p:spPr>
          <a:xfrm>
            <a:off x="4674569" y="4076424"/>
            <a:ext cx="11143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둔각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35CC498C-6C28-4852-B9A1-C9F4D6F1A5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9360" y="3858982"/>
            <a:ext cx="360000" cy="3550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7E85B35-3467-4E53-9854-7FFEF72F89D1}"/>
              </a:ext>
            </a:extLst>
          </p:cNvPr>
          <p:cNvSpPr/>
          <p:nvPr/>
        </p:nvSpPr>
        <p:spPr>
          <a:xfrm>
            <a:off x="192745" y="3494660"/>
            <a:ext cx="6667165" cy="15905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45">
            <a:extLst>
              <a:ext uri="{FF2B5EF4-FFF2-40B4-BE49-F238E27FC236}">
                <a16:creationId xmlns:a16="http://schemas.microsoft.com/office/drawing/2014/main" xmlns="" id="{9BBB1D20-8D41-4770-B6F0-522A7167DC1D}"/>
              </a:ext>
            </a:extLst>
          </p:cNvPr>
          <p:cNvSpPr/>
          <p:nvPr/>
        </p:nvSpPr>
        <p:spPr>
          <a:xfrm>
            <a:off x="338478" y="331464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4" name="직각 삼각형 33">
            <a:extLst>
              <a:ext uri="{FF2B5EF4-FFF2-40B4-BE49-F238E27FC236}">
                <a16:creationId xmlns:a16="http://schemas.microsoft.com/office/drawing/2014/main" xmlns="" id="{53CFE37F-907B-4FC4-A5AD-7EF56848C3B7}"/>
              </a:ext>
            </a:extLst>
          </p:cNvPr>
          <p:cNvSpPr/>
          <p:nvPr/>
        </p:nvSpPr>
        <p:spPr>
          <a:xfrm flipH="1" flipV="1">
            <a:off x="4876677" y="50753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xmlns="" id="{10A69B28-DBDD-4666-A6D7-49953C1D53F7}"/>
              </a:ext>
            </a:extLst>
          </p:cNvPr>
          <p:cNvSpPr txBox="1"/>
          <p:nvPr/>
        </p:nvSpPr>
        <p:spPr>
          <a:xfrm>
            <a:off x="394909" y="3804876"/>
            <a:ext cx="63959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크고 직각보다 작으므로 예각입니다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/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97FCACD0-E901-4CE5-BF98-59757F621A62}"/>
              </a:ext>
            </a:extLst>
          </p:cNvPr>
          <p:cNvSpPr txBox="1"/>
          <p:nvPr/>
        </p:nvSpPr>
        <p:spPr>
          <a:xfrm>
            <a:off x="394909" y="4290574"/>
            <a:ext cx="63959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각도가 직각보다 크고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작으므로 둔각입니다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/>
          </a:p>
        </p:txBody>
      </p: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54" y="394400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81" y="4429705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031591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846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5940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각도를 어림하고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각도기로 재어 확인해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	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app\resource\contents\lesson02\ops\lesson02mm_41_2_09_04_01.html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6283301" y="13416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975751" y="49737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타원 60"/>
          <p:cNvSpPr/>
          <p:nvPr/>
        </p:nvSpPr>
        <p:spPr>
          <a:xfrm>
            <a:off x="6618" y="5432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485786" y="54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1B65165-20E9-41CF-A2CC-D98A6B867E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4823" y="1674379"/>
            <a:ext cx="2322940" cy="213657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8E780E55-4D25-4076-83AF-5A4AAE5CB4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7345" y="1633722"/>
            <a:ext cx="1822612" cy="80409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5D09089A-F237-43D4-8756-00BDF57123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7132" y="4197685"/>
            <a:ext cx="2353272" cy="151824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xmlns="" id="{F75E9983-A8EF-4754-BBEC-D72929525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8007"/>
              </p:ext>
            </p:extLst>
          </p:nvPr>
        </p:nvGraphicFramePr>
        <p:xfrm>
          <a:off x="1527911" y="3932953"/>
          <a:ext cx="4124209" cy="10408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2305">
                  <a:extLst>
                    <a:ext uri="{9D8B030D-6E8A-4147-A177-3AD203B41FA5}">
                      <a16:colId xmlns:a16="http://schemas.microsoft.com/office/drawing/2014/main" xmlns="" val="1516514862"/>
                    </a:ext>
                  </a:extLst>
                </a:gridCol>
                <a:gridCol w="2211904">
                  <a:extLst>
                    <a:ext uri="{9D8B030D-6E8A-4147-A177-3AD203B41FA5}">
                      <a16:colId xmlns:a16="http://schemas.microsoft.com/office/drawing/2014/main" xmlns="" val="417535630"/>
                    </a:ext>
                  </a:extLst>
                </a:gridCol>
              </a:tblGrid>
              <a:tr h="520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약               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°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5592951"/>
                  </a:ext>
                </a:extLst>
              </a:tr>
              <a:tr h="520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°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360283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5F506A6-3246-4CE3-8112-937A487E8110}"/>
              </a:ext>
            </a:extLst>
          </p:cNvPr>
          <p:cNvSpPr txBox="1"/>
          <p:nvPr/>
        </p:nvSpPr>
        <p:spPr>
          <a:xfrm>
            <a:off x="4259725" y="4013269"/>
            <a:ext cx="1114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6C2D93D0-A690-4A60-9435-285C373CB8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4516" y="3795827"/>
            <a:ext cx="360000" cy="355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018D96C-BB46-4E76-B315-4D22356FCFE2}"/>
              </a:ext>
            </a:extLst>
          </p:cNvPr>
          <p:cNvSpPr txBox="1"/>
          <p:nvPr/>
        </p:nvSpPr>
        <p:spPr>
          <a:xfrm>
            <a:off x="4259725" y="4519727"/>
            <a:ext cx="1114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53A82D4C-F2CD-4EC4-82F7-EA12AAEF98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4516" y="4302285"/>
            <a:ext cx="360000" cy="355000"/>
          </a:xfrm>
          <a:prstGeom prst="rect">
            <a:avLst/>
          </a:prstGeom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7243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bg.svg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 4-1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\app\resource\contents\lesson02\ops\lesson02\images\mm_41_2_09_04_01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835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9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\app\resource\contents\lesson02\ops\lesson02mm_41_2_09_04_01.html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33493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5790382" y="51525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452824" y="51787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223262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045AF67-3418-4B5F-81A8-245689FE6481}"/>
              </a:ext>
            </a:extLst>
          </p:cNvPr>
          <p:cNvSpPr txBox="1"/>
          <p:nvPr/>
        </p:nvSpPr>
        <p:spPr>
          <a:xfrm>
            <a:off x="434823" y="1413067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각도를 어림하고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각도기로 재어 확인해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	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A71EB34-AB89-45DC-A084-D44C75D43F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7724" y="1797301"/>
            <a:ext cx="2477423" cy="2186360"/>
          </a:xfrm>
          <a:prstGeom prst="rect">
            <a:avLst/>
          </a:prstGeom>
        </p:spPr>
      </p:pic>
      <p:graphicFrame>
        <p:nvGraphicFramePr>
          <p:cNvPr id="53" name="표 6">
            <a:extLst>
              <a:ext uri="{FF2B5EF4-FFF2-40B4-BE49-F238E27FC236}">
                <a16:creationId xmlns:a16="http://schemas.microsoft.com/office/drawing/2014/main" xmlns="" id="{4BA7B01F-44FC-4585-AFD8-F3B8D5068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2128"/>
              </p:ext>
            </p:extLst>
          </p:nvPr>
        </p:nvGraphicFramePr>
        <p:xfrm>
          <a:off x="1600461" y="3929769"/>
          <a:ext cx="3850519" cy="10408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85401">
                  <a:extLst>
                    <a:ext uri="{9D8B030D-6E8A-4147-A177-3AD203B41FA5}">
                      <a16:colId xmlns:a16="http://schemas.microsoft.com/office/drawing/2014/main" xmlns="" val="1516514862"/>
                    </a:ext>
                  </a:extLst>
                </a:gridCol>
                <a:gridCol w="2065118">
                  <a:extLst>
                    <a:ext uri="{9D8B030D-6E8A-4147-A177-3AD203B41FA5}">
                      <a16:colId xmlns:a16="http://schemas.microsoft.com/office/drawing/2014/main" xmlns="" val="417535630"/>
                    </a:ext>
                  </a:extLst>
                </a:gridCol>
              </a:tblGrid>
              <a:tr h="520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약               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°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5592951"/>
                  </a:ext>
                </a:extLst>
              </a:tr>
              <a:tr h="520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°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3602832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9805895-F976-4879-ACEB-269ACA986E6B}"/>
              </a:ext>
            </a:extLst>
          </p:cNvPr>
          <p:cNvSpPr txBox="1"/>
          <p:nvPr/>
        </p:nvSpPr>
        <p:spPr>
          <a:xfrm>
            <a:off x="4007950" y="3999814"/>
            <a:ext cx="1114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98EF3E86-95EB-43D2-94E1-CB17F7329C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2741" y="3782372"/>
            <a:ext cx="360000" cy="3550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F4AA99B-B030-41EB-AE62-542D2F777E5D}"/>
              </a:ext>
            </a:extLst>
          </p:cNvPr>
          <p:cNvSpPr txBox="1"/>
          <p:nvPr/>
        </p:nvSpPr>
        <p:spPr>
          <a:xfrm>
            <a:off x="4007950" y="4506272"/>
            <a:ext cx="1114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139970B5-9807-4225-A408-669ED8EFD9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2741" y="4288830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26DCA0DD-9487-4423-A77E-625A9F1663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7345" y="1633722"/>
            <a:ext cx="1822612" cy="804094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27BBCD5B-1297-4B8A-98A9-3AD398A8F5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7132" y="4653419"/>
            <a:ext cx="2353272" cy="1518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5C8ED371-2DE4-46F2-9ECE-CD5688F41C5B}"/>
              </a:ext>
            </a:extLst>
          </p:cNvPr>
          <p:cNvSpPr/>
          <p:nvPr/>
        </p:nvSpPr>
        <p:spPr>
          <a:xfrm>
            <a:off x="5988325" y="14755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58142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bg_twins_01.svg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 4-1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\app\resource\contents\lesson02\ops\lesson02\images\mm_41_2_09_04_01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679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9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\app\resource\contents\lesson02\ops\lesson02mm_41_2_09_04_01.html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35581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5790382" y="51733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452824" y="51995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244143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045AF67-3418-4B5F-81A8-245689FE6481}"/>
              </a:ext>
            </a:extLst>
          </p:cNvPr>
          <p:cNvSpPr txBox="1"/>
          <p:nvPr/>
        </p:nvSpPr>
        <p:spPr>
          <a:xfrm>
            <a:off x="434823" y="1413067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각도를 어림하고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각도기로 재어 확인해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	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26DCA0DD-9487-4423-A77E-625A9F166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345" y="1633722"/>
            <a:ext cx="1822612" cy="804094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27BBCD5B-1297-4B8A-98A9-3AD398A8F5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1341" y="4706368"/>
            <a:ext cx="2353272" cy="1518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5C8ED371-2DE4-46F2-9ECE-CD5688F41C5B}"/>
              </a:ext>
            </a:extLst>
          </p:cNvPr>
          <p:cNvSpPr/>
          <p:nvPr/>
        </p:nvSpPr>
        <p:spPr>
          <a:xfrm>
            <a:off x="5988325" y="14755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7">
            <a:extLst>
              <a:ext uri="{FF2B5EF4-FFF2-40B4-BE49-F238E27FC236}">
                <a16:creationId xmlns:a16="http://schemas.microsoft.com/office/drawing/2014/main" xmlns="" id="{BAC3F459-D21A-4719-9EE5-8721B0EC7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7F60410-F6FD-4B53-A188-0139A2883D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2598" y="1775651"/>
            <a:ext cx="2314575" cy="2076450"/>
          </a:xfrm>
          <a:prstGeom prst="rect">
            <a:avLst/>
          </a:prstGeom>
        </p:spPr>
      </p:pic>
      <p:graphicFrame>
        <p:nvGraphicFramePr>
          <p:cNvPr id="44" name="표 6">
            <a:extLst>
              <a:ext uri="{FF2B5EF4-FFF2-40B4-BE49-F238E27FC236}">
                <a16:creationId xmlns:a16="http://schemas.microsoft.com/office/drawing/2014/main" xmlns="" id="{4BA7B01F-44FC-4585-AFD8-F3B8D5068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250885"/>
              </p:ext>
            </p:extLst>
          </p:nvPr>
        </p:nvGraphicFramePr>
        <p:xfrm>
          <a:off x="1600461" y="3929769"/>
          <a:ext cx="3850519" cy="10408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85401">
                  <a:extLst>
                    <a:ext uri="{9D8B030D-6E8A-4147-A177-3AD203B41FA5}">
                      <a16:colId xmlns:a16="http://schemas.microsoft.com/office/drawing/2014/main" xmlns="" val="1516514862"/>
                    </a:ext>
                  </a:extLst>
                </a:gridCol>
                <a:gridCol w="2065118">
                  <a:extLst>
                    <a:ext uri="{9D8B030D-6E8A-4147-A177-3AD203B41FA5}">
                      <a16:colId xmlns:a16="http://schemas.microsoft.com/office/drawing/2014/main" xmlns="" val="417535630"/>
                    </a:ext>
                  </a:extLst>
                </a:gridCol>
              </a:tblGrid>
              <a:tr h="520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어림한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약               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°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5592951"/>
                  </a:ext>
                </a:extLst>
              </a:tr>
              <a:tr h="520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잰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°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3602832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9805895-F976-4879-ACEB-269ACA986E6B}"/>
              </a:ext>
            </a:extLst>
          </p:cNvPr>
          <p:cNvSpPr txBox="1"/>
          <p:nvPr/>
        </p:nvSpPr>
        <p:spPr>
          <a:xfrm>
            <a:off x="4007950" y="3999814"/>
            <a:ext cx="1114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98EF3E86-95EB-43D2-94E1-CB17F7329C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2741" y="3782372"/>
            <a:ext cx="360000" cy="355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F4AA99B-B030-41EB-AE62-542D2F777E5D}"/>
              </a:ext>
            </a:extLst>
          </p:cNvPr>
          <p:cNvSpPr txBox="1"/>
          <p:nvPr/>
        </p:nvSpPr>
        <p:spPr>
          <a:xfrm>
            <a:off x="4007950" y="4506272"/>
            <a:ext cx="1114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139970B5-9807-4225-A408-669ED8EFD9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2741" y="4288830"/>
            <a:ext cx="360000" cy="355000"/>
          </a:xfrm>
          <a:prstGeom prst="rect">
            <a:avLst/>
          </a:prstGeom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60386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bg_twins_02.png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 4-1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\app\resource\contents\lesson02\ops\lesson02\images\mm_41_2_09_04_01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44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5940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안에 알맞은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938651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타원 60"/>
          <p:cNvSpPr/>
          <p:nvPr/>
        </p:nvSpPr>
        <p:spPr>
          <a:xfrm>
            <a:off x="6618" y="5432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485786" y="54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98C3338-C84D-4CFF-A89F-D4E4129BCE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640" y="2072453"/>
            <a:ext cx="6687048" cy="191384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94522D8-2B1C-44A7-848A-001888B57125}"/>
              </a:ext>
            </a:extLst>
          </p:cNvPr>
          <p:cNvSpPr txBox="1"/>
          <p:nvPr/>
        </p:nvSpPr>
        <p:spPr>
          <a:xfrm>
            <a:off x="1115616" y="3249968"/>
            <a:ext cx="973270" cy="4401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3A775FD-E0C0-42A0-A765-5BBD8DDC52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7200" y="3018389"/>
            <a:ext cx="360000" cy="355000"/>
          </a:xfrm>
          <a:prstGeom prst="rect">
            <a:avLst/>
          </a:prstGeom>
        </p:spPr>
      </p:pic>
      <p:pic>
        <p:nvPicPr>
          <p:cNvPr id="49" name="Picture 12">
            <a:extLst>
              <a:ext uri="{FF2B5EF4-FFF2-40B4-BE49-F238E27FC236}">
                <a16:creationId xmlns:a16="http://schemas.microsoft.com/office/drawing/2014/main" xmlns="" id="{22CDBF33-63EB-473B-A0BC-DAAEADA6B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1465F3D5-BBD6-4B66-A5F0-4BB4BD307500}"/>
              </a:ext>
            </a:extLst>
          </p:cNvPr>
          <p:cNvSpPr/>
          <p:nvPr/>
        </p:nvSpPr>
        <p:spPr>
          <a:xfrm>
            <a:off x="4830782" y="5059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82819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bg.svg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텍스트 지우고 새로 써주세요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 4-1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\app\resource\contents\lesson02\ops\lesson02\images\mm_41_2_09_05_01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679420" y="3505044"/>
            <a:ext cx="416416" cy="2479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103665" y="3291904"/>
            <a:ext cx="416416" cy="2479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384716" y="2456892"/>
            <a:ext cx="416416" cy="2479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048164" y="2819513"/>
            <a:ext cx="504056" cy="2479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109096" y="3346032"/>
            <a:ext cx="465300" cy="2479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198920" y="3218083"/>
            <a:ext cx="465300" cy="2479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35600" y="3404319"/>
            <a:ext cx="5682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45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35900" y="2416461"/>
            <a:ext cx="5682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95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29551" y="2833362"/>
            <a:ext cx="7386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105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72399" y="3368315"/>
            <a:ext cx="691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100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15716" y="3248980"/>
            <a:ext cx="2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10087" y="3293230"/>
            <a:ext cx="194061" cy="4062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BBA82F9-7EA1-43B3-BBA6-ED1C949006E0}"/>
              </a:ext>
            </a:extLst>
          </p:cNvPr>
          <p:cNvSpPr txBox="1"/>
          <p:nvPr/>
        </p:nvSpPr>
        <p:spPr>
          <a:xfrm>
            <a:off x="4886650" y="3284984"/>
            <a:ext cx="873482" cy="4401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F0FB1344-9F0B-41C3-9766-77AA92F66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8435" y="3050417"/>
            <a:ext cx="404722" cy="39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98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37C0496-782F-48EE-88BD-974679A3F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76" y="2363366"/>
            <a:ext cx="6817788" cy="176277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261801" y="2892991"/>
            <a:ext cx="416416" cy="2479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39049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1452824" y="5234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278824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B40574B-0241-41D8-A3C6-D74074A03123}"/>
              </a:ext>
            </a:extLst>
          </p:cNvPr>
          <p:cNvSpPr txBox="1"/>
          <p:nvPr/>
        </p:nvSpPr>
        <p:spPr>
          <a:xfrm>
            <a:off x="434823" y="1413273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안에 알맞은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12">
            <a:extLst>
              <a:ext uri="{FF2B5EF4-FFF2-40B4-BE49-F238E27FC236}">
                <a16:creationId xmlns:a16="http://schemas.microsoft.com/office/drawing/2014/main" xmlns="" id="{444A4A1B-9967-4F40-A8FB-3F8084CEE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98" y="1436869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5C3E79E-463F-48E9-82B2-8A5C904D0966}"/>
              </a:ext>
            </a:extLst>
          </p:cNvPr>
          <p:cNvSpPr txBox="1"/>
          <p:nvPr/>
        </p:nvSpPr>
        <p:spPr>
          <a:xfrm>
            <a:off x="5521381" y="2816932"/>
            <a:ext cx="88479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6B76FEFA-4701-4785-8CA1-7789E8A847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9019" y="2564904"/>
            <a:ext cx="387597" cy="382214"/>
          </a:xfrm>
          <a:prstGeom prst="rect">
            <a:avLst/>
          </a:prstGeom>
        </p:spPr>
      </p:pic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44035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bg_twins_01.svg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텍스트 지우고 새로 써주세요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 4-1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\app\resource\contents\lesson02\ops\lesson02\images\mm_41_2_09_05_01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5062782" y="3681028"/>
            <a:ext cx="416416" cy="2479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901588" y="3140968"/>
            <a:ext cx="458058" cy="2479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3081" y="3764108"/>
            <a:ext cx="458058" cy="204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611674" y="3618592"/>
            <a:ext cx="416416" cy="2479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A8F05C2-B0E1-4A31-A10A-5B846F9EA6CF}"/>
              </a:ext>
            </a:extLst>
          </p:cNvPr>
          <p:cNvSpPr txBox="1"/>
          <p:nvPr/>
        </p:nvSpPr>
        <p:spPr>
          <a:xfrm>
            <a:off x="2035610" y="3573016"/>
            <a:ext cx="88479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4C7DA9F2-A94B-4105-AB96-8B07B092C4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9646" y="3395516"/>
            <a:ext cx="360000" cy="355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865337" y="3573016"/>
            <a:ext cx="2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45406" y="2807640"/>
            <a:ext cx="2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2605" y="3612663"/>
            <a:ext cx="7386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30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00973" y="3068960"/>
            <a:ext cx="7386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110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69325" y="3584339"/>
            <a:ext cx="7386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6</a:t>
            </a:r>
            <a:r>
              <a:rPr lang="en-US" altLang="ko-KR" sz="1900" dirty="0" smtClean="0">
                <a:latin typeface="+mn-ea"/>
                <a:ea typeface="+mn-ea"/>
              </a:rPr>
              <a:t>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994548" y="50882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764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39049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1452824" y="5234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278824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B40574B-0241-41D8-A3C6-D74074A03123}"/>
              </a:ext>
            </a:extLst>
          </p:cNvPr>
          <p:cNvSpPr txBox="1"/>
          <p:nvPr/>
        </p:nvSpPr>
        <p:spPr>
          <a:xfrm>
            <a:off x="434823" y="1413273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안에 알맞은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12">
            <a:extLst>
              <a:ext uri="{FF2B5EF4-FFF2-40B4-BE49-F238E27FC236}">
                <a16:creationId xmlns:a16="http://schemas.microsoft.com/office/drawing/2014/main" xmlns="" id="{444A4A1B-9967-4F40-A8FB-3F8084CEE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98" y="1436869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>
            <a:extLst>
              <a:ext uri="{FF2B5EF4-FFF2-40B4-BE49-F238E27FC236}">
                <a16:creationId xmlns:a16="http://schemas.microsoft.com/office/drawing/2014/main" xmlns="" id="{E3F4EAF7-29CF-4D13-A27A-6086F4BDC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9B03F81-E1FE-46EB-90C8-D4232C2D52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659" y="2279618"/>
            <a:ext cx="6756124" cy="2037865"/>
          </a:xfrm>
          <a:prstGeom prst="rect">
            <a:avLst/>
          </a:prstGeom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79783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bg_twins_02.svg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텍스트 지우고 새로 써주세요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 4-1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\app\resource\contents\lesson02\ops\lesson02\images\mm_41_2_09_05_01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30018" y="3378497"/>
            <a:ext cx="458058" cy="204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565C2C-DE24-4DCA-A015-FB19AB8B7650}"/>
              </a:ext>
            </a:extLst>
          </p:cNvPr>
          <p:cNvSpPr txBox="1"/>
          <p:nvPr/>
        </p:nvSpPr>
        <p:spPr>
          <a:xfrm>
            <a:off x="151845" y="3369867"/>
            <a:ext cx="88479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0C8A7D05-56E8-4CDE-9F25-68CC84B878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047" y="3187708"/>
            <a:ext cx="360000" cy="35500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1612188" y="2744924"/>
            <a:ext cx="309588" cy="204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570224" y="3897052"/>
            <a:ext cx="309588" cy="204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959932" y="3836116"/>
            <a:ext cx="309588" cy="204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877306" y="3753036"/>
            <a:ext cx="412062" cy="204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35996" y="2708920"/>
            <a:ext cx="412062" cy="204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480212" y="3358318"/>
            <a:ext cx="412062" cy="204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047EE6D-2FF0-461D-98E8-BA301F31270D}"/>
              </a:ext>
            </a:extLst>
          </p:cNvPr>
          <p:cNvSpPr txBox="1"/>
          <p:nvPr/>
        </p:nvSpPr>
        <p:spPr>
          <a:xfrm>
            <a:off x="5868144" y="3280918"/>
            <a:ext cx="88479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5D591773-B193-4A00-94CB-0C9F1789EA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0212" y="3098759"/>
            <a:ext cx="360000" cy="3550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75508" y="3383704"/>
            <a:ext cx="2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00144" y="3284984"/>
            <a:ext cx="2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29051" y="2691217"/>
            <a:ext cx="7386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6</a:t>
            </a:r>
            <a:r>
              <a:rPr lang="en-US" altLang="ko-KR" sz="1900" dirty="0" smtClean="0">
                <a:latin typeface="+mn-ea"/>
                <a:ea typeface="+mn-ea"/>
              </a:rPr>
              <a:t>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20144" y="3764359"/>
            <a:ext cx="7386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50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69311" y="3728355"/>
            <a:ext cx="7386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6</a:t>
            </a:r>
            <a:r>
              <a:rPr lang="en-US" altLang="ko-KR" sz="1900" dirty="0" smtClean="0">
                <a:latin typeface="+mn-ea"/>
                <a:ea typeface="+mn-ea"/>
              </a:rPr>
              <a:t>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24028" y="3609020"/>
            <a:ext cx="7386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120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54681" y="2655039"/>
            <a:ext cx="7386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100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994548" y="50882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217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921542"/>
              </p:ext>
            </p:extLst>
          </p:nvPr>
        </p:nvGraphicFramePr>
        <p:xfrm>
          <a:off x="179388" y="654012"/>
          <a:ext cx="8774172" cy="435846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5940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안에 알맞은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98C3338-C84D-4CFF-A89F-D4E4129BCE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640" y="2072453"/>
            <a:ext cx="6687048" cy="191384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94522D8-2B1C-44A7-848A-001888B57125}"/>
              </a:ext>
            </a:extLst>
          </p:cNvPr>
          <p:cNvSpPr txBox="1"/>
          <p:nvPr/>
        </p:nvSpPr>
        <p:spPr>
          <a:xfrm>
            <a:off x="1214203" y="3269973"/>
            <a:ext cx="88479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3A775FD-E0C0-42A0-A765-5BBD8DDC52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4405" y="3087814"/>
            <a:ext cx="360000" cy="355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BBA82F9-7EA1-43B3-BBA6-ED1C949006E0}"/>
              </a:ext>
            </a:extLst>
          </p:cNvPr>
          <p:cNvSpPr txBox="1"/>
          <p:nvPr/>
        </p:nvSpPr>
        <p:spPr>
          <a:xfrm>
            <a:off x="4790265" y="3291245"/>
            <a:ext cx="96083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F0FB1344-9F0B-41C3-9766-77AA92F66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3422" y="3118110"/>
            <a:ext cx="404722" cy="39910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A92B005C-BB90-4CDE-859C-95A0733AADD9}"/>
              </a:ext>
            </a:extLst>
          </p:cNvPr>
          <p:cNvSpPr/>
          <p:nvPr/>
        </p:nvSpPr>
        <p:spPr>
          <a:xfrm>
            <a:off x="192745" y="3494660"/>
            <a:ext cx="6667165" cy="15905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45">
            <a:extLst>
              <a:ext uri="{FF2B5EF4-FFF2-40B4-BE49-F238E27FC236}">
                <a16:creationId xmlns:a16="http://schemas.microsoft.com/office/drawing/2014/main" xmlns="" id="{0C196068-7E1F-413C-8394-B2446AF6A0D8}"/>
              </a:ext>
            </a:extLst>
          </p:cNvPr>
          <p:cNvSpPr/>
          <p:nvPr/>
        </p:nvSpPr>
        <p:spPr>
          <a:xfrm>
            <a:off x="338478" y="331464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xmlns="" id="{E347E4B1-F3EC-4AE5-A03A-EA733EC78E69}"/>
              </a:ext>
            </a:extLst>
          </p:cNvPr>
          <p:cNvSpPr/>
          <p:nvPr/>
        </p:nvSpPr>
        <p:spPr>
          <a:xfrm flipH="1" flipV="1">
            <a:off x="4876677" y="50753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TextBox 43">
            <a:extLst>
              <a:ext uri="{FF2B5EF4-FFF2-40B4-BE49-F238E27FC236}">
                <a16:creationId xmlns:a16="http://schemas.microsoft.com/office/drawing/2014/main" xmlns="" id="{BA5338E9-12DC-4722-8AF5-CA341C07642F}"/>
              </a:ext>
            </a:extLst>
          </p:cNvPr>
          <p:cNvSpPr txBox="1"/>
          <p:nvPr/>
        </p:nvSpPr>
        <p:spPr>
          <a:xfrm>
            <a:off x="394909" y="3804876"/>
            <a:ext cx="63959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1900" dirty="0"/>
          </a:p>
        </p:txBody>
      </p:sp>
      <p:pic>
        <p:nvPicPr>
          <p:cNvPr id="29" name="Picture 12">
            <a:extLst>
              <a:ext uri="{FF2B5EF4-FFF2-40B4-BE49-F238E27FC236}">
                <a16:creationId xmlns:a16="http://schemas.microsoft.com/office/drawing/2014/main" xmlns="" id="{DEE537CC-B3A0-41E3-8653-6A615D5A0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365D6303-FDC2-44EF-A0F4-1DBBCD29E238}"/>
              </a:ext>
            </a:extLst>
          </p:cNvPr>
          <p:cNvSpPr txBox="1"/>
          <p:nvPr/>
        </p:nvSpPr>
        <p:spPr>
          <a:xfrm>
            <a:off x="394909" y="4296110"/>
            <a:ext cx="63959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360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95°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105°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1900" dirty="0"/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64" y="394400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64" y="443524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1738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5940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삼각형의 세 각의 크기를 잘못 잰 사람을 찾고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938651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1673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3851920" y="3422064"/>
            <a:ext cx="9174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영진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938" y="3290222"/>
            <a:ext cx="360000" cy="355000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094267" y="3417082"/>
            <a:ext cx="179568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>
                <a:latin typeface="+mn-ea"/>
                <a:ea typeface="+mn-ea"/>
              </a:rPr>
              <a:t>잘못 잰 </a:t>
            </a:r>
            <a:r>
              <a:rPr lang="ko-KR" altLang="en-US" sz="1900" dirty="0" smtClean="0">
                <a:latin typeface="+mn-ea"/>
                <a:ea typeface="+mn-ea"/>
              </a:rPr>
              <a:t>사람</a:t>
            </a:r>
            <a:r>
              <a:rPr lang="en-US" altLang="ko-KR" sz="1900" dirty="0" smtClean="0">
                <a:latin typeface="+mn-ea"/>
                <a:ea typeface="+mn-ea"/>
              </a:rPr>
              <a:t>: </a:t>
            </a:r>
            <a:r>
              <a:rPr lang="en-US" altLang="ko-KR" sz="1900" dirty="0">
                <a:latin typeface="+mn-ea"/>
                <a:ea typeface="+mn-ea"/>
              </a:rPr>
              <a:t>	</a:t>
            </a:r>
            <a:endParaRPr lang="ko-KR" altLang="en-US" sz="1900" dirty="0">
              <a:latin typeface="+mn-ea"/>
              <a:ea typeface="+mn-ea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D19D1AFA-E55F-4320-8EEA-D2BBB7D4D672}"/>
              </a:ext>
            </a:extLst>
          </p:cNvPr>
          <p:cNvGrpSpPr/>
          <p:nvPr/>
        </p:nvGrpSpPr>
        <p:grpSpPr>
          <a:xfrm>
            <a:off x="2777948" y="4939576"/>
            <a:ext cx="1716689" cy="275978"/>
            <a:chOff x="319554" y="1245924"/>
            <a:chExt cx="2636592" cy="423864"/>
          </a:xfrm>
        </p:grpSpPr>
        <p:pic>
          <p:nvPicPr>
            <p:cNvPr id="73" name="Picture 11">
              <a:extLst>
                <a:ext uri="{FF2B5EF4-FFF2-40B4-BE49-F238E27FC236}">
                  <a16:creationId xmlns:a16="http://schemas.microsoft.com/office/drawing/2014/main" xmlns="" id="{AECA2332-B93E-49DB-A970-687C4184AE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2">
              <a:extLst>
                <a:ext uri="{FF2B5EF4-FFF2-40B4-BE49-F238E27FC236}">
                  <a16:creationId xmlns:a16="http://schemas.microsoft.com/office/drawing/2014/main" xmlns="" id="{A8B2652A-7791-4571-9345-EDD9F9712F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>
              <a:extLst>
                <a:ext uri="{FF2B5EF4-FFF2-40B4-BE49-F238E27FC236}">
                  <a16:creationId xmlns:a16="http://schemas.microsoft.com/office/drawing/2014/main" xmlns="" id="{6CB8A191-6EDB-4240-82E7-6EECF7B50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4">
              <a:extLst>
                <a:ext uri="{FF2B5EF4-FFF2-40B4-BE49-F238E27FC236}">
                  <a16:creationId xmlns:a16="http://schemas.microsoft.com/office/drawing/2014/main" xmlns="" id="{F8AA9438-2B46-4B57-80B7-84877E540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C2FD3F82-D303-43FE-8F86-76920B085D7A}"/>
              </a:ext>
            </a:extLst>
          </p:cNvPr>
          <p:cNvSpPr/>
          <p:nvPr/>
        </p:nvSpPr>
        <p:spPr>
          <a:xfrm>
            <a:off x="2614747" y="46939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사각형: 둥근 모서리 42">
            <a:extLst>
              <a:ext uri="{FF2B5EF4-FFF2-40B4-BE49-F238E27FC236}">
                <a16:creationId xmlns:a16="http://schemas.microsoft.com/office/drawing/2014/main" xmlns="" id="{58C7D4E3-A405-4455-AEAF-7161E981BB7D}"/>
              </a:ext>
            </a:extLst>
          </p:cNvPr>
          <p:cNvSpPr/>
          <p:nvPr/>
        </p:nvSpPr>
        <p:spPr>
          <a:xfrm>
            <a:off x="2408774" y="2391171"/>
            <a:ext cx="2208955" cy="67710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95805" y="2600908"/>
            <a:ext cx="206895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+mn-ea"/>
                <a:ea typeface="+mn-ea"/>
              </a:rPr>
              <a:t>35°   60°   85°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8" name="사각형: 둥근 모서리 3">
            <a:extLst>
              <a:ext uri="{FF2B5EF4-FFF2-40B4-BE49-F238E27FC236}">
                <a16:creationId xmlns:a16="http://schemas.microsoft.com/office/drawing/2014/main" xmlns="" id="{4413FC6D-F9B5-40CA-BCA9-D71E8B444864}"/>
              </a:ext>
            </a:extLst>
          </p:cNvPr>
          <p:cNvSpPr/>
          <p:nvPr/>
        </p:nvSpPr>
        <p:spPr>
          <a:xfrm>
            <a:off x="107504" y="2406123"/>
            <a:ext cx="2208955" cy="677107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38">
            <a:extLst>
              <a:ext uri="{FF2B5EF4-FFF2-40B4-BE49-F238E27FC236}">
                <a16:creationId xmlns:a16="http://schemas.microsoft.com/office/drawing/2014/main" xmlns="" id="{37CB1FD2-1240-4FAB-A817-569AF69F876B}"/>
              </a:ext>
            </a:extLst>
          </p:cNvPr>
          <p:cNvSpPr/>
          <p:nvPr/>
        </p:nvSpPr>
        <p:spPr>
          <a:xfrm>
            <a:off x="249440" y="2204864"/>
            <a:ext cx="857561" cy="3460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수찬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F5841029-2E6C-4B4F-90BD-32BB7B34ABB5}"/>
              </a:ext>
            </a:extLst>
          </p:cNvPr>
          <p:cNvSpPr/>
          <p:nvPr/>
        </p:nvSpPr>
        <p:spPr>
          <a:xfrm>
            <a:off x="2488682" y="2595009"/>
            <a:ext cx="206895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+mn-ea"/>
                <a:ea typeface="+mn-ea"/>
              </a:rPr>
              <a:t>35°   100°   55°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53" name="사각형: 둥근 모서리 43">
            <a:extLst>
              <a:ext uri="{FF2B5EF4-FFF2-40B4-BE49-F238E27FC236}">
                <a16:creationId xmlns:a16="http://schemas.microsoft.com/office/drawing/2014/main" xmlns="" id="{AE0EF798-EA53-4ECF-AB61-3AB20EEFF94C}"/>
              </a:ext>
            </a:extLst>
          </p:cNvPr>
          <p:cNvSpPr/>
          <p:nvPr/>
        </p:nvSpPr>
        <p:spPr>
          <a:xfrm>
            <a:off x="2542317" y="2198965"/>
            <a:ext cx="857561" cy="3460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영진</a:t>
            </a:r>
          </a:p>
        </p:txBody>
      </p:sp>
      <p:sp>
        <p:nvSpPr>
          <p:cNvPr id="63" name="사각형: 둥근 모서리 68">
            <a:extLst>
              <a:ext uri="{FF2B5EF4-FFF2-40B4-BE49-F238E27FC236}">
                <a16:creationId xmlns:a16="http://schemas.microsoft.com/office/drawing/2014/main" xmlns="" id="{92E4AF7E-985D-48BD-99E7-24567068161C}"/>
              </a:ext>
            </a:extLst>
          </p:cNvPr>
          <p:cNvSpPr/>
          <p:nvPr/>
        </p:nvSpPr>
        <p:spPr>
          <a:xfrm>
            <a:off x="4714769" y="2391171"/>
            <a:ext cx="2208955" cy="67710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9">
            <a:extLst>
              <a:ext uri="{FF2B5EF4-FFF2-40B4-BE49-F238E27FC236}">
                <a16:creationId xmlns:a16="http://schemas.microsoft.com/office/drawing/2014/main" xmlns="" id="{712ABCD3-1297-4C15-8A89-BB56D9DD58DD}"/>
              </a:ext>
            </a:extLst>
          </p:cNvPr>
          <p:cNvSpPr/>
          <p:nvPr/>
        </p:nvSpPr>
        <p:spPr>
          <a:xfrm>
            <a:off x="4848312" y="2198965"/>
            <a:ext cx="857561" cy="346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서영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ECD5B28-69D7-494E-80E5-811124B0A207}"/>
              </a:ext>
            </a:extLst>
          </p:cNvPr>
          <p:cNvSpPr/>
          <p:nvPr/>
        </p:nvSpPr>
        <p:spPr>
          <a:xfrm>
            <a:off x="4794677" y="2595009"/>
            <a:ext cx="206895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+mn-ea"/>
                <a:ea typeface="+mn-ea"/>
              </a:rPr>
              <a:t>60°   30°   90°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031312" y="3418301"/>
            <a:ext cx="1759946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 잰 사람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409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41" y="3445633"/>
            <a:ext cx="660335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5940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삼각형의 세 각의 크기를 잘못 잰 사람을 찾고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938651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74049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타원 60"/>
          <p:cNvSpPr/>
          <p:nvPr/>
        </p:nvSpPr>
        <p:spPr>
          <a:xfrm>
            <a:off x="6618" y="5432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485786" y="54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1673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058945" y="3441774"/>
            <a:ext cx="581215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삼각형의 세 각의 크기의 합은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180°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인데 영진이가 잰 삼각형의 세 각의 크기의 합은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°+100°+55°=190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잘못 재었습니다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1101" y="3261846"/>
            <a:ext cx="360000" cy="355000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51520" y="3478016"/>
            <a:ext cx="75693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+mn-ea"/>
                <a:ea typeface="+mn-ea"/>
              </a:rPr>
              <a:t>까닭</a:t>
            </a:r>
            <a:r>
              <a:rPr lang="en-US" altLang="ko-KR" sz="19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endParaRPr lang="ko-KR" altLang="en-US" sz="1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C2FD3F82-D303-43FE-8F86-76920B085D7A}"/>
              </a:ext>
            </a:extLst>
          </p:cNvPr>
          <p:cNvSpPr/>
          <p:nvPr/>
        </p:nvSpPr>
        <p:spPr>
          <a:xfrm>
            <a:off x="2614747" y="46939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B7412FE9-DA18-49F8-A728-E1401A54BCFB}"/>
              </a:ext>
            </a:extLst>
          </p:cNvPr>
          <p:cNvGrpSpPr/>
          <p:nvPr/>
        </p:nvGrpSpPr>
        <p:grpSpPr>
          <a:xfrm>
            <a:off x="2770858" y="4945874"/>
            <a:ext cx="1654859" cy="269100"/>
            <a:chOff x="290979" y="2009759"/>
            <a:chExt cx="2665167" cy="433388"/>
          </a:xfrm>
        </p:grpSpPr>
        <p:pic>
          <p:nvPicPr>
            <p:cNvPr id="47" name="Picture 15">
              <a:extLst>
                <a:ext uri="{FF2B5EF4-FFF2-40B4-BE49-F238E27FC236}">
                  <a16:creationId xmlns:a16="http://schemas.microsoft.com/office/drawing/2014/main" xmlns="" id="{FD8BA588-60E5-4CEC-8E0A-BBF7443B1A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>
              <a:extLst>
                <a:ext uri="{FF2B5EF4-FFF2-40B4-BE49-F238E27FC236}">
                  <a16:creationId xmlns:a16="http://schemas.microsoft.com/office/drawing/2014/main" xmlns="" id="{CABDBDFB-409B-4607-9010-820419AA7F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2">
              <a:extLst>
                <a:ext uri="{FF2B5EF4-FFF2-40B4-BE49-F238E27FC236}">
                  <a16:creationId xmlns:a16="http://schemas.microsoft.com/office/drawing/2014/main" xmlns="" id="{7291CCFA-857B-4B89-AFEA-50CC9226A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6">
              <a:extLst>
                <a:ext uri="{FF2B5EF4-FFF2-40B4-BE49-F238E27FC236}">
                  <a16:creationId xmlns:a16="http://schemas.microsoft.com/office/drawing/2014/main" xmlns="" id="{893B7F01-6DA7-46F5-B72C-CDAF66AC41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83" y="352547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사각형: 둥근 모서리 42">
            <a:extLst>
              <a:ext uri="{FF2B5EF4-FFF2-40B4-BE49-F238E27FC236}">
                <a16:creationId xmlns:a16="http://schemas.microsoft.com/office/drawing/2014/main" xmlns="" id="{58C7D4E3-A405-4455-AEAF-7161E981BB7D}"/>
              </a:ext>
            </a:extLst>
          </p:cNvPr>
          <p:cNvSpPr/>
          <p:nvPr/>
        </p:nvSpPr>
        <p:spPr>
          <a:xfrm>
            <a:off x="2408774" y="2391171"/>
            <a:ext cx="2208955" cy="67710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95805" y="2600908"/>
            <a:ext cx="206895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+mn-ea"/>
                <a:ea typeface="+mn-ea"/>
              </a:rPr>
              <a:t>35°   60°   85°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67" name="사각형: 둥근 모서리 3">
            <a:extLst>
              <a:ext uri="{FF2B5EF4-FFF2-40B4-BE49-F238E27FC236}">
                <a16:creationId xmlns:a16="http://schemas.microsoft.com/office/drawing/2014/main" xmlns="" id="{4413FC6D-F9B5-40CA-BCA9-D71E8B444864}"/>
              </a:ext>
            </a:extLst>
          </p:cNvPr>
          <p:cNvSpPr/>
          <p:nvPr/>
        </p:nvSpPr>
        <p:spPr>
          <a:xfrm>
            <a:off x="107504" y="2406123"/>
            <a:ext cx="2208955" cy="677107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38">
            <a:extLst>
              <a:ext uri="{FF2B5EF4-FFF2-40B4-BE49-F238E27FC236}">
                <a16:creationId xmlns:a16="http://schemas.microsoft.com/office/drawing/2014/main" xmlns="" id="{37CB1FD2-1240-4FAB-A817-569AF69F876B}"/>
              </a:ext>
            </a:extLst>
          </p:cNvPr>
          <p:cNvSpPr/>
          <p:nvPr/>
        </p:nvSpPr>
        <p:spPr>
          <a:xfrm>
            <a:off x="249440" y="2204864"/>
            <a:ext cx="857561" cy="3460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수찬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F5841029-2E6C-4B4F-90BD-32BB7B34ABB5}"/>
              </a:ext>
            </a:extLst>
          </p:cNvPr>
          <p:cNvSpPr/>
          <p:nvPr/>
        </p:nvSpPr>
        <p:spPr>
          <a:xfrm>
            <a:off x="2488682" y="2595009"/>
            <a:ext cx="206895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+mn-ea"/>
                <a:ea typeface="+mn-ea"/>
              </a:rPr>
              <a:t>35°   100°   55°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75" name="사각형: 둥근 모서리 43">
            <a:extLst>
              <a:ext uri="{FF2B5EF4-FFF2-40B4-BE49-F238E27FC236}">
                <a16:creationId xmlns:a16="http://schemas.microsoft.com/office/drawing/2014/main" xmlns="" id="{AE0EF798-EA53-4ECF-AB61-3AB20EEFF94C}"/>
              </a:ext>
            </a:extLst>
          </p:cNvPr>
          <p:cNvSpPr/>
          <p:nvPr/>
        </p:nvSpPr>
        <p:spPr>
          <a:xfrm>
            <a:off x="2542317" y="2198965"/>
            <a:ext cx="857561" cy="3460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영진</a:t>
            </a:r>
          </a:p>
        </p:txBody>
      </p:sp>
      <p:sp>
        <p:nvSpPr>
          <p:cNvPr id="76" name="사각형: 둥근 모서리 68">
            <a:extLst>
              <a:ext uri="{FF2B5EF4-FFF2-40B4-BE49-F238E27FC236}">
                <a16:creationId xmlns:a16="http://schemas.microsoft.com/office/drawing/2014/main" xmlns="" id="{92E4AF7E-985D-48BD-99E7-24567068161C}"/>
              </a:ext>
            </a:extLst>
          </p:cNvPr>
          <p:cNvSpPr/>
          <p:nvPr/>
        </p:nvSpPr>
        <p:spPr>
          <a:xfrm>
            <a:off x="4714769" y="2391171"/>
            <a:ext cx="2208955" cy="67710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69">
            <a:extLst>
              <a:ext uri="{FF2B5EF4-FFF2-40B4-BE49-F238E27FC236}">
                <a16:creationId xmlns:a16="http://schemas.microsoft.com/office/drawing/2014/main" xmlns="" id="{712ABCD3-1297-4C15-8A89-BB56D9DD58DD}"/>
              </a:ext>
            </a:extLst>
          </p:cNvPr>
          <p:cNvSpPr/>
          <p:nvPr/>
        </p:nvSpPr>
        <p:spPr>
          <a:xfrm>
            <a:off x="4848312" y="2198965"/>
            <a:ext cx="857561" cy="346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서영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EECD5B28-69D7-494E-80E5-811124B0A207}"/>
              </a:ext>
            </a:extLst>
          </p:cNvPr>
          <p:cNvSpPr/>
          <p:nvPr/>
        </p:nvSpPr>
        <p:spPr>
          <a:xfrm>
            <a:off x="4794677" y="2595009"/>
            <a:ext cx="206895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+mn-ea"/>
                <a:ea typeface="+mn-ea"/>
              </a:rPr>
              <a:t>60°   30°   90°</a:t>
            </a:r>
            <a:endParaRPr lang="ko-KR" altLang="en-US" sz="1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3538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65352" y="68394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사각형: 둥근 모서리 58">
            <a:extLst>
              <a:ext uri="{FF2B5EF4-FFF2-40B4-BE49-F238E27FC236}">
                <a16:creationId xmlns:a16="http://schemas.microsoft.com/office/drawing/2014/main" xmlns="" id="{A5A1846F-25A2-482A-8020-9397FEBC2757}"/>
              </a:ext>
            </a:extLst>
          </p:cNvPr>
          <p:cNvSpPr/>
          <p:nvPr/>
        </p:nvSpPr>
        <p:spPr>
          <a:xfrm>
            <a:off x="154887" y="2397070"/>
            <a:ext cx="2208955" cy="677107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52824" y="50753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11993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470827" y="1412776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삼각형의 세 각의 크기를 잘못 잰 사람을 찾아 쓰고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236056AD-492D-402B-912D-512D0D42242D}"/>
              </a:ext>
            </a:extLst>
          </p:cNvPr>
          <p:cNvSpPr/>
          <p:nvPr/>
        </p:nvSpPr>
        <p:spPr>
          <a:xfrm>
            <a:off x="2447764" y="2391171"/>
            <a:ext cx="2208955" cy="67710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44AE1D9-DBCD-499E-BDDB-9909B8D6AF7C}"/>
              </a:ext>
            </a:extLst>
          </p:cNvPr>
          <p:cNvSpPr/>
          <p:nvPr/>
        </p:nvSpPr>
        <p:spPr>
          <a:xfrm>
            <a:off x="234795" y="2600908"/>
            <a:ext cx="206895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+mn-ea"/>
                <a:ea typeface="+mn-ea"/>
              </a:rPr>
              <a:t>30°   70°   80°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FBF860A-294F-4C44-8D27-66AC6F1C869B}"/>
              </a:ext>
            </a:extLst>
          </p:cNvPr>
          <p:cNvSpPr txBox="1"/>
          <p:nvPr/>
        </p:nvSpPr>
        <p:spPr>
          <a:xfrm>
            <a:off x="3845212" y="3422064"/>
            <a:ext cx="11101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민호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5CE011F3-AF9E-4195-83AA-094C2B10E5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8938" y="3290222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754A7561-5965-4076-9FB6-DD4BA4DF380F}"/>
              </a:ext>
            </a:extLst>
          </p:cNvPr>
          <p:cNvSpPr/>
          <p:nvPr/>
        </p:nvSpPr>
        <p:spPr>
          <a:xfrm>
            <a:off x="2094267" y="3417082"/>
            <a:ext cx="179568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>
                <a:latin typeface="+mn-ea"/>
                <a:ea typeface="+mn-ea"/>
              </a:rPr>
              <a:t>잘못 잰 </a:t>
            </a:r>
            <a:r>
              <a:rPr lang="ko-KR" altLang="en-US" sz="1900" dirty="0" smtClean="0">
                <a:latin typeface="+mn-ea"/>
                <a:ea typeface="+mn-ea"/>
              </a:rPr>
              <a:t>사람</a:t>
            </a:r>
            <a:r>
              <a:rPr lang="en-US" altLang="ko-KR" sz="1900" dirty="0" smtClean="0">
                <a:latin typeface="+mn-ea"/>
                <a:ea typeface="+mn-ea"/>
              </a:rPr>
              <a:t>: </a:t>
            </a:r>
            <a:r>
              <a:rPr lang="en-US" altLang="ko-KR" sz="1900" dirty="0">
                <a:latin typeface="+mn-ea"/>
                <a:ea typeface="+mn-ea"/>
              </a:rPr>
              <a:t>	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8CE15D68-DA89-4A91-9557-72079910C4D4}"/>
              </a:ext>
            </a:extLst>
          </p:cNvPr>
          <p:cNvSpPr/>
          <p:nvPr/>
        </p:nvSpPr>
        <p:spPr>
          <a:xfrm>
            <a:off x="288430" y="2204864"/>
            <a:ext cx="857561" cy="3460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영미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805EA3A2-A484-474A-BF41-7CE1B0E2D328}"/>
              </a:ext>
            </a:extLst>
          </p:cNvPr>
          <p:cNvSpPr/>
          <p:nvPr/>
        </p:nvSpPr>
        <p:spPr>
          <a:xfrm>
            <a:off x="2527672" y="2595009"/>
            <a:ext cx="206895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+mn-ea"/>
                <a:ea typeface="+mn-ea"/>
              </a:rPr>
              <a:t>100°   30°   50°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xmlns="" id="{3A245924-7BDA-46CD-92C7-63A1241950D5}"/>
              </a:ext>
            </a:extLst>
          </p:cNvPr>
          <p:cNvSpPr/>
          <p:nvPr/>
        </p:nvSpPr>
        <p:spPr>
          <a:xfrm>
            <a:off x="2581307" y="2198965"/>
            <a:ext cx="857561" cy="3460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은수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65128D39-488B-4365-85CD-1434CC3AC1B3}"/>
              </a:ext>
            </a:extLst>
          </p:cNvPr>
          <p:cNvSpPr/>
          <p:nvPr/>
        </p:nvSpPr>
        <p:spPr>
          <a:xfrm>
            <a:off x="4753759" y="2391171"/>
            <a:ext cx="2208955" cy="67710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FCC52ED9-3B26-401F-A18D-E8AB34032147}"/>
              </a:ext>
            </a:extLst>
          </p:cNvPr>
          <p:cNvSpPr/>
          <p:nvPr/>
        </p:nvSpPr>
        <p:spPr>
          <a:xfrm>
            <a:off x="4887302" y="2198965"/>
            <a:ext cx="857561" cy="346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민호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F58F3B6-588E-4B87-AF1F-17A7D2B8E2CF}"/>
              </a:ext>
            </a:extLst>
          </p:cNvPr>
          <p:cNvSpPr/>
          <p:nvPr/>
        </p:nvSpPr>
        <p:spPr>
          <a:xfrm>
            <a:off x="4833667" y="2595009"/>
            <a:ext cx="206895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+mn-ea"/>
                <a:ea typeface="+mn-ea"/>
              </a:rPr>
              <a:t>30°   60°   100°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DFCAC74F-784B-4753-B18E-B4E25251C6EE}"/>
              </a:ext>
            </a:extLst>
          </p:cNvPr>
          <p:cNvSpPr/>
          <p:nvPr/>
        </p:nvSpPr>
        <p:spPr>
          <a:xfrm>
            <a:off x="2614747" y="46939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09BD0AB9-664C-4611-A8C1-C634FDDAB42A}"/>
              </a:ext>
            </a:extLst>
          </p:cNvPr>
          <p:cNvGrpSpPr/>
          <p:nvPr/>
        </p:nvGrpSpPr>
        <p:grpSpPr>
          <a:xfrm>
            <a:off x="2777948" y="4939576"/>
            <a:ext cx="1716689" cy="275978"/>
            <a:chOff x="319554" y="1245924"/>
            <a:chExt cx="2636592" cy="423864"/>
          </a:xfrm>
        </p:grpSpPr>
        <p:pic>
          <p:nvPicPr>
            <p:cNvPr id="82" name="Picture 11">
              <a:extLst>
                <a:ext uri="{FF2B5EF4-FFF2-40B4-BE49-F238E27FC236}">
                  <a16:creationId xmlns:a16="http://schemas.microsoft.com/office/drawing/2014/main" xmlns="" id="{095484D0-6BA2-4BFD-A310-518A916EC4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2">
              <a:extLst>
                <a:ext uri="{FF2B5EF4-FFF2-40B4-BE49-F238E27FC236}">
                  <a16:creationId xmlns:a16="http://schemas.microsoft.com/office/drawing/2014/main" xmlns="" id="{4AE10BD1-1ACC-429B-825F-B50159339B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>
              <a:extLst>
                <a:ext uri="{FF2B5EF4-FFF2-40B4-BE49-F238E27FC236}">
                  <a16:creationId xmlns:a16="http://schemas.microsoft.com/office/drawing/2014/main" xmlns="" id="{B2A833C0-8EB8-47B4-BEFE-09433C56E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4">
              <a:extLst>
                <a:ext uri="{FF2B5EF4-FFF2-40B4-BE49-F238E27FC236}">
                  <a16:creationId xmlns:a16="http://schemas.microsoft.com/office/drawing/2014/main" xmlns="" id="{9B37B64D-A276-4349-A683-705559214D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모서리가 둥근 직사각형 39"/>
          <p:cNvSpPr/>
          <p:nvPr/>
        </p:nvSpPr>
        <p:spPr>
          <a:xfrm>
            <a:off x="2031312" y="3418301"/>
            <a:ext cx="1759946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 잰 사람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7430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352" y="68394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52824" y="50753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11993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470827" y="1412776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삼각형의 세 각의 크기를 잘못 잰 사람을 찾아 쓰고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D5BE80E-6D05-4328-9AF1-2E6B493B8F2B}"/>
              </a:ext>
            </a:extLst>
          </p:cNvPr>
          <p:cNvSpPr txBox="1"/>
          <p:nvPr/>
        </p:nvSpPr>
        <p:spPr>
          <a:xfrm>
            <a:off x="1013626" y="3281125"/>
            <a:ext cx="589863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삼각형의 세 각의 크기의 합은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180°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인데 민호가 잰 삼각형의 세 각의 크기의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합은</a:t>
            </a:r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 + 60° + 100° = 190°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잘못 재었습니다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B2DA0E8F-2358-4665-B3F0-7CC83677BC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1260" y="4113076"/>
            <a:ext cx="360000" cy="35500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9A3ED89C-5CA8-4520-9313-9C99955A33F3}"/>
              </a:ext>
            </a:extLst>
          </p:cNvPr>
          <p:cNvSpPr/>
          <p:nvPr/>
        </p:nvSpPr>
        <p:spPr>
          <a:xfrm>
            <a:off x="137271" y="3266383"/>
            <a:ext cx="89479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>
                <a:latin typeface="+mn-ea"/>
                <a:ea typeface="+mn-ea"/>
              </a:rPr>
              <a:t>까닭 </a:t>
            </a:r>
            <a:r>
              <a:rPr lang="en-US" altLang="ko-KR" sz="1900" dirty="0">
                <a:latin typeface="+mn-ea"/>
                <a:ea typeface="+mn-ea"/>
              </a:rPr>
              <a:t>: 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53E4D677-507A-402C-804C-F177E6CEE025}"/>
              </a:ext>
            </a:extLst>
          </p:cNvPr>
          <p:cNvSpPr/>
          <p:nvPr/>
        </p:nvSpPr>
        <p:spPr>
          <a:xfrm>
            <a:off x="2614747" y="46939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7F831AE3-E40E-45FC-8F3D-C2585E175BD3}"/>
              </a:ext>
            </a:extLst>
          </p:cNvPr>
          <p:cNvGrpSpPr/>
          <p:nvPr/>
        </p:nvGrpSpPr>
        <p:grpSpPr>
          <a:xfrm>
            <a:off x="2770858" y="4945874"/>
            <a:ext cx="1654859" cy="269100"/>
            <a:chOff x="290979" y="2009759"/>
            <a:chExt cx="2665167" cy="433388"/>
          </a:xfrm>
        </p:grpSpPr>
        <p:pic>
          <p:nvPicPr>
            <p:cNvPr id="48" name="Picture 15">
              <a:extLst>
                <a:ext uri="{FF2B5EF4-FFF2-40B4-BE49-F238E27FC236}">
                  <a16:creationId xmlns:a16="http://schemas.microsoft.com/office/drawing/2014/main" xmlns="" id="{5933ACEC-FD57-4052-9816-BFA6FDC57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>
              <a:extLst>
                <a:ext uri="{FF2B5EF4-FFF2-40B4-BE49-F238E27FC236}">
                  <a16:creationId xmlns:a16="http://schemas.microsoft.com/office/drawing/2014/main" xmlns="" id="{5AED6BF8-D499-4555-9FEE-904166DD4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2">
              <a:extLst>
                <a:ext uri="{FF2B5EF4-FFF2-40B4-BE49-F238E27FC236}">
                  <a16:creationId xmlns:a16="http://schemas.microsoft.com/office/drawing/2014/main" xmlns="" id="{37AACFBF-3D7E-405F-88C2-7A5CC0B30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6">
              <a:extLst>
                <a:ext uri="{FF2B5EF4-FFF2-40B4-BE49-F238E27FC236}">
                  <a16:creationId xmlns:a16="http://schemas.microsoft.com/office/drawing/2014/main" xmlns="" id="{C96C0B67-0E7A-46C0-8F6A-2727AE1C84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39" y="3284984"/>
            <a:ext cx="660335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227822" y="3317367"/>
            <a:ext cx="75693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+mn-ea"/>
                <a:ea typeface="+mn-ea"/>
              </a:rPr>
              <a:t>까닭</a:t>
            </a:r>
            <a:r>
              <a:rPr lang="en-US" altLang="ko-KR" sz="19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endParaRPr lang="ko-KR" altLang="en-US" sz="1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81" y="336482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사각형: 둥근 모서리 58">
            <a:extLst>
              <a:ext uri="{FF2B5EF4-FFF2-40B4-BE49-F238E27FC236}">
                <a16:creationId xmlns:a16="http://schemas.microsoft.com/office/drawing/2014/main" xmlns="" id="{A5A1846F-25A2-482A-8020-9397FEBC2757}"/>
              </a:ext>
            </a:extLst>
          </p:cNvPr>
          <p:cNvSpPr/>
          <p:nvPr/>
        </p:nvSpPr>
        <p:spPr>
          <a:xfrm>
            <a:off x="154887" y="2397070"/>
            <a:ext cx="2208955" cy="677107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33">
            <a:extLst>
              <a:ext uri="{FF2B5EF4-FFF2-40B4-BE49-F238E27FC236}">
                <a16:creationId xmlns:a16="http://schemas.microsoft.com/office/drawing/2014/main" xmlns="" id="{236056AD-492D-402B-912D-512D0D42242D}"/>
              </a:ext>
            </a:extLst>
          </p:cNvPr>
          <p:cNvSpPr/>
          <p:nvPr/>
        </p:nvSpPr>
        <p:spPr>
          <a:xfrm>
            <a:off x="2447764" y="2391171"/>
            <a:ext cx="2208955" cy="67710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C44AE1D9-DBCD-499E-BDDB-9909B8D6AF7C}"/>
              </a:ext>
            </a:extLst>
          </p:cNvPr>
          <p:cNvSpPr/>
          <p:nvPr/>
        </p:nvSpPr>
        <p:spPr>
          <a:xfrm>
            <a:off x="234795" y="2600908"/>
            <a:ext cx="206895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+mn-ea"/>
                <a:ea typeface="+mn-ea"/>
              </a:rPr>
              <a:t>30°   70°   80°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69" name="사각형: 둥근 모서리 59">
            <a:extLst>
              <a:ext uri="{FF2B5EF4-FFF2-40B4-BE49-F238E27FC236}">
                <a16:creationId xmlns:a16="http://schemas.microsoft.com/office/drawing/2014/main" xmlns="" id="{8CE15D68-DA89-4A91-9557-72079910C4D4}"/>
              </a:ext>
            </a:extLst>
          </p:cNvPr>
          <p:cNvSpPr/>
          <p:nvPr/>
        </p:nvSpPr>
        <p:spPr>
          <a:xfrm>
            <a:off x="288430" y="2204864"/>
            <a:ext cx="857561" cy="3460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영미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05EA3A2-A484-474A-BF41-7CE1B0E2D328}"/>
              </a:ext>
            </a:extLst>
          </p:cNvPr>
          <p:cNvSpPr/>
          <p:nvPr/>
        </p:nvSpPr>
        <p:spPr>
          <a:xfrm>
            <a:off x="2527672" y="2595009"/>
            <a:ext cx="206895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+mn-ea"/>
                <a:ea typeface="+mn-ea"/>
              </a:rPr>
              <a:t>100°   30°   50°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71" name="사각형: 둥근 모서리 61">
            <a:extLst>
              <a:ext uri="{FF2B5EF4-FFF2-40B4-BE49-F238E27FC236}">
                <a16:creationId xmlns:a16="http://schemas.microsoft.com/office/drawing/2014/main" xmlns="" id="{3A245924-7BDA-46CD-92C7-63A1241950D5}"/>
              </a:ext>
            </a:extLst>
          </p:cNvPr>
          <p:cNvSpPr/>
          <p:nvPr/>
        </p:nvSpPr>
        <p:spPr>
          <a:xfrm>
            <a:off x="2581307" y="2198965"/>
            <a:ext cx="857561" cy="3460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은수</a:t>
            </a:r>
          </a:p>
        </p:txBody>
      </p:sp>
      <p:sp>
        <p:nvSpPr>
          <p:cNvPr id="72" name="사각형: 둥근 모서리 62">
            <a:extLst>
              <a:ext uri="{FF2B5EF4-FFF2-40B4-BE49-F238E27FC236}">
                <a16:creationId xmlns:a16="http://schemas.microsoft.com/office/drawing/2014/main" xmlns="" id="{65128D39-488B-4365-85CD-1434CC3AC1B3}"/>
              </a:ext>
            </a:extLst>
          </p:cNvPr>
          <p:cNvSpPr/>
          <p:nvPr/>
        </p:nvSpPr>
        <p:spPr>
          <a:xfrm>
            <a:off x="4753759" y="2391171"/>
            <a:ext cx="2208955" cy="67710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63">
            <a:extLst>
              <a:ext uri="{FF2B5EF4-FFF2-40B4-BE49-F238E27FC236}">
                <a16:creationId xmlns:a16="http://schemas.microsoft.com/office/drawing/2014/main" xmlns="" id="{FCC52ED9-3B26-401F-A18D-E8AB34032147}"/>
              </a:ext>
            </a:extLst>
          </p:cNvPr>
          <p:cNvSpPr/>
          <p:nvPr/>
        </p:nvSpPr>
        <p:spPr>
          <a:xfrm>
            <a:off x="4887302" y="2198965"/>
            <a:ext cx="857561" cy="346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민호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CF58F3B6-588E-4B87-AF1F-17A7D2B8E2CF}"/>
              </a:ext>
            </a:extLst>
          </p:cNvPr>
          <p:cNvSpPr/>
          <p:nvPr/>
        </p:nvSpPr>
        <p:spPr>
          <a:xfrm>
            <a:off x="4833667" y="2595009"/>
            <a:ext cx="206895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+mn-ea"/>
                <a:ea typeface="+mn-ea"/>
              </a:rPr>
              <a:t>30°   60°   100°</a:t>
            </a:r>
            <a:endParaRPr lang="ko-KR" altLang="en-US" sz="1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5003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65352" y="68394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사각형: 둥근 모서리 58">
            <a:extLst>
              <a:ext uri="{FF2B5EF4-FFF2-40B4-BE49-F238E27FC236}">
                <a16:creationId xmlns:a16="http://schemas.microsoft.com/office/drawing/2014/main" xmlns="" id="{A5A1846F-25A2-482A-8020-9397FEBC2757}"/>
              </a:ext>
            </a:extLst>
          </p:cNvPr>
          <p:cNvSpPr/>
          <p:nvPr/>
        </p:nvSpPr>
        <p:spPr>
          <a:xfrm>
            <a:off x="154887" y="2397070"/>
            <a:ext cx="2208955" cy="677107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52824" y="50753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11993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431540" y="1412776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사각형의 네 각의 크기를 바르게 잰 사람을 찾아 쓰고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236056AD-492D-402B-912D-512D0D42242D}"/>
              </a:ext>
            </a:extLst>
          </p:cNvPr>
          <p:cNvSpPr/>
          <p:nvPr/>
        </p:nvSpPr>
        <p:spPr>
          <a:xfrm>
            <a:off x="2447764" y="2391171"/>
            <a:ext cx="2208955" cy="67710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44AE1D9-DBCD-499E-BDDB-9909B8D6AF7C}"/>
              </a:ext>
            </a:extLst>
          </p:cNvPr>
          <p:cNvSpPr/>
          <p:nvPr/>
        </p:nvSpPr>
        <p:spPr>
          <a:xfrm>
            <a:off x="-14926" y="2589602"/>
            <a:ext cx="2481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+mn-ea"/>
                <a:ea typeface="+mn-ea"/>
              </a:rPr>
              <a:t>130°  70°  80°  80°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FBF860A-294F-4C44-8D27-66AC6F1C869B}"/>
              </a:ext>
            </a:extLst>
          </p:cNvPr>
          <p:cNvSpPr txBox="1"/>
          <p:nvPr/>
        </p:nvSpPr>
        <p:spPr>
          <a:xfrm>
            <a:off x="3845212" y="3422064"/>
            <a:ext cx="11101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수찬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5CE011F3-AF9E-4195-83AA-094C2B10E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8938" y="3290222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754A7561-5965-4076-9FB6-DD4BA4DF380F}"/>
              </a:ext>
            </a:extLst>
          </p:cNvPr>
          <p:cNvSpPr/>
          <p:nvPr/>
        </p:nvSpPr>
        <p:spPr>
          <a:xfrm>
            <a:off x="1979712" y="3417082"/>
            <a:ext cx="195438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>
                <a:latin typeface="+mn-ea"/>
                <a:ea typeface="+mn-ea"/>
              </a:rPr>
              <a:t>바르게 잰 </a:t>
            </a:r>
            <a:r>
              <a:rPr lang="ko-KR" altLang="en-US" sz="1900" dirty="0" smtClean="0">
                <a:latin typeface="+mn-ea"/>
                <a:ea typeface="+mn-ea"/>
              </a:rPr>
              <a:t>사람</a:t>
            </a:r>
            <a:r>
              <a:rPr lang="en-US" altLang="ko-KR" sz="1900" dirty="0" smtClean="0">
                <a:latin typeface="+mn-ea"/>
                <a:ea typeface="+mn-ea"/>
              </a:rPr>
              <a:t>: 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8CE15D68-DA89-4A91-9557-72079910C4D4}"/>
              </a:ext>
            </a:extLst>
          </p:cNvPr>
          <p:cNvSpPr/>
          <p:nvPr/>
        </p:nvSpPr>
        <p:spPr>
          <a:xfrm>
            <a:off x="288430" y="2204864"/>
            <a:ext cx="857561" cy="3460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수찬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xmlns="" id="{3A245924-7BDA-46CD-92C7-63A1241950D5}"/>
              </a:ext>
            </a:extLst>
          </p:cNvPr>
          <p:cNvSpPr/>
          <p:nvPr/>
        </p:nvSpPr>
        <p:spPr>
          <a:xfrm>
            <a:off x="2581307" y="2198965"/>
            <a:ext cx="857561" cy="3460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영진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65128D39-488B-4365-85CD-1434CC3AC1B3}"/>
              </a:ext>
            </a:extLst>
          </p:cNvPr>
          <p:cNvSpPr/>
          <p:nvPr/>
        </p:nvSpPr>
        <p:spPr>
          <a:xfrm>
            <a:off x="4753759" y="2391171"/>
            <a:ext cx="2208955" cy="67710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FCC52ED9-3B26-401F-A18D-E8AB34032147}"/>
              </a:ext>
            </a:extLst>
          </p:cNvPr>
          <p:cNvSpPr/>
          <p:nvPr/>
        </p:nvSpPr>
        <p:spPr>
          <a:xfrm>
            <a:off x="4887302" y="2198965"/>
            <a:ext cx="857561" cy="346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서영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DFCAC74F-784B-4753-B18E-B4E25251C6EE}"/>
              </a:ext>
            </a:extLst>
          </p:cNvPr>
          <p:cNvSpPr/>
          <p:nvPr/>
        </p:nvSpPr>
        <p:spPr>
          <a:xfrm>
            <a:off x="2614747" y="46939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7">
            <a:extLst>
              <a:ext uri="{FF2B5EF4-FFF2-40B4-BE49-F238E27FC236}">
                <a16:creationId xmlns:a16="http://schemas.microsoft.com/office/drawing/2014/main" xmlns="" id="{1D71A41A-A83D-4C25-8C1C-D36EDD89D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C60134A-7C19-4FD8-842F-563B85B5940E}"/>
              </a:ext>
            </a:extLst>
          </p:cNvPr>
          <p:cNvSpPr/>
          <p:nvPr/>
        </p:nvSpPr>
        <p:spPr>
          <a:xfrm>
            <a:off x="2370498" y="2589602"/>
            <a:ext cx="2481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+mn-ea"/>
                <a:ea typeface="+mn-ea"/>
              </a:rPr>
              <a:t>100°  130°  50°  90°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84B03391-993D-4F68-A48F-EF6ACB971AD4}"/>
              </a:ext>
            </a:extLst>
          </p:cNvPr>
          <p:cNvSpPr/>
          <p:nvPr/>
        </p:nvSpPr>
        <p:spPr>
          <a:xfrm>
            <a:off x="4644008" y="2589602"/>
            <a:ext cx="2481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+mn-ea"/>
                <a:ea typeface="+mn-ea"/>
              </a:rPr>
              <a:t>30°  170°  100°  70°</a:t>
            </a:r>
            <a:endParaRPr lang="ko-KR" altLang="en-US" sz="1800" dirty="0">
              <a:latin typeface="+mn-ea"/>
              <a:ea typeface="+mn-ea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FC3C3B67-7E18-4D56-AB77-0CB7CF640E31}"/>
              </a:ext>
            </a:extLst>
          </p:cNvPr>
          <p:cNvGrpSpPr/>
          <p:nvPr/>
        </p:nvGrpSpPr>
        <p:grpSpPr>
          <a:xfrm>
            <a:off x="2777948" y="4939576"/>
            <a:ext cx="1716689" cy="275978"/>
            <a:chOff x="319554" y="1245924"/>
            <a:chExt cx="2636592" cy="423864"/>
          </a:xfrm>
        </p:grpSpPr>
        <p:pic>
          <p:nvPicPr>
            <p:cNvPr id="52" name="Picture 11">
              <a:extLst>
                <a:ext uri="{FF2B5EF4-FFF2-40B4-BE49-F238E27FC236}">
                  <a16:creationId xmlns:a16="http://schemas.microsoft.com/office/drawing/2014/main" xmlns="" id="{5B655404-1EAE-4890-B236-83439B5893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2">
              <a:extLst>
                <a:ext uri="{FF2B5EF4-FFF2-40B4-BE49-F238E27FC236}">
                  <a16:creationId xmlns:a16="http://schemas.microsoft.com/office/drawing/2014/main" xmlns="" id="{6E9DF539-94EE-4081-B027-2BE46ECD78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>
              <a:extLst>
                <a:ext uri="{FF2B5EF4-FFF2-40B4-BE49-F238E27FC236}">
                  <a16:creationId xmlns:a16="http://schemas.microsoft.com/office/drawing/2014/main" xmlns="" id="{BD2ADCF9-50D7-4753-847C-558360C6F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4">
              <a:extLst>
                <a:ext uri="{FF2B5EF4-FFF2-40B4-BE49-F238E27FC236}">
                  <a16:creationId xmlns:a16="http://schemas.microsoft.com/office/drawing/2014/main" xmlns="" id="{5654EADF-9651-4470-856E-3A72CDF47F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4" name="모서리가 둥근 직사각형 43"/>
          <p:cNvSpPr/>
          <p:nvPr/>
        </p:nvSpPr>
        <p:spPr>
          <a:xfrm>
            <a:off x="1882537" y="3418301"/>
            <a:ext cx="190872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바르</a:t>
            </a:r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</a:t>
            </a:r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잰 사람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561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352" y="68394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52824" y="50753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11993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D5BE80E-6D05-4328-9AF1-2E6B493B8F2B}"/>
              </a:ext>
            </a:extLst>
          </p:cNvPr>
          <p:cNvSpPr txBox="1"/>
          <p:nvPr/>
        </p:nvSpPr>
        <p:spPr>
          <a:xfrm>
            <a:off x="984759" y="3281125"/>
            <a:ext cx="5819489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사각형의 네 각의 크기의 합은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360°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수찬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130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°+70°+80°+80°=360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</a:p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영진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°+130°+50°+90°=370°</a:t>
            </a:r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서영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°+170°+100°+70°=370°</a:t>
            </a:r>
          </a:p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수찬이가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바르게 재었습니다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B2DA0E8F-2358-4665-B3F0-7CC83677BC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5802" y="3101197"/>
            <a:ext cx="360000" cy="355000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53E4D677-507A-402C-804C-F177E6CEE025}"/>
              </a:ext>
            </a:extLst>
          </p:cNvPr>
          <p:cNvSpPr/>
          <p:nvPr/>
        </p:nvSpPr>
        <p:spPr>
          <a:xfrm>
            <a:off x="2614747" y="46939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7F831AE3-E40E-45FC-8F3D-C2585E175BD3}"/>
              </a:ext>
            </a:extLst>
          </p:cNvPr>
          <p:cNvGrpSpPr/>
          <p:nvPr/>
        </p:nvGrpSpPr>
        <p:grpSpPr>
          <a:xfrm>
            <a:off x="2770858" y="4945874"/>
            <a:ext cx="1654859" cy="269100"/>
            <a:chOff x="290979" y="2009759"/>
            <a:chExt cx="2665167" cy="433388"/>
          </a:xfrm>
        </p:grpSpPr>
        <p:pic>
          <p:nvPicPr>
            <p:cNvPr id="48" name="Picture 15">
              <a:extLst>
                <a:ext uri="{FF2B5EF4-FFF2-40B4-BE49-F238E27FC236}">
                  <a16:creationId xmlns:a16="http://schemas.microsoft.com/office/drawing/2014/main" xmlns="" id="{5933ACEC-FD57-4052-9816-BFA6FDC57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>
              <a:extLst>
                <a:ext uri="{FF2B5EF4-FFF2-40B4-BE49-F238E27FC236}">
                  <a16:creationId xmlns:a16="http://schemas.microsoft.com/office/drawing/2014/main" xmlns="" id="{5AED6BF8-D499-4555-9FEE-904166DD4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2">
              <a:extLst>
                <a:ext uri="{FF2B5EF4-FFF2-40B4-BE49-F238E27FC236}">
                  <a16:creationId xmlns:a16="http://schemas.microsoft.com/office/drawing/2014/main" xmlns="" id="{37AACFBF-3D7E-405F-88C2-7A5CC0B30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6">
              <a:extLst>
                <a:ext uri="{FF2B5EF4-FFF2-40B4-BE49-F238E27FC236}">
                  <a16:creationId xmlns:a16="http://schemas.microsoft.com/office/drawing/2014/main" xmlns="" id="{C96C0B67-0E7A-46C0-8F6A-2727AE1C84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8" name="Picture 7">
            <a:extLst>
              <a:ext uri="{FF2B5EF4-FFF2-40B4-BE49-F238E27FC236}">
                <a16:creationId xmlns:a16="http://schemas.microsoft.com/office/drawing/2014/main" xmlns="" id="{CAC83E96-1029-427C-B45D-F25BA95BB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7AC1775-6ED5-433B-8722-F8D81CCF814A}"/>
              </a:ext>
            </a:extLst>
          </p:cNvPr>
          <p:cNvSpPr txBox="1"/>
          <p:nvPr/>
        </p:nvSpPr>
        <p:spPr>
          <a:xfrm>
            <a:off x="431540" y="1412776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사각형의 네 각의 크기를 바르게 잰 사람을 찾아 쓰고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A3ED89C-5CA8-4520-9313-9C99955A33F3}"/>
              </a:ext>
            </a:extLst>
          </p:cNvPr>
          <p:cNvSpPr/>
          <p:nvPr/>
        </p:nvSpPr>
        <p:spPr>
          <a:xfrm>
            <a:off x="137271" y="3266383"/>
            <a:ext cx="89479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>
                <a:latin typeface="+mn-ea"/>
                <a:ea typeface="+mn-ea"/>
              </a:rPr>
              <a:t>까닭 </a:t>
            </a:r>
            <a:r>
              <a:rPr lang="en-US" altLang="ko-KR" sz="1900" dirty="0">
                <a:latin typeface="+mn-ea"/>
                <a:ea typeface="+mn-ea"/>
              </a:rPr>
              <a:t>: 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39" y="3284984"/>
            <a:ext cx="660335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227822" y="3317367"/>
            <a:ext cx="75693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+mn-ea"/>
                <a:ea typeface="+mn-ea"/>
              </a:rPr>
              <a:t>까닭</a:t>
            </a:r>
            <a:r>
              <a:rPr lang="en-US" altLang="ko-KR" sz="19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endParaRPr lang="ko-KR" altLang="en-US" sz="1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81" y="336482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사각형: 둥근 모서리 58">
            <a:extLst>
              <a:ext uri="{FF2B5EF4-FFF2-40B4-BE49-F238E27FC236}">
                <a16:creationId xmlns:a16="http://schemas.microsoft.com/office/drawing/2014/main" xmlns="" id="{A5A1846F-25A2-482A-8020-9397FEBC2757}"/>
              </a:ext>
            </a:extLst>
          </p:cNvPr>
          <p:cNvSpPr/>
          <p:nvPr/>
        </p:nvSpPr>
        <p:spPr>
          <a:xfrm>
            <a:off x="154887" y="2397070"/>
            <a:ext cx="2208955" cy="677107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33">
            <a:extLst>
              <a:ext uri="{FF2B5EF4-FFF2-40B4-BE49-F238E27FC236}">
                <a16:creationId xmlns:a16="http://schemas.microsoft.com/office/drawing/2014/main" xmlns="" id="{236056AD-492D-402B-912D-512D0D42242D}"/>
              </a:ext>
            </a:extLst>
          </p:cNvPr>
          <p:cNvSpPr/>
          <p:nvPr/>
        </p:nvSpPr>
        <p:spPr>
          <a:xfrm>
            <a:off x="2447764" y="2391171"/>
            <a:ext cx="2208955" cy="67710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C44AE1D9-DBCD-499E-BDDB-9909B8D6AF7C}"/>
              </a:ext>
            </a:extLst>
          </p:cNvPr>
          <p:cNvSpPr/>
          <p:nvPr/>
        </p:nvSpPr>
        <p:spPr>
          <a:xfrm>
            <a:off x="-14926" y="2589602"/>
            <a:ext cx="2481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+mn-ea"/>
                <a:ea typeface="+mn-ea"/>
              </a:rPr>
              <a:t>130°  70°  80°  80°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84" name="사각형: 둥근 모서리 59">
            <a:extLst>
              <a:ext uri="{FF2B5EF4-FFF2-40B4-BE49-F238E27FC236}">
                <a16:creationId xmlns:a16="http://schemas.microsoft.com/office/drawing/2014/main" xmlns="" id="{8CE15D68-DA89-4A91-9557-72079910C4D4}"/>
              </a:ext>
            </a:extLst>
          </p:cNvPr>
          <p:cNvSpPr/>
          <p:nvPr/>
        </p:nvSpPr>
        <p:spPr>
          <a:xfrm>
            <a:off x="288430" y="2204864"/>
            <a:ext cx="857561" cy="3460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수찬</a:t>
            </a:r>
          </a:p>
        </p:txBody>
      </p:sp>
      <p:sp>
        <p:nvSpPr>
          <p:cNvPr id="85" name="사각형: 둥근 모서리 61">
            <a:extLst>
              <a:ext uri="{FF2B5EF4-FFF2-40B4-BE49-F238E27FC236}">
                <a16:creationId xmlns:a16="http://schemas.microsoft.com/office/drawing/2014/main" xmlns="" id="{3A245924-7BDA-46CD-92C7-63A1241950D5}"/>
              </a:ext>
            </a:extLst>
          </p:cNvPr>
          <p:cNvSpPr/>
          <p:nvPr/>
        </p:nvSpPr>
        <p:spPr>
          <a:xfrm>
            <a:off x="2581307" y="2198965"/>
            <a:ext cx="857561" cy="3460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영진</a:t>
            </a:r>
          </a:p>
        </p:txBody>
      </p:sp>
      <p:sp>
        <p:nvSpPr>
          <p:cNvPr id="86" name="사각형: 둥근 모서리 62">
            <a:extLst>
              <a:ext uri="{FF2B5EF4-FFF2-40B4-BE49-F238E27FC236}">
                <a16:creationId xmlns:a16="http://schemas.microsoft.com/office/drawing/2014/main" xmlns="" id="{65128D39-488B-4365-85CD-1434CC3AC1B3}"/>
              </a:ext>
            </a:extLst>
          </p:cNvPr>
          <p:cNvSpPr/>
          <p:nvPr/>
        </p:nvSpPr>
        <p:spPr>
          <a:xfrm>
            <a:off x="4753759" y="2391171"/>
            <a:ext cx="2208955" cy="67710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63">
            <a:extLst>
              <a:ext uri="{FF2B5EF4-FFF2-40B4-BE49-F238E27FC236}">
                <a16:creationId xmlns:a16="http://schemas.microsoft.com/office/drawing/2014/main" xmlns="" id="{FCC52ED9-3B26-401F-A18D-E8AB34032147}"/>
              </a:ext>
            </a:extLst>
          </p:cNvPr>
          <p:cNvSpPr/>
          <p:nvPr/>
        </p:nvSpPr>
        <p:spPr>
          <a:xfrm>
            <a:off x="4887302" y="2198965"/>
            <a:ext cx="857561" cy="346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서영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C60134A-7C19-4FD8-842F-563B85B5940E}"/>
              </a:ext>
            </a:extLst>
          </p:cNvPr>
          <p:cNvSpPr/>
          <p:nvPr/>
        </p:nvSpPr>
        <p:spPr>
          <a:xfrm>
            <a:off x="2370498" y="2589602"/>
            <a:ext cx="2481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+mn-ea"/>
                <a:ea typeface="+mn-ea"/>
              </a:rPr>
              <a:t>100°  130°  50°  90°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84B03391-993D-4F68-A48F-EF6ACB971AD4}"/>
              </a:ext>
            </a:extLst>
          </p:cNvPr>
          <p:cNvSpPr/>
          <p:nvPr/>
        </p:nvSpPr>
        <p:spPr>
          <a:xfrm>
            <a:off x="4644008" y="2589602"/>
            <a:ext cx="2481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+mn-ea"/>
                <a:ea typeface="+mn-ea"/>
              </a:rPr>
              <a:t>30°  170°  100°  70°</a:t>
            </a:r>
            <a:endParaRPr lang="ko-KR" altLang="en-US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9406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5940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삼각형의 세 각의 크기를 잘못 잰 사람을 찾고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1673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193647" y="3281125"/>
            <a:ext cx="5610601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삼각형의 세 각의 크기의 합은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180°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인데 영진이가 잰 삼각형의 세 각의 크기의 합은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35° + 100° + 55° = 190°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잘못 재었습니다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5802" y="3101197"/>
            <a:ext cx="360000" cy="355000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317291" y="3266383"/>
            <a:ext cx="89479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 dirty="0">
                <a:latin typeface="+mn-ea"/>
                <a:ea typeface="+mn-ea"/>
              </a:rPr>
              <a:t>까닭 </a:t>
            </a:r>
            <a:r>
              <a:rPr lang="en-US" altLang="ko-KR" sz="1900" dirty="0">
                <a:latin typeface="+mn-ea"/>
                <a:ea typeface="+mn-ea"/>
              </a:rPr>
              <a:t>: </a:t>
            </a:r>
            <a:endParaRPr lang="ko-KR" altLang="en-US" sz="1900" dirty="0">
              <a:latin typeface="+mn-ea"/>
              <a:ea typeface="+mn-ea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B7412FE9-DA18-49F8-A728-E1401A54BCFB}"/>
              </a:ext>
            </a:extLst>
          </p:cNvPr>
          <p:cNvGrpSpPr/>
          <p:nvPr/>
        </p:nvGrpSpPr>
        <p:grpSpPr>
          <a:xfrm>
            <a:off x="2770858" y="4945874"/>
            <a:ext cx="1654859" cy="269100"/>
            <a:chOff x="290979" y="2009759"/>
            <a:chExt cx="2665167" cy="433388"/>
          </a:xfrm>
        </p:grpSpPr>
        <p:pic>
          <p:nvPicPr>
            <p:cNvPr id="47" name="Picture 15">
              <a:extLst>
                <a:ext uri="{FF2B5EF4-FFF2-40B4-BE49-F238E27FC236}">
                  <a16:creationId xmlns:a16="http://schemas.microsoft.com/office/drawing/2014/main" xmlns="" id="{FD8BA588-60E5-4CEC-8E0A-BBF7443B1A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>
              <a:extLst>
                <a:ext uri="{FF2B5EF4-FFF2-40B4-BE49-F238E27FC236}">
                  <a16:creationId xmlns:a16="http://schemas.microsoft.com/office/drawing/2014/main" xmlns="" id="{CABDBDFB-409B-4607-9010-820419AA7F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2">
              <a:extLst>
                <a:ext uri="{FF2B5EF4-FFF2-40B4-BE49-F238E27FC236}">
                  <a16:creationId xmlns:a16="http://schemas.microsoft.com/office/drawing/2014/main" xmlns="" id="{7291CCFA-857B-4B89-AFEA-50CC9226A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6">
              <a:extLst>
                <a:ext uri="{FF2B5EF4-FFF2-40B4-BE49-F238E27FC236}">
                  <a16:creationId xmlns:a16="http://schemas.microsoft.com/office/drawing/2014/main" xmlns="" id="{893B7F01-6DA7-46F5-B72C-CDAF66AC41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92B5052-AB53-491B-8005-D4271DDC82FE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A38912ED-78B4-4DD5-A7E9-C0DF6F781894}"/>
              </a:ext>
            </a:extLst>
          </p:cNvPr>
          <p:cNvSpPr/>
          <p:nvPr/>
        </p:nvSpPr>
        <p:spPr>
          <a:xfrm>
            <a:off x="192745" y="3494660"/>
            <a:ext cx="6667165" cy="15905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45">
            <a:extLst>
              <a:ext uri="{FF2B5EF4-FFF2-40B4-BE49-F238E27FC236}">
                <a16:creationId xmlns:a16="http://schemas.microsoft.com/office/drawing/2014/main" xmlns="" id="{B3E860CC-7507-4109-AF04-B6E16B0BBC4A}"/>
              </a:ext>
            </a:extLst>
          </p:cNvPr>
          <p:cNvSpPr/>
          <p:nvPr/>
        </p:nvSpPr>
        <p:spPr>
          <a:xfrm>
            <a:off x="338478" y="331464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6" name="직각 삼각형 65">
            <a:extLst>
              <a:ext uri="{FF2B5EF4-FFF2-40B4-BE49-F238E27FC236}">
                <a16:creationId xmlns:a16="http://schemas.microsoft.com/office/drawing/2014/main" xmlns="" id="{454C6E1B-40D1-4C8D-80CB-00828A68D854}"/>
              </a:ext>
            </a:extLst>
          </p:cNvPr>
          <p:cNvSpPr/>
          <p:nvPr/>
        </p:nvSpPr>
        <p:spPr>
          <a:xfrm flipH="1" flipV="1">
            <a:off x="4876677" y="50753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xmlns="" id="{54F92AAE-483D-4550-B60F-40E0AC71E98C}"/>
              </a:ext>
            </a:extLst>
          </p:cNvPr>
          <p:cNvSpPr txBox="1"/>
          <p:nvPr/>
        </p:nvSpPr>
        <p:spPr>
          <a:xfrm>
            <a:off x="394909" y="3681028"/>
            <a:ext cx="63959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수찬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°+60°+85°=180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1900" dirty="0"/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xmlns="" id="{BCE85F02-18EB-466B-9D17-29BED7AA0CE4}"/>
              </a:ext>
            </a:extLst>
          </p:cNvPr>
          <p:cNvSpPr txBox="1"/>
          <p:nvPr/>
        </p:nvSpPr>
        <p:spPr>
          <a:xfrm>
            <a:off x="394909" y="4095341"/>
            <a:ext cx="63959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영진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°+100°+55°=190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1900" dirty="0"/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xmlns="" id="{68D76F8C-C608-4A0C-9B3D-D4DB4478013D}"/>
              </a:ext>
            </a:extLst>
          </p:cNvPr>
          <p:cNvSpPr txBox="1"/>
          <p:nvPr/>
        </p:nvSpPr>
        <p:spPr>
          <a:xfrm>
            <a:off x="394909" y="4518525"/>
            <a:ext cx="63959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서영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°+30°+90°=180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1900" dirty="0"/>
          </a:p>
        </p:txBody>
      </p:sp>
      <p:sp>
        <p:nvSpPr>
          <p:cNvPr id="52" name="사각형: 둥근 모서리 42">
            <a:extLst>
              <a:ext uri="{FF2B5EF4-FFF2-40B4-BE49-F238E27FC236}">
                <a16:creationId xmlns:a16="http://schemas.microsoft.com/office/drawing/2014/main" xmlns="" id="{58C7D4E3-A405-4455-AEAF-7161E981BB7D}"/>
              </a:ext>
            </a:extLst>
          </p:cNvPr>
          <p:cNvSpPr/>
          <p:nvPr/>
        </p:nvSpPr>
        <p:spPr>
          <a:xfrm>
            <a:off x="2408774" y="2391171"/>
            <a:ext cx="2208955" cy="67710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95805" y="2600908"/>
            <a:ext cx="206895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+mn-ea"/>
                <a:ea typeface="+mn-ea"/>
              </a:rPr>
              <a:t>35°   60°   85°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57" name="사각형: 둥근 모서리 3">
            <a:extLst>
              <a:ext uri="{FF2B5EF4-FFF2-40B4-BE49-F238E27FC236}">
                <a16:creationId xmlns:a16="http://schemas.microsoft.com/office/drawing/2014/main" xmlns="" id="{4413FC6D-F9B5-40CA-BCA9-D71E8B444864}"/>
              </a:ext>
            </a:extLst>
          </p:cNvPr>
          <p:cNvSpPr/>
          <p:nvPr/>
        </p:nvSpPr>
        <p:spPr>
          <a:xfrm>
            <a:off x="107504" y="2406123"/>
            <a:ext cx="2208955" cy="677107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38">
            <a:extLst>
              <a:ext uri="{FF2B5EF4-FFF2-40B4-BE49-F238E27FC236}">
                <a16:creationId xmlns:a16="http://schemas.microsoft.com/office/drawing/2014/main" xmlns="" id="{37CB1FD2-1240-4FAB-A817-569AF69F876B}"/>
              </a:ext>
            </a:extLst>
          </p:cNvPr>
          <p:cNvSpPr/>
          <p:nvPr/>
        </p:nvSpPr>
        <p:spPr>
          <a:xfrm>
            <a:off x="249440" y="2204864"/>
            <a:ext cx="857561" cy="3460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수찬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5841029-2E6C-4B4F-90BD-32BB7B34ABB5}"/>
              </a:ext>
            </a:extLst>
          </p:cNvPr>
          <p:cNvSpPr/>
          <p:nvPr/>
        </p:nvSpPr>
        <p:spPr>
          <a:xfrm>
            <a:off x="2488682" y="2595009"/>
            <a:ext cx="206895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+mn-ea"/>
                <a:ea typeface="+mn-ea"/>
              </a:rPr>
              <a:t>35°   100°   55°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73" name="사각형: 둥근 모서리 43">
            <a:extLst>
              <a:ext uri="{FF2B5EF4-FFF2-40B4-BE49-F238E27FC236}">
                <a16:creationId xmlns:a16="http://schemas.microsoft.com/office/drawing/2014/main" xmlns="" id="{AE0EF798-EA53-4ECF-AB61-3AB20EEFF94C}"/>
              </a:ext>
            </a:extLst>
          </p:cNvPr>
          <p:cNvSpPr/>
          <p:nvPr/>
        </p:nvSpPr>
        <p:spPr>
          <a:xfrm>
            <a:off x="2542317" y="2198965"/>
            <a:ext cx="857561" cy="34600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영진</a:t>
            </a:r>
          </a:p>
        </p:txBody>
      </p:sp>
      <p:sp>
        <p:nvSpPr>
          <p:cNvPr id="74" name="사각형: 둥근 모서리 68">
            <a:extLst>
              <a:ext uri="{FF2B5EF4-FFF2-40B4-BE49-F238E27FC236}">
                <a16:creationId xmlns:a16="http://schemas.microsoft.com/office/drawing/2014/main" xmlns="" id="{92E4AF7E-985D-48BD-99E7-24567068161C}"/>
              </a:ext>
            </a:extLst>
          </p:cNvPr>
          <p:cNvSpPr/>
          <p:nvPr/>
        </p:nvSpPr>
        <p:spPr>
          <a:xfrm>
            <a:off x="4714769" y="2391171"/>
            <a:ext cx="2208955" cy="67710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69">
            <a:extLst>
              <a:ext uri="{FF2B5EF4-FFF2-40B4-BE49-F238E27FC236}">
                <a16:creationId xmlns:a16="http://schemas.microsoft.com/office/drawing/2014/main" xmlns="" id="{712ABCD3-1297-4C15-8A89-BB56D9DD58DD}"/>
              </a:ext>
            </a:extLst>
          </p:cNvPr>
          <p:cNvSpPr/>
          <p:nvPr/>
        </p:nvSpPr>
        <p:spPr>
          <a:xfrm>
            <a:off x="4848312" y="2198965"/>
            <a:ext cx="857561" cy="346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서영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EECD5B28-69D7-494E-80E5-811124B0A207}"/>
              </a:ext>
            </a:extLst>
          </p:cNvPr>
          <p:cNvSpPr/>
          <p:nvPr/>
        </p:nvSpPr>
        <p:spPr>
          <a:xfrm>
            <a:off x="4794677" y="2595009"/>
            <a:ext cx="206895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+mn-ea"/>
                <a:ea typeface="+mn-ea"/>
              </a:rPr>
              <a:t>60°   30°   90°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81" y="382015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81" y="423669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81" y="465322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392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핵심 정리 페이지 활용하여 텍스트 및 기능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클릭하면 화면 중앙에 내용이 확대되어 보여짐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아래 링크에서 삽화 탭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http://cdata.tsherpa.co.kr/tsherpa/MultiMedia/Flash/2020/curri/index.html?flashxmlnum=soboro2&amp;classa=A8-C1-62-KK-KA-02-03-04-0-0-0-0&amp;classno=AA_SAMPLE/nproto_sample/DA/nproto_cmn_922.html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했을 때 보이는 내용은 좌측 상단부터 시계방향으로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~37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각도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03548" y="1475363"/>
            <a:ext cx="2100646" cy="12601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04047" y="1477277"/>
            <a:ext cx="1708389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722704" y="1475363"/>
            <a:ext cx="2173332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7" y="4221088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47132" y="984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08061" y="4280194"/>
            <a:ext cx="2176710" cy="12601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55339" y="3284984"/>
            <a:ext cx="1956325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271681" y="2705272"/>
            <a:ext cx="715994" cy="54948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3603432" y="2742477"/>
            <a:ext cx="1080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 flipV="1">
            <a:off x="4319972" y="2735503"/>
            <a:ext cx="792088" cy="74456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 flipH="1">
            <a:off x="2331385" y="3681028"/>
            <a:ext cx="375372" cy="59916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>
            <a:off x="3655930" y="3681028"/>
            <a:ext cx="0" cy="59916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>
            <a:endCxn id="27" idx="1"/>
          </p:cNvCxnSpPr>
          <p:nvPr/>
        </p:nvCxnSpPr>
        <p:spPr bwMode="auto">
          <a:xfrm>
            <a:off x="4319972" y="3573016"/>
            <a:ext cx="435367" cy="34203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타원 31"/>
          <p:cNvSpPr/>
          <p:nvPr/>
        </p:nvSpPr>
        <p:spPr>
          <a:xfrm>
            <a:off x="2694994" y="2812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98" y="2625489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모서리가 둥근 직사각형 57"/>
          <p:cNvSpPr/>
          <p:nvPr/>
        </p:nvSpPr>
        <p:spPr>
          <a:xfrm>
            <a:off x="318933" y="2812860"/>
            <a:ext cx="2084460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/>
          <p:cNvCxnSpPr>
            <a:endCxn id="58" idx="3"/>
          </p:cNvCxnSpPr>
          <p:nvPr/>
        </p:nvCxnSpPr>
        <p:spPr bwMode="auto">
          <a:xfrm flipH="1">
            <a:off x="2403393" y="3442930"/>
            <a:ext cx="319311" cy="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1592796"/>
            <a:ext cx="1754205" cy="105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34" y="2343413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355" y="1592795"/>
            <a:ext cx="1760276" cy="105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95" y="2399929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20" y="1564852"/>
            <a:ext cx="1591972" cy="105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21" y="3417905"/>
            <a:ext cx="1644947" cy="106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21" y="4207860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911" y="4375959"/>
            <a:ext cx="1896242" cy="103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805" y="5158314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5" y="4350052"/>
            <a:ext cx="1856180" cy="83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448" y="5129834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35" y="2960948"/>
            <a:ext cx="1832813" cy="88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304" y="3721606"/>
            <a:ext cx="296674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839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8" y="1880828"/>
            <a:ext cx="2424184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어느 각이 더 클까요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5004048" y="52584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22305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\app\resource\contents\lesson02\ops\lesson01\images\mm_41_2_09_07_01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3DA5112-6D02-4442-B2CC-81EBF7CDEFFE}"/>
              </a:ext>
            </a:extLst>
          </p:cNvPr>
          <p:cNvSpPr txBox="1"/>
          <p:nvPr/>
        </p:nvSpPr>
        <p:spPr>
          <a:xfrm>
            <a:off x="939435" y="3988382"/>
            <a:ext cx="4905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각의 크기는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변이 벌어진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정도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비교할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795B3D3F-BC8E-4285-B075-2A40A9D48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344" y="2300070"/>
            <a:ext cx="4692986" cy="1420030"/>
          </a:xfrm>
          <a:prstGeom prst="rect">
            <a:avLst/>
          </a:prstGeom>
        </p:spPr>
      </p:pic>
      <p:sp>
        <p:nvSpPr>
          <p:cNvPr id="47" name="말풍선: 타원형 4">
            <a:extLst>
              <a:ext uri="{FF2B5EF4-FFF2-40B4-BE49-F238E27FC236}">
                <a16:creationId xmlns:a16="http://schemas.microsoft.com/office/drawing/2014/main" xmlns="" id="{CC7A4B78-4B43-47E7-A645-0E6610B3DEB1}"/>
              </a:ext>
            </a:extLst>
          </p:cNvPr>
          <p:cNvSpPr/>
          <p:nvPr/>
        </p:nvSpPr>
        <p:spPr>
          <a:xfrm>
            <a:off x="3789920" y="1952836"/>
            <a:ext cx="1838733" cy="1044116"/>
          </a:xfrm>
          <a:prstGeom prst="wedgeRoundRectCallout">
            <a:avLst>
              <a:gd name="adj1" fmla="val -38209"/>
              <a:gd name="adj2" fmla="val 57635"/>
              <a:gd name="adj3" fmla="val 16667"/>
            </a:avLst>
          </a:prstGeom>
          <a:solidFill>
            <a:schemeClr val="bg1"/>
          </a:solidFill>
          <a:ln w="28575">
            <a:solidFill>
              <a:srgbClr val="E6B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더 많이 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벌어졌지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810494" y="4839153"/>
            <a:ext cx="3229558" cy="210004"/>
            <a:chOff x="2193983" y="4222411"/>
            <a:chExt cx="2935963" cy="190914"/>
          </a:xfrm>
        </p:grpSpPr>
        <p:pic>
          <p:nvPicPr>
            <p:cNvPr id="50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983" y="4222411"/>
              <a:ext cx="181773" cy="177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9159" y="4256916"/>
              <a:ext cx="346637" cy="131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3945" y="4231552"/>
              <a:ext cx="186001" cy="181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744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784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1301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916" y="4250566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416" y="4255193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96852"/>
            <a:ext cx="564767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각의 크기 단위인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도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를 알고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각도기를 이용하여 각의 크기를 측정하고 어림할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3852" y="2715888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주어진 각도와 크기가 같은 각을 그릴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83850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53852" y="3080283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각과 직각을 이해하고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직각과 비교하는 활동을 통하여 예각과 둔각을 구별할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2028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53852" y="3724000"/>
            <a:ext cx="564767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여러 가지 방법으로 삼각형과 사각형의 내각과 크기의 합을 구할 수 있고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풀이 과정을 설명할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84661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3008887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각의 크기는 얼마일까요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위의 텍스트 지우고 새로 입혀주세요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03763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\app\resource\contents\lesson02\ops\lesson01\images\mm_41_2_09_07_01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7F1315A4-2415-440F-939F-28F8D953E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596" y="2338414"/>
            <a:ext cx="4698541" cy="195002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D3DA5112-6D02-4442-B2CC-81EBF7CDEFFE}"/>
              </a:ext>
            </a:extLst>
          </p:cNvPr>
          <p:cNvSpPr txBox="1"/>
          <p:nvPr/>
        </p:nvSpPr>
        <p:spPr>
          <a:xfrm>
            <a:off x="928131" y="4018500"/>
            <a:ext cx="1027067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각도기의 밑금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0BF6C473-F2E9-4AC6-85F6-88DE2FBF714E}"/>
              </a:ext>
            </a:extLst>
          </p:cNvPr>
          <p:cNvSpPr txBox="1"/>
          <p:nvPr/>
        </p:nvSpPr>
        <p:spPr>
          <a:xfrm>
            <a:off x="2356945" y="4005064"/>
            <a:ext cx="1063935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각도기의 중심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4DA5BFB-4E03-40A5-86CF-9775026E0D0C}"/>
              </a:ext>
            </a:extLst>
          </p:cNvPr>
          <p:cNvSpPr txBox="1"/>
          <p:nvPr/>
        </p:nvSpPr>
        <p:spPr>
          <a:xfrm>
            <a:off x="3436921" y="4019435"/>
            <a:ext cx="1027067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각도기의 중심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A4BC462-EC15-469F-B0BB-ACC97CA4BDD7}"/>
              </a:ext>
            </a:extLst>
          </p:cNvPr>
          <p:cNvSpPr txBox="1"/>
          <p:nvPr/>
        </p:nvSpPr>
        <p:spPr>
          <a:xfrm>
            <a:off x="4850057" y="4023116"/>
            <a:ext cx="1027067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각도기의 밑금</a:t>
            </a:r>
          </a:p>
        </p:txBody>
      </p:sp>
      <p:sp>
        <p:nvSpPr>
          <p:cNvPr id="64" name="말풍선: 타원형 4">
            <a:extLst>
              <a:ext uri="{FF2B5EF4-FFF2-40B4-BE49-F238E27FC236}">
                <a16:creationId xmlns:a16="http://schemas.microsoft.com/office/drawing/2014/main" xmlns="" id="{CC7A4B78-4B43-47E7-A645-0E6610B3DEB1}"/>
              </a:ext>
            </a:extLst>
          </p:cNvPr>
          <p:cNvSpPr/>
          <p:nvPr/>
        </p:nvSpPr>
        <p:spPr>
          <a:xfrm>
            <a:off x="2048021" y="2196447"/>
            <a:ext cx="795240" cy="581569"/>
          </a:xfrm>
          <a:prstGeom prst="wedgeRoundRectCallout">
            <a:avLst>
              <a:gd name="adj1" fmla="val 35160"/>
              <a:gd name="adj2" fmla="val 5958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말풍선: 타원형 31">
            <a:extLst>
              <a:ext uri="{FF2B5EF4-FFF2-40B4-BE49-F238E27FC236}">
                <a16:creationId xmlns:a16="http://schemas.microsoft.com/office/drawing/2014/main" xmlns="" id="{78FE03E5-F0A3-48BA-B086-CD34A94543E0}"/>
              </a:ext>
            </a:extLst>
          </p:cNvPr>
          <p:cNvSpPr/>
          <p:nvPr/>
        </p:nvSpPr>
        <p:spPr>
          <a:xfrm>
            <a:off x="4365898" y="2105433"/>
            <a:ext cx="795240" cy="581569"/>
          </a:xfrm>
          <a:prstGeom prst="wedgeRoundRectCallout">
            <a:avLst>
              <a:gd name="adj1" fmla="val 40759"/>
              <a:gd name="adj2" fmla="val 66867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1810494" y="4839153"/>
            <a:ext cx="3229558" cy="210004"/>
            <a:chOff x="2193983" y="4222411"/>
            <a:chExt cx="2935963" cy="190914"/>
          </a:xfrm>
        </p:grpSpPr>
        <p:pic>
          <p:nvPicPr>
            <p:cNvPr id="78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983" y="4222411"/>
              <a:ext cx="181773" cy="177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3945" y="4231552"/>
              <a:ext cx="186001" cy="181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549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784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1301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916" y="4250566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416" y="4255193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7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503" y="4877108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3231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667739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07604" y="1880828"/>
            <a:ext cx="2569784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mtClean="0">
                <a:solidFill>
                  <a:schemeClr val="tx1"/>
                </a:solidFill>
              </a:rPr>
              <a:t>각을 어떻게 그릴까요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523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map_03.png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\app\resource\contents\lesson02\ops\lesson01\images\mm_41_2_09_07_01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7511EBC7-73E1-4238-9635-F09CD5C1D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83" y="2283150"/>
            <a:ext cx="4568584" cy="927097"/>
          </a:xfrm>
          <a:prstGeom prst="rect">
            <a:avLst/>
          </a:prstGeom>
        </p:spPr>
      </p:pic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xmlns="" id="{CDB33716-D656-435B-B2E3-A9C059239CDD}"/>
              </a:ext>
            </a:extLst>
          </p:cNvPr>
          <p:cNvSpPr/>
          <p:nvPr/>
        </p:nvSpPr>
        <p:spPr>
          <a:xfrm>
            <a:off x="1001001" y="3213678"/>
            <a:ext cx="1099477" cy="1794419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자를 이용하여 각의 한 변 그리기</a:t>
            </a: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7AAB2540-29F7-4310-8AC1-973CE20FD9D1}"/>
              </a:ext>
            </a:extLst>
          </p:cNvPr>
          <p:cNvSpPr/>
          <p:nvPr/>
        </p:nvSpPr>
        <p:spPr>
          <a:xfrm>
            <a:off x="2177744" y="3212976"/>
            <a:ext cx="1099477" cy="1794418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각도기의 중심과 각의 꼭짓점을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각도기의 밑금과 각의 한 변을 맞추기</a:t>
            </a:r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xmlns="" id="{36109304-E753-40D6-87E1-1EF25D951428}"/>
              </a:ext>
            </a:extLst>
          </p:cNvPr>
          <p:cNvSpPr/>
          <p:nvPr/>
        </p:nvSpPr>
        <p:spPr>
          <a:xfrm>
            <a:off x="3426179" y="3212976"/>
            <a:ext cx="1099477" cy="1794418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각도의 밑금에서 시작하여 주어진 각도가 되는 눈금에 점 표시하기</a:t>
            </a:r>
          </a:p>
        </p:txBody>
      </p:sp>
      <p:sp>
        <p:nvSpPr>
          <p:cNvPr id="68" name="순서도: 대체 처리 67">
            <a:extLst>
              <a:ext uri="{FF2B5EF4-FFF2-40B4-BE49-F238E27FC236}">
                <a16:creationId xmlns:a16="http://schemas.microsoft.com/office/drawing/2014/main" xmlns="" id="{37A1F0F3-C287-4338-B57B-AEFD4E82C440}"/>
              </a:ext>
            </a:extLst>
          </p:cNvPr>
          <p:cNvSpPr/>
          <p:nvPr/>
        </p:nvSpPr>
        <p:spPr>
          <a:xfrm>
            <a:off x="4672479" y="3212976"/>
            <a:ext cx="1099477" cy="1794418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점을 연결하여 각 완성하기</a:t>
            </a: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87" y="2306848"/>
            <a:ext cx="226214" cy="21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478" y="2261335"/>
            <a:ext cx="218135" cy="22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112" y="2284723"/>
            <a:ext cx="218135" cy="21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612" y="2255131"/>
            <a:ext cx="210055" cy="22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그룹 84"/>
          <p:cNvGrpSpPr/>
          <p:nvPr/>
        </p:nvGrpSpPr>
        <p:grpSpPr>
          <a:xfrm>
            <a:off x="1810494" y="5091204"/>
            <a:ext cx="3229558" cy="210004"/>
            <a:chOff x="2193983" y="4222411"/>
            <a:chExt cx="2935963" cy="190914"/>
          </a:xfrm>
        </p:grpSpPr>
        <p:pic>
          <p:nvPicPr>
            <p:cNvPr id="86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983" y="4222411"/>
              <a:ext cx="181773" cy="177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3945" y="4231552"/>
              <a:ext cx="186001" cy="181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549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5537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1301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916" y="4250566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416" y="4255193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4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5129159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069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59922" y="166580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6" y="1759068"/>
            <a:ext cx="3225374" cy="5591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dirty="0" smtClean="0">
                <a:solidFill>
                  <a:schemeClr val="tx1"/>
                </a:solidFill>
              </a:rPr>
              <a:t>직각보다 작은 각과 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sz="1800" dirty="0" smtClean="0">
                <a:solidFill>
                  <a:schemeClr val="tx1"/>
                </a:solidFill>
              </a:rPr>
              <a:t>직각보다 큰 각을 알아볼까요 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5332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\app\resource\contents\lesson02\ops\lesson01\images\mm_41_2_09_07_01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위의 텍스트 지우고 새로 입혀주세요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2B76855E-1FB9-4B1C-A5F0-9F2C7B582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815" y="2362801"/>
            <a:ext cx="4460595" cy="1212327"/>
          </a:xfrm>
          <a:prstGeom prst="rect">
            <a:avLst/>
          </a:prstGeom>
        </p:spPr>
      </p:pic>
      <p:pic>
        <p:nvPicPr>
          <p:cNvPr id="69" name="Picture 7">
            <a:extLst>
              <a:ext uri="{FF2B5EF4-FFF2-40B4-BE49-F238E27FC236}">
                <a16:creationId xmlns:a16="http://schemas.microsoft.com/office/drawing/2014/main" xmlns="" id="{184D81BD-0D76-43F2-8081-92A48345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768" y="3614902"/>
            <a:ext cx="1008192" cy="100819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5F2882AA-9E1B-4F25-987E-4091F4909FAE}"/>
              </a:ext>
            </a:extLst>
          </p:cNvPr>
          <p:cNvSpPr/>
          <p:nvPr/>
        </p:nvSpPr>
        <p:spPr>
          <a:xfrm>
            <a:off x="1204830" y="2746996"/>
            <a:ext cx="546763" cy="32403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예각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A78F58DE-544C-411C-83C6-883B5E3A2DF6}"/>
              </a:ext>
            </a:extLst>
          </p:cNvPr>
          <p:cNvSpPr/>
          <p:nvPr/>
        </p:nvSpPr>
        <p:spPr>
          <a:xfrm>
            <a:off x="3161848" y="2644928"/>
            <a:ext cx="546763" cy="3240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C69537C4-D75A-42E5-9196-0925B0DE5E47}"/>
              </a:ext>
            </a:extLst>
          </p:cNvPr>
          <p:cNvSpPr/>
          <p:nvPr/>
        </p:nvSpPr>
        <p:spPr>
          <a:xfrm>
            <a:off x="4728554" y="2644928"/>
            <a:ext cx="546763" cy="3240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둔각</a:t>
            </a:r>
          </a:p>
        </p:txBody>
      </p:sp>
      <p:sp>
        <p:nvSpPr>
          <p:cNvPr id="73" name="말풍선: 모서리가 둥근 사각형 5">
            <a:extLst>
              <a:ext uri="{FF2B5EF4-FFF2-40B4-BE49-F238E27FC236}">
                <a16:creationId xmlns:a16="http://schemas.microsoft.com/office/drawing/2014/main" xmlns="" id="{CBA18D19-4EB7-4B73-9CC0-0E59A9344CB2}"/>
              </a:ext>
            </a:extLst>
          </p:cNvPr>
          <p:cNvSpPr/>
          <p:nvPr/>
        </p:nvSpPr>
        <p:spPr>
          <a:xfrm>
            <a:off x="1310107" y="3700914"/>
            <a:ext cx="2125121" cy="819159"/>
          </a:xfrm>
          <a:prstGeom prst="wedgeRoundRectCallout">
            <a:avLst>
              <a:gd name="adj1" fmla="val 58883"/>
              <a:gd name="adj2" fmla="val 13226"/>
              <a:gd name="adj3" fmla="val 16667"/>
            </a:avLst>
          </a:prstGeom>
          <a:solidFill>
            <a:schemeClr val="bg1"/>
          </a:solidFill>
          <a:ln w="38100">
            <a:solidFill>
              <a:srgbClr val="E6B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크기에 따라 이름이 달라져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810494" y="4767168"/>
            <a:ext cx="3229558" cy="210004"/>
            <a:chOff x="2193983" y="4222411"/>
            <a:chExt cx="2935963" cy="190914"/>
          </a:xfrm>
        </p:grpSpPr>
        <p:pic>
          <p:nvPicPr>
            <p:cNvPr id="75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983" y="4222411"/>
              <a:ext cx="181773" cy="177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3945" y="4231552"/>
              <a:ext cx="186001" cy="181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549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5537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629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916" y="4250566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416" y="4255193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805123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802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59922" y="166580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977117" y="1880828"/>
            <a:ext cx="3450867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mtClean="0">
                <a:solidFill>
                  <a:schemeClr val="tx1"/>
                </a:solidFill>
              </a:rPr>
              <a:t>각도의 합과 차는 얼마일까요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위의 텍스트 지우고 새로 입혀주세요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7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61667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map_06.png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\app\resource\contents\lesson02\ops\lesson01\images\mm_41_2_09_07_01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680303BC-8FFF-4CFB-9AEF-F4D2697AD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190" y="2420888"/>
            <a:ext cx="4511251" cy="209613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A78F58DE-544C-411C-83C6-883B5E3A2DF6}"/>
              </a:ext>
            </a:extLst>
          </p:cNvPr>
          <p:cNvSpPr/>
          <p:nvPr/>
        </p:nvSpPr>
        <p:spPr>
          <a:xfrm>
            <a:off x="3714054" y="3877243"/>
            <a:ext cx="1936556" cy="475872"/>
          </a:xfrm>
          <a:prstGeom prst="rect">
            <a:avLst/>
          </a:prstGeom>
          <a:solidFill>
            <a:srgbClr val="FFF3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130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dirty="0" smtClean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°=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6B28E59F-56FC-4B87-9FB9-14FA5FCA01EE}"/>
              </a:ext>
            </a:extLst>
          </p:cNvPr>
          <p:cNvSpPr/>
          <p:nvPr/>
        </p:nvSpPr>
        <p:spPr>
          <a:xfrm>
            <a:off x="1463661" y="3864016"/>
            <a:ext cx="1710733" cy="475872"/>
          </a:xfrm>
          <a:prstGeom prst="rect">
            <a:avLst/>
          </a:prstGeom>
          <a:solidFill>
            <a:srgbClr val="FFF3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°+</a:t>
            </a:r>
            <a:r>
              <a:rPr lang="en-US" altLang="ko-KR" sz="2000" dirty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°=</a:t>
            </a:r>
            <a:r>
              <a:rPr lang="en-US" altLang="ko-KR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810494" y="4767168"/>
            <a:ext cx="3229558" cy="210004"/>
            <a:chOff x="2193983" y="4222411"/>
            <a:chExt cx="2935963" cy="190914"/>
          </a:xfrm>
        </p:grpSpPr>
        <p:pic>
          <p:nvPicPr>
            <p:cNvPr id="75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983" y="4222411"/>
              <a:ext cx="181773" cy="177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3945" y="4231552"/>
              <a:ext cx="186001" cy="181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549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5537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629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617" y="4250566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416" y="4255193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635" y="4805123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011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59922" y="166580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1810494" y="4839153"/>
            <a:ext cx="3229558" cy="210004"/>
            <a:chOff x="2193983" y="4222411"/>
            <a:chExt cx="2935963" cy="19091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983" y="4222411"/>
              <a:ext cx="181773" cy="177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657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3945" y="4231552"/>
              <a:ext cx="186001" cy="181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549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5537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629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617" y="4250566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416" y="4255193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모서리가 둥근 직사각형 39"/>
          <p:cNvSpPr/>
          <p:nvPr/>
        </p:nvSpPr>
        <p:spPr>
          <a:xfrm>
            <a:off x="1012337" y="1880828"/>
            <a:ext cx="4533079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mtClean="0">
                <a:solidFill>
                  <a:schemeClr val="tx1"/>
                </a:solidFill>
              </a:rPr>
              <a:t>삼각형의 세 각의 크기의 합은 얼마일까요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95996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map_07.png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\app\resource\contents\lesson02\ops\lesson01\images\mm_41_2_09_07_01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위의 텍스트 지우고 새로 입혀주세요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679" y="4877108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17AFC080-4711-4FF8-9831-BB2B70F25F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600" y="2582905"/>
            <a:ext cx="4755203" cy="1350151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B28E59F-56FC-4B87-9FB9-14FA5FCA01EE}"/>
              </a:ext>
            </a:extLst>
          </p:cNvPr>
          <p:cNvSpPr/>
          <p:nvPr/>
        </p:nvSpPr>
        <p:spPr>
          <a:xfrm>
            <a:off x="4608004" y="3161746"/>
            <a:ext cx="505023" cy="4226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5959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923261" y="166580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1810494" y="4839153"/>
            <a:ext cx="3229558" cy="210004"/>
            <a:chOff x="2193983" y="4222411"/>
            <a:chExt cx="2935963" cy="19091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983" y="4222411"/>
              <a:ext cx="181773" cy="177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3945" y="4231552"/>
              <a:ext cx="186001" cy="181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549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5537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629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5617" y="4250566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657" y="4255193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5337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map_08.png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\app\resource\contents\lesson02\ops\lesson01\images\mm_41_2_09_07_01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위의 텍스트 지우고 새로 입혀주세요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크기 기본은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40px,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안들어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갈 경우에는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35px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까지 가능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4877108"/>
            <a:ext cx="381301" cy="1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모서리가 둥근 직사각형 38"/>
          <p:cNvSpPr/>
          <p:nvPr/>
        </p:nvSpPr>
        <p:spPr>
          <a:xfrm>
            <a:off x="1012337" y="1880828"/>
            <a:ext cx="4533079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사</a:t>
            </a:r>
            <a:r>
              <a:rPr lang="ko-KR" altLang="en-US" sz="1800" dirty="0" smtClean="0">
                <a:solidFill>
                  <a:schemeClr val="tx1"/>
                </a:solidFill>
              </a:rPr>
              <a:t>각형의 네 각의 크기의 합은 얼마일까요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9B4EA914-0FF8-47BF-BCC8-AC2C01D182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2337" y="2668527"/>
            <a:ext cx="4644875" cy="1222335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6B28E59F-56FC-4B87-9FB9-14FA5FCA01EE}"/>
              </a:ext>
            </a:extLst>
          </p:cNvPr>
          <p:cNvSpPr/>
          <p:nvPr/>
        </p:nvSpPr>
        <p:spPr>
          <a:xfrm>
            <a:off x="4686643" y="3125032"/>
            <a:ext cx="502215" cy="46489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360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5663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23707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창의 놀이터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더 멀리 나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아가려면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03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050" b="1" u="sng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EF842737-19DD-4BB1-B860-3ACD49D756A1}"/>
              </a:ext>
            </a:extLst>
          </p:cNvPr>
          <p:cNvSpPr/>
          <p:nvPr/>
        </p:nvSpPr>
        <p:spPr>
          <a:xfrm>
            <a:off x="502215" y="4972044"/>
            <a:ext cx="5977997" cy="581192"/>
          </a:xfrm>
          <a:prstGeom prst="roundRect">
            <a:avLst/>
          </a:prstGeom>
          <a:solidFill>
            <a:srgbClr val="F4F4F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스티로폼 공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,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30 cm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자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3A17EDE-CE7B-4D7C-AEC4-85397095B3AA}"/>
              </a:ext>
            </a:extLst>
          </p:cNvPr>
          <p:cNvSpPr txBox="1"/>
          <p:nvPr/>
        </p:nvSpPr>
        <p:spPr>
          <a:xfrm>
            <a:off x="7018371" y="1130234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버튼 클릭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표시로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72DA7496-2944-4821-BFD3-FCD6FCBCE6D6}"/>
              </a:ext>
            </a:extLst>
          </p:cNvPr>
          <p:cNvSpPr/>
          <p:nvPr/>
        </p:nvSpPr>
        <p:spPr>
          <a:xfrm>
            <a:off x="5816884" y="4673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xmlns="" id="{8AFA7B2B-E89B-4C3D-81AB-05BE3112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3B1752B-E11C-4A1B-868A-E061F8D2C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63" y="1996391"/>
            <a:ext cx="6101791" cy="177568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각도기를 이용하여 각도를 재어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86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각도기 그림과 함께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app\resource\contents\lesson02\ops\lesson02mm_41_2_09_01_01.html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2517801" y="55088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1673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6" y="5211766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52" y="5211764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타원 65"/>
          <p:cNvSpPr/>
          <p:nvPr/>
        </p:nvSpPr>
        <p:spPr>
          <a:xfrm>
            <a:off x="1164844" y="55092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59632" y="4011787"/>
            <a:ext cx="6919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3506" y="3794345"/>
            <a:ext cx="360000" cy="355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B7A8D7C-A717-4EFC-A464-FD022450E0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7345" y="1633722"/>
            <a:ext cx="1822612" cy="80409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EC2E2A9-3F86-45B4-86B3-3A99C78B5D93}"/>
              </a:ext>
            </a:extLst>
          </p:cNvPr>
          <p:cNvSpPr txBox="1"/>
          <p:nvPr/>
        </p:nvSpPr>
        <p:spPr>
          <a:xfrm>
            <a:off x="4890593" y="4011787"/>
            <a:ext cx="6919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62712FCB-8093-4903-BC72-8E2F2FA68D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4467" y="3794345"/>
            <a:ext cx="360000" cy="355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5F2E450-AC0D-4CBE-A6B6-BDD9FE2AA0BF}"/>
              </a:ext>
            </a:extLst>
          </p:cNvPr>
          <p:cNvSpPr txBox="1"/>
          <p:nvPr/>
        </p:nvSpPr>
        <p:spPr>
          <a:xfrm>
            <a:off x="1907704" y="4005064"/>
            <a:ext cx="363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6F46F30-03F0-444D-9E95-DD60A65D88CF}"/>
              </a:ext>
            </a:extLst>
          </p:cNvPr>
          <p:cNvSpPr txBox="1"/>
          <p:nvPr/>
        </p:nvSpPr>
        <p:spPr>
          <a:xfrm>
            <a:off x="5508104" y="4005064"/>
            <a:ext cx="363261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19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F446C20B-5E9F-47BA-AF2C-337482E39251}"/>
              </a:ext>
            </a:extLst>
          </p:cNvPr>
          <p:cNvSpPr/>
          <p:nvPr/>
        </p:nvSpPr>
        <p:spPr>
          <a:xfrm>
            <a:off x="6257510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C43C102-5024-4794-91B2-B0F53479C8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6276" y="5541170"/>
            <a:ext cx="2139338" cy="13802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8" name="타원 77"/>
          <p:cNvSpPr/>
          <p:nvPr/>
        </p:nvSpPr>
        <p:spPr>
          <a:xfrm>
            <a:off x="6283301" y="14146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81994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bg.svg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answer_01.svg, answer_02.svg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 4-1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\app\resource\contents\lesson02\ops\lesson02\images\mm_41_2_09_01_01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362" y="2810297"/>
            <a:ext cx="2681799" cy="1078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3843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55D4F54-2557-4769-8B54-B99A51DDB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80" y="2361710"/>
            <a:ext cx="6489055" cy="1865810"/>
          </a:xfrm>
          <a:prstGeom prst="rect">
            <a:avLst/>
          </a:prstGeom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4823" y="143948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각도기를 이용하여 각도를 재어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97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\app\resource\contents\lesson02\ops\lesson02mm_41_2_09_01_01.html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CDFC3F2E-1270-4497-A0A2-929C3E541F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7345" y="1633722"/>
            <a:ext cx="1822612" cy="80409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7FE984F-A5B8-4F89-9F85-4E420AB3DA62}"/>
              </a:ext>
            </a:extLst>
          </p:cNvPr>
          <p:cNvSpPr txBox="1"/>
          <p:nvPr/>
        </p:nvSpPr>
        <p:spPr>
          <a:xfrm>
            <a:off x="1339939" y="4426210"/>
            <a:ext cx="6919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2DC03C51-41C3-4271-92B3-8EDC56D16B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3508" y="4208768"/>
            <a:ext cx="360000" cy="355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2C3D858-15DF-4EA9-A5FB-B3FB978FDAAD}"/>
              </a:ext>
            </a:extLst>
          </p:cNvPr>
          <p:cNvSpPr txBox="1"/>
          <p:nvPr/>
        </p:nvSpPr>
        <p:spPr>
          <a:xfrm>
            <a:off x="4970900" y="4426210"/>
            <a:ext cx="6919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CC883A07-6284-4F49-8A0F-8382C4B5BD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4469" y="4208768"/>
            <a:ext cx="360000" cy="3550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F2E3BDC-70A6-476B-8AC9-DAD6352BB60C}"/>
              </a:ext>
            </a:extLst>
          </p:cNvPr>
          <p:cNvSpPr txBox="1"/>
          <p:nvPr/>
        </p:nvSpPr>
        <p:spPr>
          <a:xfrm>
            <a:off x="1979712" y="4428963"/>
            <a:ext cx="363261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1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C982737D-2793-4EA3-ACBF-BB438B0B6EF4}"/>
              </a:ext>
            </a:extLst>
          </p:cNvPr>
          <p:cNvSpPr txBox="1"/>
          <p:nvPr/>
        </p:nvSpPr>
        <p:spPr>
          <a:xfrm>
            <a:off x="5616116" y="4401108"/>
            <a:ext cx="363261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1900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519CEB9A-CA83-4F55-B0F6-882ED7291A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7798" y="4683068"/>
            <a:ext cx="2353272" cy="1518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0BCE08FF-5018-4E03-B179-C0496A08686F}"/>
              </a:ext>
            </a:extLst>
          </p:cNvPr>
          <p:cNvSpPr/>
          <p:nvPr/>
        </p:nvSpPr>
        <p:spPr>
          <a:xfrm>
            <a:off x="6317616" y="14160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14907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bg_twins_01.svg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 4-1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\app\resource\contents\lesson02\ops\lesson02\images\mm_41_2_09_01_01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61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\app\resource\contents\lesson02\ops\lesson02mm_41_2_09_01_01.html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34823" y="143948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각도기를 이용하여 각도를 재어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4BBF737-0B32-4453-929E-91AC61858D16}"/>
              </a:ext>
            </a:extLst>
          </p:cNvPr>
          <p:cNvSpPr txBox="1"/>
          <p:nvPr/>
        </p:nvSpPr>
        <p:spPr>
          <a:xfrm>
            <a:off x="1339939" y="4730266"/>
            <a:ext cx="6919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AA836F7F-5127-4AB5-8C2E-34EF39F957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3508" y="4512824"/>
            <a:ext cx="360000" cy="355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1E946C5-3501-4275-983A-2657330F361C}"/>
              </a:ext>
            </a:extLst>
          </p:cNvPr>
          <p:cNvSpPr txBox="1"/>
          <p:nvPr/>
        </p:nvSpPr>
        <p:spPr>
          <a:xfrm>
            <a:off x="4970900" y="4730266"/>
            <a:ext cx="6919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CCBA101B-DF5A-43CB-9E86-92E704C855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4469" y="4512824"/>
            <a:ext cx="360000" cy="355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623C0C4-3A74-4671-92A4-AA9B9DDC4A3B}"/>
              </a:ext>
            </a:extLst>
          </p:cNvPr>
          <p:cNvSpPr txBox="1"/>
          <p:nvPr/>
        </p:nvSpPr>
        <p:spPr>
          <a:xfrm>
            <a:off x="1976491" y="4733019"/>
            <a:ext cx="363261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19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A1BC92D-38CB-4E0B-B750-7B88B610D21F}"/>
              </a:ext>
            </a:extLst>
          </p:cNvPr>
          <p:cNvSpPr txBox="1"/>
          <p:nvPr/>
        </p:nvSpPr>
        <p:spPr>
          <a:xfrm>
            <a:off x="5616116" y="4733019"/>
            <a:ext cx="363261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190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4C270766-D2AD-4519-9D44-1C8D881C7C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8829" y="4948230"/>
            <a:ext cx="2353272" cy="15182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5DAC5E8-682A-45B7-BD58-0B34B7758C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818" y="2201857"/>
            <a:ext cx="5563798" cy="214399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7C193997-2F75-4166-8832-7470DA50E8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7345" y="1633722"/>
            <a:ext cx="1822612" cy="804094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43CC6E29-5E95-4DEF-9D65-AEF8D617CB16}"/>
              </a:ext>
            </a:extLst>
          </p:cNvPr>
          <p:cNvSpPr/>
          <p:nvPr/>
        </p:nvSpPr>
        <p:spPr>
          <a:xfrm>
            <a:off x="6317616" y="14160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73936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bg_twins_02.png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 4-1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\app\resource\contents\lesson02\ops\lesson02\images\mm_41_2_09_01_01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38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DB0A30D5-AD44-4AD0-AAC6-7D4AF0FF4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49" t="23734" r="8815" b="10053"/>
          <a:stretch/>
        </p:blipFill>
        <p:spPr>
          <a:xfrm>
            <a:off x="4164850" y="2884601"/>
            <a:ext cx="2315362" cy="143572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각도의 각을 그려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03065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6701688" y="4953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9" y="524107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95" y="5241073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타원 65"/>
          <p:cNvSpPr/>
          <p:nvPr/>
        </p:nvSpPr>
        <p:spPr>
          <a:xfrm>
            <a:off x="2102" y="54365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481270" y="54426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도구 툴로 그린 선은 사라지고 예 약물과 함께 파란색 선과 각도기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선 색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#00a0ff)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app\resource\contents\lesson02\ops\lesson02mm_41_2_09_02_01.html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B0A30D5-AD44-4AD0-AAC6-7D4AF0FF4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2" t="34622" r="61739" b="5412"/>
          <a:stretch/>
        </p:blipFill>
        <p:spPr>
          <a:xfrm>
            <a:off x="1079612" y="2888940"/>
            <a:ext cx="2021180" cy="130029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7E5A527D-E7C1-4CC6-8114-0591B68B06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7345" y="1633722"/>
            <a:ext cx="1822612" cy="804094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6283301" y="15152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4A436B98-AC4D-4506-9CBB-7488CD9BA7D3}"/>
              </a:ext>
            </a:extLst>
          </p:cNvPr>
          <p:cNvCxnSpPr>
            <a:cxnSpLocks/>
          </p:cNvCxnSpPr>
          <p:nvPr/>
        </p:nvCxnSpPr>
        <p:spPr bwMode="auto">
          <a:xfrm>
            <a:off x="1497511" y="3001455"/>
            <a:ext cx="1107449" cy="934987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20CD9D57-0EBF-441B-B241-3EFDD6688B19}"/>
              </a:ext>
            </a:extLst>
          </p:cNvPr>
          <p:cNvCxnSpPr>
            <a:cxnSpLocks/>
          </p:cNvCxnSpPr>
          <p:nvPr/>
        </p:nvCxnSpPr>
        <p:spPr bwMode="auto">
          <a:xfrm flipH="1">
            <a:off x="5551153" y="3020578"/>
            <a:ext cx="764759" cy="1109596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모서리가 둥근 직사각형 2"/>
              <p:cNvSpPr/>
              <p:nvPr/>
            </p:nvSpPr>
            <p:spPr>
              <a:xfrm>
                <a:off x="359532" y="2397679"/>
                <a:ext cx="648072" cy="397489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 smtClean="0">
                    <a:solidFill>
                      <a:schemeClr val="tx1"/>
                    </a:solidFill>
                  </a:rPr>
                  <a:t>40</a:t>
                </a:r>
                <a14:m>
                  <m:oMath xmlns:m="http://schemas.openxmlformats.org/officeDocument/2006/math">
                    <m:r>
                      <a:rPr lang="en-US" altLang="ko-KR" sz="19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ko-KR" altLang="en-US" sz="1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모서리가 둥근 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2397679"/>
                <a:ext cx="648072" cy="397489"/>
              </a:xfrm>
              <a:prstGeom prst="roundRect">
                <a:avLst/>
              </a:prstGeom>
              <a:blipFill rotWithShape="1">
                <a:blip r:embed="rId8"/>
                <a:stretch>
                  <a:fillRect l="-943" t="-4545" b="-2424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모서리가 둥근 직사각형 27"/>
              <p:cNvSpPr/>
              <p:nvPr/>
            </p:nvSpPr>
            <p:spPr>
              <a:xfrm>
                <a:off x="3675501" y="2407335"/>
                <a:ext cx="712879" cy="397489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 smtClean="0">
                    <a:solidFill>
                      <a:schemeClr val="tx1"/>
                    </a:solidFill>
                  </a:rPr>
                  <a:t>110</a:t>
                </a:r>
                <a14:m>
                  <m:oMath xmlns:m="http://schemas.openxmlformats.org/officeDocument/2006/math">
                    <m:r>
                      <a:rPr lang="en-US" altLang="ko-KR" sz="19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ko-KR" altLang="en-US" sz="1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모서리가 둥근 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501" y="2407335"/>
                <a:ext cx="712879" cy="397489"/>
              </a:xfrm>
              <a:prstGeom prst="roundRect">
                <a:avLst/>
              </a:prstGeom>
              <a:blipFill rotWithShape="1">
                <a:blip r:embed="rId9"/>
                <a:stretch>
                  <a:fillRect l="-5128" t="-6154" b="-24615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모서리가 둥근 직사각형 3"/>
          <p:cNvSpPr/>
          <p:nvPr/>
        </p:nvSpPr>
        <p:spPr>
          <a:xfrm>
            <a:off x="366745" y="2437816"/>
            <a:ext cx="3089131" cy="217467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679113" y="2442457"/>
            <a:ext cx="3089131" cy="217467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97" y="288460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554" y="286190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07473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bg.svg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answer_01.svg, answer_02.svg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 4-1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\app\resource\contents\lesson02\ops\lesson02\images\mm_41_2_09_02_01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타원 39"/>
          <p:cNvSpPr/>
          <p:nvPr/>
        </p:nvSpPr>
        <p:spPr>
          <a:xfrm>
            <a:off x="535299" y="32128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114" y="3248980"/>
            <a:ext cx="3062274" cy="84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01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680F70E2-4185-48B7-A4B3-E2E8CD13A8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41" t="41350" r="2382" b="10922"/>
          <a:stretch/>
        </p:blipFill>
        <p:spPr>
          <a:xfrm>
            <a:off x="3826387" y="3248640"/>
            <a:ext cx="2977861" cy="1080079"/>
          </a:xfrm>
          <a:prstGeom prst="rect">
            <a:avLst/>
          </a:prstGeom>
        </p:spPr>
      </p:pic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클릭하면 도구 툴로 그린 선은 사라지고 예 약물과 함께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파란선 색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#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00a0ff)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\app\resource\contents\lesson02\ops\lesson02mm_41_2_09_02_01.html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34823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각도의 각을 그려보세요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타원 31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80F70E2-4185-48B7-A4B3-E2E8CD13A8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5" t="20576" r="63916" b="12642"/>
          <a:stretch/>
        </p:blipFill>
        <p:spPr>
          <a:xfrm>
            <a:off x="863600" y="2834204"/>
            <a:ext cx="1820877" cy="1511293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01ED9877-E4A1-4569-BA82-91A1E08D20FF}"/>
              </a:ext>
            </a:extLst>
          </p:cNvPr>
          <p:cNvCxnSpPr>
            <a:cxnSpLocks/>
          </p:cNvCxnSpPr>
          <p:nvPr/>
        </p:nvCxnSpPr>
        <p:spPr bwMode="auto">
          <a:xfrm flipH="1">
            <a:off x="975417" y="2832316"/>
            <a:ext cx="929826" cy="1229069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F826ECA-98D2-4957-BA61-0237ED1BD0BA}"/>
              </a:ext>
            </a:extLst>
          </p:cNvPr>
          <p:cNvCxnSpPr>
            <a:cxnSpLocks/>
          </p:cNvCxnSpPr>
          <p:nvPr/>
        </p:nvCxnSpPr>
        <p:spPr bwMode="auto">
          <a:xfrm>
            <a:off x="3859573" y="3609020"/>
            <a:ext cx="1553041" cy="542318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7E5EF279-A2FF-435F-8C9D-DF9790C37B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7345" y="1633722"/>
            <a:ext cx="1822612" cy="804094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084422E0-35FA-4BFC-828F-8ADF21180925}"/>
              </a:ext>
            </a:extLst>
          </p:cNvPr>
          <p:cNvSpPr/>
          <p:nvPr/>
        </p:nvSpPr>
        <p:spPr>
          <a:xfrm>
            <a:off x="6218722" y="1476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모서리가 둥근 직사각형 25"/>
              <p:cNvSpPr/>
              <p:nvPr/>
            </p:nvSpPr>
            <p:spPr>
              <a:xfrm>
                <a:off x="359532" y="2397679"/>
                <a:ext cx="648072" cy="397489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</a:rPr>
                  <a:t>6</a:t>
                </a:r>
                <a:r>
                  <a:rPr lang="en-US" altLang="ko-KR" sz="1900" dirty="0" smtClean="0">
                    <a:solidFill>
                      <a:schemeClr val="tx1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ko-KR" sz="19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ko-KR" altLang="en-US" sz="1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모서리가 둥근 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2397679"/>
                <a:ext cx="648072" cy="397489"/>
              </a:xfrm>
              <a:prstGeom prst="roundRect">
                <a:avLst/>
              </a:prstGeom>
              <a:blipFill rotWithShape="1">
                <a:blip r:embed="rId9"/>
                <a:stretch>
                  <a:fillRect l="-943" t="-4545" b="-2424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모서리가 둥근 직사각형 39"/>
              <p:cNvSpPr/>
              <p:nvPr/>
            </p:nvSpPr>
            <p:spPr>
              <a:xfrm>
                <a:off x="3675501" y="2407335"/>
                <a:ext cx="712879" cy="397489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 smtClean="0">
                    <a:solidFill>
                      <a:schemeClr val="tx1"/>
                    </a:solidFill>
                  </a:rPr>
                  <a:t>130</a:t>
                </a:r>
                <a14:m>
                  <m:oMath xmlns:m="http://schemas.openxmlformats.org/officeDocument/2006/math">
                    <m:r>
                      <a:rPr lang="en-US" altLang="ko-KR" sz="19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ko-KR" altLang="en-US" sz="1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모서리가 둥근 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501" y="2407335"/>
                <a:ext cx="712879" cy="397489"/>
              </a:xfrm>
              <a:prstGeom prst="roundRect">
                <a:avLst/>
              </a:prstGeom>
              <a:blipFill rotWithShape="1">
                <a:blip r:embed="rId10"/>
                <a:stretch>
                  <a:fillRect l="-5128" t="-6154" b="-24615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모서리가 둥근 직사각형 40"/>
          <p:cNvSpPr/>
          <p:nvPr/>
        </p:nvSpPr>
        <p:spPr>
          <a:xfrm>
            <a:off x="366745" y="2437816"/>
            <a:ext cx="3089131" cy="217467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679113" y="2442457"/>
            <a:ext cx="3089131" cy="217467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64176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bg_twins_01.svg, twins_1_answer_01.svg,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twins_1_answer_02.svg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 4-1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\app\resource\contents\lesson02\ops\lesson02\images\mm_41_2_09_02_01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97" y="288460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554" y="286190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29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클릭하면 도구 툴로 그린 선은 사라지고 예 약물과 함께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파란선 색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#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00a0ff)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\app\resource\contents\lesson02\ops\lesson02mm_41_2_09_02_01.html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34823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각도의 각을 그려보세요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7E5EF279-A2FF-435F-8C9D-DF9790C37B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345" y="1633722"/>
            <a:ext cx="1822612" cy="804094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084422E0-35FA-4BFC-828F-8ADF21180925}"/>
              </a:ext>
            </a:extLst>
          </p:cNvPr>
          <p:cNvSpPr/>
          <p:nvPr/>
        </p:nvSpPr>
        <p:spPr>
          <a:xfrm>
            <a:off x="6218722" y="1476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모서리가 둥근 직사각형 25"/>
              <p:cNvSpPr/>
              <p:nvPr/>
            </p:nvSpPr>
            <p:spPr>
              <a:xfrm>
                <a:off x="359531" y="2397679"/>
                <a:ext cx="712359" cy="397489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 smtClean="0">
                    <a:solidFill>
                      <a:schemeClr val="tx1"/>
                    </a:solidFill>
                  </a:rPr>
                  <a:t>100</a:t>
                </a:r>
                <a14:m>
                  <m:oMath xmlns:m="http://schemas.openxmlformats.org/officeDocument/2006/math">
                    <m:r>
                      <a:rPr lang="en-US" altLang="ko-KR" sz="19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ko-KR" altLang="en-US" sz="1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모서리가 둥근 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1" y="2397679"/>
                <a:ext cx="712359" cy="397489"/>
              </a:xfrm>
              <a:prstGeom prst="roundRect">
                <a:avLst/>
              </a:prstGeom>
              <a:blipFill rotWithShape="1">
                <a:blip r:embed="rId7"/>
                <a:stretch>
                  <a:fillRect l="-5128" t="-4545" b="-2424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모서리가 둥근 직사각형 39"/>
              <p:cNvSpPr/>
              <p:nvPr/>
            </p:nvSpPr>
            <p:spPr>
              <a:xfrm>
                <a:off x="3675501" y="2407335"/>
                <a:ext cx="712879" cy="397489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9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ko-KR" sz="1900" dirty="0" smtClean="0">
                    <a:solidFill>
                      <a:schemeClr val="tx1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ko-KR" sz="19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endParaRPr lang="ko-KR" altLang="en-US" sz="1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모서리가 둥근 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501" y="2407335"/>
                <a:ext cx="712879" cy="397489"/>
              </a:xfrm>
              <a:prstGeom prst="roundRect">
                <a:avLst/>
              </a:prstGeom>
              <a:blipFill rotWithShape="1">
                <a:blip r:embed="rId8"/>
                <a:stretch>
                  <a:fillRect t="-6154" b="-24615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모서리가 둥근 직사각형 40"/>
          <p:cNvSpPr/>
          <p:nvPr/>
        </p:nvSpPr>
        <p:spPr>
          <a:xfrm>
            <a:off x="366745" y="2437816"/>
            <a:ext cx="3089131" cy="217467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679113" y="2442457"/>
            <a:ext cx="3089131" cy="217467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19343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bg_twins_02.svg, twins_2_answer_01.svg,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twins_2_answer_02.svg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 4-1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\app\resource\contents\lesson02\ops\lesson02\images\mm_41_2_09_02_01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65679350-ADDB-448F-9D97-7558C547BB1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827" t="15910" r="56653" b="10852"/>
          <a:stretch/>
        </p:blipFill>
        <p:spPr>
          <a:xfrm>
            <a:off x="1140903" y="2708920"/>
            <a:ext cx="1954635" cy="168514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65679350-ADDB-448F-9D97-7558C547BB1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7699" t="17284" r="7472" b="12383"/>
          <a:stretch/>
        </p:blipFill>
        <p:spPr>
          <a:xfrm>
            <a:off x="4723002" y="2775779"/>
            <a:ext cx="1643989" cy="1618282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DD6044B3-CCE5-4DC1-B8D5-F0B46EEB3F05}"/>
              </a:ext>
            </a:extLst>
          </p:cNvPr>
          <p:cNvCxnSpPr>
            <a:cxnSpLocks/>
          </p:cNvCxnSpPr>
          <p:nvPr/>
        </p:nvCxnSpPr>
        <p:spPr bwMode="auto">
          <a:xfrm>
            <a:off x="1392972" y="2767672"/>
            <a:ext cx="59852" cy="1364302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DCF54511-1AF2-4797-903D-014195556E4B}"/>
              </a:ext>
            </a:extLst>
          </p:cNvPr>
          <p:cNvCxnSpPr>
            <a:cxnSpLocks/>
          </p:cNvCxnSpPr>
          <p:nvPr/>
        </p:nvCxnSpPr>
        <p:spPr bwMode="auto">
          <a:xfrm flipH="1">
            <a:off x="4839455" y="2803676"/>
            <a:ext cx="560637" cy="148942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6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97" y="288460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554" y="286190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24794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43333</TotalTime>
  <Words>3321</Words>
  <Application>Microsoft Office PowerPoint</Application>
  <PresentationFormat>화면 슬라이드 쇼(4:3)</PresentationFormat>
  <Paragraphs>1016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7321</cp:revision>
  <dcterms:created xsi:type="dcterms:W3CDTF">2008-07-15T12:19:11Z</dcterms:created>
  <dcterms:modified xsi:type="dcterms:W3CDTF">2022-01-24T00:35:02Z</dcterms:modified>
</cp:coreProperties>
</file>