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6" r:id="rId1"/>
    <p:sldMasterId id="2147483677" r:id="rId2"/>
  </p:sldMasterIdLst>
  <p:notesMasterIdLst>
    <p:notesMasterId r:id="rId3"/>
  </p:notesMasterIdLst>
  <p:handoutMasterIdLst>
    <p:handoutMasterId r:id="rId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505" autoAdjust="0"/>
    <p:restoredTop sz="94744" autoAdjust="0"/>
  </p:normalViewPr>
  <p:slideViewPr>
    <p:cSldViewPr>
      <p:cViewPr varScale="1">
        <p:scale>
          <a:sx n="100" d="100"/>
          <a:sy n="100" d="100"/>
        </p:scale>
        <p:origin x="1430" y="72"/>
      </p:cViewPr>
      <p:guideLst>
        <p:guide orient="horz" pos="2159"/>
        <p:guide pos="287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6"/>
        <p:guide pos="2140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86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24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7562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slideLayout" Target="../slideLayouts/slideLayout4.xml"  /><Relationship Id="rId3" Type="http://schemas.openxmlformats.org/officeDocument/2006/relationships/slideLayout" Target="../slideLayouts/slideLayout5.xml"  /><Relationship Id="rId4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57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12" Type="http://schemas.openxmlformats.org/officeDocument/2006/relationships/image" Target="../media/image10.png"  /><Relationship Id="rId13" Type="http://schemas.openxmlformats.org/officeDocument/2006/relationships/image" Target="../media/image11.png"  /><Relationship Id="rId2" Type="http://schemas.openxmlformats.org/officeDocument/2006/relationships/image" Target="../media/image2.png"  /><Relationship Id="rId3" Type="http://schemas.openxmlformats.org/officeDocument/2006/relationships/image" Target="../media/image3.jpeg"  /><Relationship Id="rId4" Type="http://schemas.openxmlformats.org/officeDocument/2006/relationships/image" Target="../media/image4.png"  /><Relationship Id="rId5" Type="http://schemas.openxmlformats.org/officeDocument/2006/relationships/image" Target="../media/image5.jpeg"  /><Relationship Id="rId6" Type="http://schemas.openxmlformats.org/officeDocument/2006/relationships/image" Target="../media/image6.png"  /><Relationship Id="rId7" Type="http://schemas.openxmlformats.org/officeDocument/2006/relationships/image" Target="../media/image6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12" Type="http://schemas.openxmlformats.org/officeDocument/2006/relationships/image" Target="../media/image10.png"  /><Relationship Id="rId13" Type="http://schemas.openxmlformats.org/officeDocument/2006/relationships/image" Target="../media/image11.png"  /><Relationship Id="rId14" Type="http://schemas.openxmlformats.org/officeDocument/2006/relationships/image" Target="../media/image12.png"  /><Relationship Id="rId2" Type="http://schemas.openxmlformats.org/officeDocument/2006/relationships/image" Target="../media/image2.png"  /><Relationship Id="rId3" Type="http://schemas.openxmlformats.org/officeDocument/2006/relationships/image" Target="../media/image3.jpeg"  /><Relationship Id="rId4" Type="http://schemas.openxmlformats.org/officeDocument/2006/relationships/image" Target="../media/image4.png"  /><Relationship Id="rId5" Type="http://schemas.openxmlformats.org/officeDocument/2006/relationships/image" Target="../media/image5.jpeg"  /><Relationship Id="rId6" Type="http://schemas.openxmlformats.org/officeDocument/2006/relationships/image" Target="../media/image6.png"  /><Relationship Id="rId7" Type="http://schemas.openxmlformats.org/officeDocument/2006/relationships/image" Target="../media/image6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9.png"  /><Relationship Id="rId11" Type="http://schemas.openxmlformats.org/officeDocument/2006/relationships/image" Target="../media/image8.png"  /><Relationship Id="rId12" Type="http://schemas.openxmlformats.org/officeDocument/2006/relationships/image" Target="../media/image17.png"  /><Relationship Id="rId13" Type="http://schemas.openxmlformats.org/officeDocument/2006/relationships/image" Target="../media/image11.png"  /><Relationship Id="rId2" Type="http://schemas.openxmlformats.org/officeDocument/2006/relationships/image" Target="../media/image2.png"  /><Relationship Id="rId3" Type="http://schemas.openxmlformats.org/officeDocument/2006/relationships/image" Target="../media/image3.jpeg"  /><Relationship Id="rId4" Type="http://schemas.openxmlformats.org/officeDocument/2006/relationships/image" Target="../media/image4.png"  /><Relationship Id="rId5" Type="http://schemas.openxmlformats.org/officeDocument/2006/relationships/image" Target="../media/image5.jpe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Relationship Id="rId8" Type="http://schemas.openxmlformats.org/officeDocument/2006/relationships/image" Target="../media/image15.png"  /><Relationship Id="rId9" Type="http://schemas.openxmlformats.org/officeDocument/2006/relationships/image" Target="../media/image1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9.png"  /><Relationship Id="rId11" Type="http://schemas.openxmlformats.org/officeDocument/2006/relationships/image" Target="../media/image8.png"  /><Relationship Id="rId12" Type="http://schemas.openxmlformats.org/officeDocument/2006/relationships/image" Target="../media/image17.png"  /><Relationship Id="rId13" Type="http://schemas.openxmlformats.org/officeDocument/2006/relationships/image" Target="../media/image11.png"  /><Relationship Id="rId14" Type="http://schemas.openxmlformats.org/officeDocument/2006/relationships/image" Target="../media/image12.png"  /><Relationship Id="rId2" Type="http://schemas.openxmlformats.org/officeDocument/2006/relationships/image" Target="../media/image2.png"  /><Relationship Id="rId3" Type="http://schemas.openxmlformats.org/officeDocument/2006/relationships/image" Target="../media/image3.jpeg"  /><Relationship Id="rId4" Type="http://schemas.openxmlformats.org/officeDocument/2006/relationships/image" Target="../media/image4.png"  /><Relationship Id="rId5" Type="http://schemas.openxmlformats.org/officeDocument/2006/relationships/image" Target="../media/image5.jpe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Relationship Id="rId8" Type="http://schemas.openxmlformats.org/officeDocument/2006/relationships/image" Target="../media/image15.png"  /><Relationship Id="rId9" Type="http://schemas.openxmlformats.org/officeDocument/2006/relationships/image" Target="../media/image1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Relationship Id="rId3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21.png"  /><Relationship Id="rId6" Type="http://schemas.openxmlformats.org/officeDocument/2006/relationships/image" Target="../media/image21.png"  /><Relationship Id="rId7" Type="http://schemas.openxmlformats.org/officeDocument/2006/relationships/image" Target="../media/image21.png"  /><Relationship Id="rId8" Type="http://schemas.openxmlformats.org/officeDocument/2006/relationships/image" Target="../media/image2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983277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1534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공부할 준비가 되어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suhi_0601_04_0001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035929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suhi_0601_04_0001.html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47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공부할 준비가 되어 있나요 </a:t>
            </a:r>
            <a:r>
              <a:rPr kumimoji="1" lang="ko-KR" altLang="en-US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47</a:t>
            </a:r>
            <a:r>
              <a:rPr kumimoji="1" lang="ko-KR" altLang="en-US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>
              <a:solidFill>
                <a:srgbClr val="339933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/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Grid>
                <a:gridCol w="208286"/>
                <a:gridCol w="1878577"/>
              </a:tblGrid>
              <a:tr h="461431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수정사항</a:t>
                      </a:r>
                      <a:endParaRPr kumimoji="0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008564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000" b="1" i="0" u="none" strike="noStrike" kern="1200" cap="none" normalizeH="0" baseline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3600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이너탭 삽입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(2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개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정답확인 버튼 디자인 수정</a:t>
                      </a:r>
                      <a:br>
                        <a:rPr kumimoji="0" lang="en-US" altLang="ko-KR" sz="1000" b="0" i="0" u="none" strike="noStrike" kern="1200" cap="none" spc="0" normalizeH="0" baseline="0"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</a:b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 가리기로 토글됨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풀이 확인 팝업창 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다음 슬라이드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18837" y="1546522"/>
            <a:ext cx="5745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rPr>
              <a:t>두발자전거가 있습니다</a:t>
            </a: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rPr>
              <a:t>그림을 보고 물음에 답하세요</a:t>
            </a: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ko-KR" altLang="en-US" sz="18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6-1</a:t>
            </a:r>
            <a:endParaRPr kumimoji="1" lang="en-US" altLang="ko-KR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비와 비율</a:t>
            </a:r>
            <a:endParaRPr kumimoji="1" lang="ko-KR" altLang="en-US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>
          <a:xfrm>
            <a:off x="7751762" y="210264"/>
            <a:ext cx="1392237" cy="235506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suhi_0601_04_0001</a:t>
            </a:r>
            <a:endParaRPr kumimoji="1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01 </a:t>
            </a:r>
            <a:r>
              <a:rPr kumimoji="0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공부할 준비가 되어 있나요</a:t>
            </a:r>
            <a:endParaRPr kumimoji="0" lang="ko-KR" altLang="en-US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855222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3528" y="1569341"/>
            <a:ext cx="348893" cy="357006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 rot="0">
            <a:off x="6110477" y="1214413"/>
            <a:ext cx="793305" cy="261610"/>
            <a:chOff x="6110477" y="1214413"/>
            <a:chExt cx="793305" cy="261610"/>
          </a:xfrm>
        </p:grpSpPr>
        <p:sp>
          <p:nvSpPr>
            <p:cNvPr id="58" name="순서도: 대체 처리 57"/>
            <p:cNvSpPr/>
            <p:nvPr/>
          </p:nvSpPr>
          <p:spPr>
            <a:xfrm>
              <a:off x="6112656" y="1220252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6386501" y="12202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662525" y="12202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110477" y="1214413"/>
              <a:ext cx="2412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1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386501" y="1214413"/>
              <a:ext cx="2412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2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60346" y="1214413"/>
              <a:ext cx="2412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3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91776" y="1912622"/>
            <a:ext cx="4605263" cy="940512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5682" y="3084640"/>
            <a:ext cx="146310" cy="172912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551425" y="3007378"/>
            <a:ext cx="6108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rPr>
              <a:t>표를 완성하여 자전거 수와 바퀴 수 사이의 대응 관계를 알아보세요</a:t>
            </a: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ko-KR" altLang="en-US" sz="18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18837" y="3773953"/>
          <a:ext cx="6096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71"/>
                <a:gridCol w="934226"/>
                <a:gridCol w="934226"/>
                <a:gridCol w="934226"/>
                <a:gridCol w="934226"/>
                <a:gridCol w="934226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kumimoji="0" lang="ko-KR" altLang="en-US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자전거 수</a:t>
                      </a:r>
                      <a:r>
                        <a:rPr kumimoji="0" lang="en-US" altLang="ko-KR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대</a:t>
                      </a:r>
                      <a:r>
                        <a:rPr kumimoji="0" lang="en-US" altLang="ko-KR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kumimoji="0" lang="ko-KR" altLang="en-US" sz="1600" b="0" kern="120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a9c78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바퀴 수</a:t>
                      </a:r>
                      <a:r>
                        <a:rPr kumimoji="0" lang="en-US" altLang="ko-KR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</a:t>
                      </a:r>
                      <a:r>
                        <a:rPr kumimoji="0" lang="en-US" altLang="ko-KR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kumimoji="0" lang="ko-KR" altLang="en-US" sz="1600" b="0" kern="120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a9c78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4036702" y="4176956"/>
            <a:ext cx="467258" cy="299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altLang="ko-KR" sz="1800" b="1">
                <a:solidFill>
                  <a:srgbClr val="00a0ff"/>
                </a:solidFill>
                <a:latin typeface="맑은 고딕"/>
                <a:ea typeface="맑은 고딕"/>
              </a:rPr>
              <a:t>6</a:t>
            </a:r>
            <a:endParaRPr lang="en-US" altLang="ko-KR" sz="18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364986" y="4346162"/>
            <a:ext cx="162786" cy="162786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4981993" y="4176956"/>
            <a:ext cx="467258" cy="299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altLang="ko-KR" sz="1800" b="1">
                <a:solidFill>
                  <a:srgbClr val="00a0ff"/>
                </a:solidFill>
                <a:latin typeface="맑은 고딕"/>
                <a:ea typeface="맑은 고딕"/>
              </a:rPr>
              <a:t>8</a:t>
            </a:r>
            <a:endParaRPr lang="en-US" altLang="ko-KR" sz="18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310277" y="4346162"/>
            <a:ext cx="162786" cy="162786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5918131" y="4176956"/>
            <a:ext cx="467258" cy="299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altLang="ko-KR" sz="1800" b="1">
                <a:solidFill>
                  <a:srgbClr val="00a0ff"/>
                </a:solidFill>
                <a:latin typeface="맑은 고딕"/>
                <a:ea typeface="맑은 고딕"/>
              </a:rPr>
              <a:t>10</a:t>
            </a:r>
            <a:endParaRPr lang="en-US" altLang="ko-KR" sz="18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246415" y="4346162"/>
            <a:ext cx="162786" cy="162786"/>
          </a:xfrm>
          <a:prstGeom prst="rect">
            <a:avLst/>
          </a:prstGeom>
        </p:spPr>
      </p:pic>
      <p:grpSp>
        <p:nvGrpSpPr>
          <p:cNvPr id="95" name="그룹 94"/>
          <p:cNvGrpSpPr/>
          <p:nvPr/>
        </p:nvGrpSpPr>
        <p:grpSpPr>
          <a:xfrm rot="0" flipV="1">
            <a:off x="2832926" y="5301325"/>
            <a:ext cx="1117171" cy="179599"/>
            <a:chOff x="319554" y="1245924"/>
            <a:chExt cx="2636592" cy="423864"/>
          </a:xfrm>
        </p:grpSpPr>
        <p:pic>
          <p:nvPicPr>
            <p:cNvPr id="97" name="Picture 11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98" name="Picture 12"/>
            <p:cNvPicPr>
              <a:picLocks noChangeAspect="1" noChangeArrowheads="1"/>
            </p:cNvPicPr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99" name="Picture 13"/>
            <p:cNvPicPr>
              <a:picLocks noChangeAspect="1" noChangeArrowheads="1"/>
            </p:cNvPicPr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00" name="Picture 14"/>
            <p:cNvPicPr>
              <a:picLocks noChangeAspect="1" noChangeArrowheads="1"/>
            </p:cNvPicPr>
            <p:nvPr/>
          </p:nvPicPr>
          <p:blipFill rotWithShape="1">
            <a:blip r:embed="rId12"/>
            <a:srcRect/>
            <a:stretch>
              <a:fillRect/>
            </a:stretch>
          </p:blipFill>
          <p:spPr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101" name="타원 100"/>
          <p:cNvSpPr/>
          <p:nvPr/>
        </p:nvSpPr>
        <p:spPr>
          <a:xfrm>
            <a:off x="2572357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6" name="Picture 12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4947997" y="5263620"/>
            <a:ext cx="864096" cy="2894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7" name="타원 36"/>
          <p:cNvSpPr/>
          <p:nvPr/>
        </p:nvSpPr>
        <p:spPr>
          <a:xfrm>
            <a:off x="4783661" y="52623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02" name=""/>
          <p:cNvSpPr/>
          <p:nvPr/>
        </p:nvSpPr>
        <p:spPr>
          <a:xfrm>
            <a:off x="6537176" y="4653136"/>
            <a:ext cx="1292823" cy="12928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/>
              <a:t>완료</a:t>
            </a:r>
            <a:endParaRPr lang="ko-KR" altLang="en-US" sz="1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공부할 준비가 되어 있나요 </a:t>
            </a:r>
            <a:r>
              <a:rPr kumimoji="1" lang="ko-KR" altLang="en-US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47</a:t>
            </a:r>
            <a:r>
              <a:rPr kumimoji="1" lang="ko-KR" altLang="en-US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>
              <a:solidFill>
                <a:srgbClr val="339933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18837" y="1546522"/>
            <a:ext cx="5745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rPr>
              <a:t>두발자전거가 있습니다</a:t>
            </a: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rPr>
              <a:t>그림을 보고 물음에 답하세요</a:t>
            </a: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ko-KR" altLang="en-US" sz="18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6-1</a:t>
            </a:r>
            <a:endParaRPr kumimoji="1" lang="en-US" altLang="ko-KR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비와 비율</a:t>
            </a:r>
            <a:endParaRPr kumimoji="1" lang="ko-KR" altLang="en-US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>
          <a:xfrm>
            <a:off x="7751762" y="210264"/>
            <a:ext cx="1392237" cy="235506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suhi_0601_04_0001</a:t>
            </a:r>
            <a:endParaRPr kumimoji="1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01 </a:t>
            </a:r>
            <a:r>
              <a:rPr kumimoji="0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공부할 준비가 되어 있나요</a:t>
            </a:r>
            <a:endParaRPr kumimoji="0" lang="ko-KR" altLang="en-US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3528" y="1569341"/>
            <a:ext cx="348893" cy="357006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 rot="0">
            <a:off x="6110477" y="1214413"/>
            <a:ext cx="793305" cy="261610"/>
            <a:chOff x="6110477" y="1214413"/>
            <a:chExt cx="793305" cy="261610"/>
          </a:xfrm>
        </p:grpSpPr>
        <p:sp>
          <p:nvSpPr>
            <p:cNvPr id="58" name="순서도: 대체 처리 57"/>
            <p:cNvSpPr/>
            <p:nvPr/>
          </p:nvSpPr>
          <p:spPr>
            <a:xfrm>
              <a:off x="6112656" y="1220252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6386501" y="12202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662525" y="12202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110477" y="1214413"/>
              <a:ext cx="2412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1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386501" y="1214413"/>
              <a:ext cx="2412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2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60346" y="1214413"/>
              <a:ext cx="2412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3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91776" y="1912622"/>
            <a:ext cx="4605263" cy="940512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5682" y="3084640"/>
            <a:ext cx="146310" cy="172912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551425" y="3007378"/>
            <a:ext cx="6108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rPr>
              <a:t>표를 완성하여 자전거 수와 바퀴 수 사이의 대응 관계를 알아보세요</a:t>
            </a: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ko-KR" altLang="en-US" sz="18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18837" y="3773953"/>
          <a:ext cx="6096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71"/>
                <a:gridCol w="934226"/>
                <a:gridCol w="934226"/>
                <a:gridCol w="934226"/>
                <a:gridCol w="934226"/>
                <a:gridCol w="934226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kumimoji="0" lang="ko-KR" altLang="en-US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자전거 수</a:t>
                      </a:r>
                      <a:r>
                        <a:rPr kumimoji="0" lang="en-US" altLang="ko-KR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대</a:t>
                      </a:r>
                      <a:r>
                        <a:rPr kumimoji="0" lang="en-US" altLang="ko-KR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kumimoji="0" lang="ko-KR" altLang="en-US" sz="1600" b="0" kern="120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a9c78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바퀴 수</a:t>
                      </a:r>
                      <a:r>
                        <a:rPr kumimoji="0" lang="en-US" altLang="ko-KR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</a:t>
                      </a:r>
                      <a:r>
                        <a:rPr kumimoji="0" lang="en-US" altLang="ko-KR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kumimoji="0" lang="ko-KR" altLang="en-US" sz="1600" b="0" kern="120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a9c78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4036702" y="4176956"/>
            <a:ext cx="467258" cy="299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altLang="ko-KR" sz="1800" b="1">
                <a:solidFill>
                  <a:srgbClr val="00a0ff"/>
                </a:solidFill>
                <a:latin typeface="맑은 고딕"/>
                <a:ea typeface="맑은 고딕"/>
              </a:rPr>
              <a:t>6</a:t>
            </a:r>
            <a:endParaRPr lang="en-US" altLang="ko-KR" sz="18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364986" y="4346162"/>
            <a:ext cx="162786" cy="162786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4981993" y="4176956"/>
            <a:ext cx="467258" cy="299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altLang="ko-KR" sz="1800" b="1">
                <a:solidFill>
                  <a:srgbClr val="00a0ff"/>
                </a:solidFill>
                <a:latin typeface="맑은 고딕"/>
                <a:ea typeface="맑은 고딕"/>
              </a:rPr>
              <a:t>8</a:t>
            </a:r>
            <a:endParaRPr lang="en-US" altLang="ko-KR" sz="18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310277" y="4346162"/>
            <a:ext cx="162786" cy="162786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5918131" y="4176956"/>
            <a:ext cx="467258" cy="299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altLang="ko-KR" sz="1800" b="1">
                <a:solidFill>
                  <a:srgbClr val="00a0ff"/>
                </a:solidFill>
                <a:latin typeface="맑은 고딕"/>
                <a:ea typeface="맑은 고딕"/>
              </a:rPr>
              <a:t>10</a:t>
            </a:r>
            <a:endParaRPr lang="en-US" altLang="ko-KR" sz="18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246415" y="4346162"/>
            <a:ext cx="162786" cy="162786"/>
          </a:xfrm>
          <a:prstGeom prst="rect">
            <a:avLst/>
          </a:prstGeom>
        </p:spPr>
      </p:pic>
      <p:grpSp>
        <p:nvGrpSpPr>
          <p:cNvPr id="95" name="그룹 94"/>
          <p:cNvGrpSpPr/>
          <p:nvPr/>
        </p:nvGrpSpPr>
        <p:grpSpPr>
          <a:xfrm rot="0" flipV="1">
            <a:off x="2832926" y="5301325"/>
            <a:ext cx="1117171" cy="179599"/>
            <a:chOff x="319554" y="1245924"/>
            <a:chExt cx="2636592" cy="423864"/>
          </a:xfrm>
        </p:grpSpPr>
        <p:pic>
          <p:nvPicPr>
            <p:cNvPr id="97" name="Picture 11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98" name="Picture 12"/>
            <p:cNvPicPr>
              <a:picLocks noChangeAspect="1" noChangeArrowheads="1"/>
            </p:cNvPicPr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99" name="Picture 13"/>
            <p:cNvPicPr>
              <a:picLocks noChangeAspect="1" noChangeArrowheads="1"/>
            </p:cNvPicPr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00" name="Picture 14"/>
            <p:cNvPicPr>
              <a:picLocks noChangeAspect="1" noChangeArrowheads="1"/>
            </p:cNvPicPr>
            <p:nvPr/>
          </p:nvPicPr>
          <p:blipFill rotWithShape="1">
            <a:blip r:embed="rId12"/>
            <a:srcRect/>
            <a:stretch>
              <a:fillRect/>
            </a:stretch>
          </p:blipFill>
          <p:spPr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36" name="Picture 12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4947997" y="5263620"/>
            <a:ext cx="864096" cy="289430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7012749" y="690525"/>
          <a:ext cx="2086863" cy="2741436"/>
        </p:xfrm>
        <a:graphic>
          <a:graphicData uri="http://schemas.openxmlformats.org/drawingml/2006/table">
            <a:tbl>
              <a:tblGrid>
                <a:gridCol w="208286"/>
                <a:gridCol w="1878577"/>
              </a:tblGrid>
              <a:tr h="461431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수정사항</a:t>
                      </a:r>
                      <a:endParaRPr kumimoji="0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008564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풀이 확인 버튼 클릭 시 나타나는 화면</a:t>
                      </a:r>
                      <a:endParaRPr kumimoji="0" lang="en-US" altLang="ko-KR" sz="1000" b="1" i="0" u="none" strike="noStrike" kern="1200" cap="none" normalizeH="0" baseline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3600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905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ko-KR" altLang="en-US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 rot="0">
            <a:off x="171202" y="3110261"/>
            <a:ext cx="6667165" cy="2131360"/>
            <a:chOff x="188317" y="3221365"/>
            <a:chExt cx="6667165" cy="2197700"/>
          </a:xfrm>
        </p:grpSpPr>
        <p:sp>
          <p:nvSpPr>
            <p:cNvPr id="44" name="사각형: 둥근 모서리 40"/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직각 삼각형 45"/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47" name="Picture 2"/>
            <p:cNvPicPr>
              <a:picLocks noChangeAspect="1" noChangeArrowheads="1"/>
            </p:cNvPicPr>
            <p:nvPr/>
          </p:nvPicPr>
          <p:blipFill rotWithShape="1">
            <a:blip r:embed="rId14"/>
            <a:srcRect l="2900" r="86080" b="78340"/>
            <a:stretch>
              <a:fillRect/>
            </a:stretch>
          </p:blipFill>
          <p:spPr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8" name="TextBox 47"/>
            <p:cNvSpPr txBox="1"/>
            <p:nvPr/>
          </p:nvSpPr>
          <p:spPr>
            <a:xfrm>
              <a:off x="396931" y="3732019"/>
              <a:ext cx="6307457" cy="5919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>
                  <a:latin typeface="맑은 고딕"/>
                  <a:ea typeface="맑은 고딕"/>
                </a:rPr>
                <a:t>두발자전거 </a:t>
              </a:r>
              <a:r>
                <a:rPr lang="en-US" altLang="ko-KR" sz="1600">
                  <a:latin typeface="맑은 고딕"/>
                  <a:ea typeface="맑은 고딕"/>
                </a:rPr>
                <a:t>1</a:t>
              </a:r>
              <a:r>
                <a:rPr lang="ko-KR" altLang="en-US" sz="1600">
                  <a:latin typeface="맑은 고딕"/>
                  <a:ea typeface="맑은 고딕"/>
                </a:rPr>
                <a:t>대의 바퀴는 </a:t>
              </a:r>
              <a:r>
                <a:rPr lang="en-US" altLang="ko-KR" sz="1600">
                  <a:latin typeface="맑은 고딕"/>
                  <a:ea typeface="맑은 고딕"/>
                </a:rPr>
                <a:t>2</a:t>
              </a:r>
              <a:r>
                <a:rPr lang="ko-KR" altLang="en-US" sz="1600">
                  <a:latin typeface="맑은 고딕"/>
                  <a:ea typeface="맑은 고딕"/>
                </a:rPr>
                <a:t>개이므로 자전거가 </a:t>
              </a:r>
              <a:r>
                <a:rPr lang="en-US" altLang="ko-KR" sz="1600">
                  <a:latin typeface="맑은 고딕"/>
                  <a:ea typeface="맑은 고딕"/>
                </a:rPr>
                <a:t>1</a:t>
              </a:r>
              <a:r>
                <a:rPr lang="ko-KR" altLang="en-US" sz="1600">
                  <a:latin typeface="맑은 고딕"/>
                  <a:ea typeface="맑은 고딕"/>
                </a:rPr>
                <a:t>대씩 늘어날수록 바퀴는 </a:t>
              </a:r>
              <a:r>
                <a:rPr lang="en-US" altLang="ko-KR" sz="1600">
                  <a:latin typeface="맑은 고딕"/>
                  <a:ea typeface="맑은 고딕"/>
                </a:rPr>
                <a:t>2</a:t>
              </a:r>
              <a:r>
                <a:rPr lang="ko-KR" altLang="en-US" sz="1600">
                  <a:latin typeface="맑은 고딕"/>
                  <a:ea typeface="맑은 고딕"/>
                </a:rPr>
                <a:t>개씩 늘어납니다</a:t>
              </a:r>
              <a:r>
                <a:rPr lang="en-US" altLang="ko-KR" sz="1600">
                  <a:latin typeface="맑은 고딕"/>
                  <a:ea typeface="맑은 고딕"/>
                </a:rPr>
                <a:t>.</a:t>
              </a:r>
              <a:endParaRPr lang="ko-KR" altLang="en-US" sz="1600">
                <a:latin typeface="맑은 고딕"/>
                <a:ea typeface="맑은 고딕"/>
              </a:endParaRPr>
            </a:p>
          </p:txBody>
        </p:sp>
      </p:grpSp>
      <p:sp>
        <p:nvSpPr>
          <p:cNvPr id="101" name=""/>
          <p:cNvSpPr/>
          <p:nvPr/>
        </p:nvSpPr>
        <p:spPr>
          <a:xfrm>
            <a:off x="6537176" y="4653136"/>
            <a:ext cx="1292823" cy="12928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/>
              <a:t>완료</a:t>
            </a:r>
            <a:endParaRPr lang="ko-KR" altLang="en-US" sz="1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공부할 준비가 되어 있나요 </a:t>
            </a:r>
            <a:r>
              <a:rPr kumimoji="1" lang="ko-KR" altLang="en-US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47</a:t>
            </a:r>
            <a:r>
              <a:rPr kumimoji="1" lang="ko-KR" altLang="en-US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>
              <a:solidFill>
                <a:srgbClr val="339933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/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Grid>
                <a:gridCol w="208286"/>
                <a:gridCol w="1878577"/>
              </a:tblGrid>
              <a:tr h="461431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수정사항</a:t>
                      </a:r>
                      <a:endParaRPr kumimoji="0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008564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000" b="1" i="0" u="none" strike="noStrike" kern="1200" cap="none" normalizeH="0" baseline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3600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이너탭 삽입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(2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개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정답확인 버튼 디자인 수정</a:t>
                      </a:r>
                      <a:br>
                        <a:rPr kumimoji="0" lang="en-US" altLang="ko-KR" sz="1000" b="0" i="0" u="none" strike="noStrike" kern="1200" cap="none" spc="0" normalizeH="0" baseline="0"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</a:b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 가리기로 토글됨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풀이 확인 팝업창 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다음 슬라이드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18837" y="1546522"/>
            <a:ext cx="5745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rPr>
              <a:t>두발자전거가 있습니다</a:t>
            </a: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rPr>
              <a:t>그림을 보고 물음에 답하세요</a:t>
            </a: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ko-KR" altLang="en-US" sz="18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6-1</a:t>
            </a:r>
            <a:endParaRPr kumimoji="1" lang="en-US" altLang="ko-KR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비와 비율</a:t>
            </a:r>
            <a:endParaRPr kumimoji="1" lang="ko-KR" altLang="en-US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>
          <a:xfrm>
            <a:off x="7751762" y="210264"/>
            <a:ext cx="1392238" cy="235506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suhi_0601_04_0001</a:t>
            </a:r>
            <a:endParaRPr kumimoji="1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01 </a:t>
            </a:r>
            <a:r>
              <a:rPr kumimoji="0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공부할 준비가 되어 있나요</a:t>
            </a:r>
            <a:endParaRPr kumimoji="0" lang="ko-KR" altLang="en-US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855222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3528" y="1569341"/>
            <a:ext cx="348893" cy="357006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 rot="0">
            <a:off x="6110477" y="1214413"/>
            <a:ext cx="793305" cy="261610"/>
            <a:chOff x="6110477" y="1214413"/>
            <a:chExt cx="793305" cy="261610"/>
          </a:xfrm>
        </p:grpSpPr>
        <p:sp>
          <p:nvSpPr>
            <p:cNvPr id="58" name="순서도: 대체 처리 57"/>
            <p:cNvSpPr/>
            <p:nvPr/>
          </p:nvSpPr>
          <p:spPr>
            <a:xfrm>
              <a:off x="6112656" y="1220252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6386501" y="12202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662525" y="12202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110477" y="1214413"/>
              <a:ext cx="2412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1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386501" y="1214413"/>
              <a:ext cx="2412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2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60346" y="1214413"/>
              <a:ext cx="2412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3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91776" y="1912622"/>
            <a:ext cx="4605263" cy="940512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5682" y="3084640"/>
            <a:ext cx="146310" cy="172912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551425" y="3007378"/>
            <a:ext cx="6350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rPr>
              <a:t>자전거 수를 □</a:t>
            </a: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rPr>
              <a:t>바퀴 수를 △라고 할 때 □와 △사이의 대응 관계를 식으로 나타내어 보세요</a:t>
            </a: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ko-KR" altLang="en-US" sz="18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05728" y="3914178"/>
            <a:ext cx="1666272" cy="380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ko-KR" altLang="en-US" sz="1800" b="1">
                <a:solidFill>
                  <a:srgbClr val="00a0ff"/>
                </a:solidFill>
                <a:latin typeface="맑은 고딕"/>
                <a:ea typeface="맑은 고딕"/>
              </a:rPr>
              <a:t>   □</a:t>
            </a:r>
            <a:r>
              <a:rPr lang="en-US" altLang="ko-KR" sz="1800" b="1">
                <a:solidFill>
                  <a:srgbClr val="00a0ff"/>
                </a:solidFill>
                <a:latin typeface="맑은 고딕"/>
                <a:ea typeface="맑은 고딕"/>
              </a:rPr>
              <a:t>×2</a:t>
            </a:r>
            <a:r>
              <a:rPr lang="ko-KR" altLang="en-US" sz="1800" b="1">
                <a:solidFill>
                  <a:srgbClr val="00a0ff"/>
                </a:solidFill>
                <a:latin typeface="맑은 고딕"/>
                <a:ea typeface="맑은 고딕"/>
              </a:rPr>
              <a:t>＝△</a:t>
            </a:r>
            <a:endParaRPr lang="en-US" altLang="ko-KR" sz="18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32360" y="4131904"/>
            <a:ext cx="212442" cy="212442"/>
          </a:xfrm>
          <a:prstGeom prst="rect">
            <a:avLst/>
          </a:prstGeom>
        </p:spPr>
      </p:pic>
      <p:sp>
        <p:nvSpPr>
          <p:cNvPr id="101" name="타원 100"/>
          <p:cNvSpPr/>
          <p:nvPr/>
        </p:nvSpPr>
        <p:spPr>
          <a:xfrm>
            <a:off x="2572357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392044" y="3880340"/>
            <a:ext cx="440882" cy="397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976829" y="4007427"/>
            <a:ext cx="241526" cy="19401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37" name="그룹 36"/>
          <p:cNvGrpSpPr/>
          <p:nvPr/>
        </p:nvGrpSpPr>
        <p:grpSpPr>
          <a:xfrm rot="0" flipV="1">
            <a:off x="2832926" y="5301325"/>
            <a:ext cx="1117171" cy="183634"/>
            <a:chOff x="290979" y="2009759"/>
            <a:chExt cx="2665167" cy="433388"/>
          </a:xfrm>
        </p:grpSpPr>
        <p:pic>
          <p:nvPicPr>
            <p:cNvPr id="38" name="Picture 15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9" name="Picture 13"/>
            <p:cNvPicPr>
              <a:picLocks noChangeAspect="1" noChangeArrowheads="1"/>
            </p:cNvPicPr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4" name="Picture 12"/>
            <p:cNvPicPr>
              <a:picLocks noChangeAspect="1" noChangeArrowheads="1"/>
            </p:cNvPicPr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6" name="Picture 16"/>
            <p:cNvPicPr>
              <a:picLocks noChangeAspect="1" noChangeArrowheads="1"/>
            </p:cNvPicPr>
            <p:nvPr/>
          </p:nvPicPr>
          <p:blipFill rotWithShape="1">
            <a:blip r:embed="rId12"/>
            <a:srcRect/>
            <a:stretch>
              <a:fillRect/>
            </a:stretch>
          </p:blipFill>
          <p:spPr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32" name="Picture 12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4947997" y="5263620"/>
            <a:ext cx="864096" cy="2894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3" name="타원 32"/>
          <p:cNvSpPr/>
          <p:nvPr/>
        </p:nvSpPr>
        <p:spPr>
          <a:xfrm>
            <a:off x="4783661" y="52623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02" name=""/>
          <p:cNvSpPr/>
          <p:nvPr/>
        </p:nvSpPr>
        <p:spPr>
          <a:xfrm>
            <a:off x="6537176" y="4653136"/>
            <a:ext cx="1292823" cy="12928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/>
              <a:t>완료</a:t>
            </a:r>
            <a:endParaRPr lang="ko-KR" altLang="en-US" sz="1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공부할 준비가 되어 있나요 </a:t>
            </a:r>
            <a:r>
              <a:rPr kumimoji="1" lang="ko-KR" altLang="en-US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47</a:t>
            </a:r>
            <a:r>
              <a:rPr kumimoji="1" lang="ko-KR" altLang="en-US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>
              <a:solidFill>
                <a:srgbClr val="339933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18837" y="1546522"/>
            <a:ext cx="5745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rPr>
              <a:t>두발자전거가 있습니다</a:t>
            </a: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rPr>
              <a:t>그림을 보고 물음에 답하세요</a:t>
            </a: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ko-KR" altLang="en-US" sz="18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6-1</a:t>
            </a:r>
            <a:endParaRPr kumimoji="1" lang="en-US" altLang="ko-KR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비와 비율</a:t>
            </a:r>
            <a:endParaRPr kumimoji="1" lang="ko-KR" altLang="en-US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>
          <a:xfrm>
            <a:off x="7751762" y="210264"/>
            <a:ext cx="1392237" cy="235506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suhi_0601_04_0001</a:t>
            </a:r>
            <a:endParaRPr kumimoji="1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01 </a:t>
            </a:r>
            <a:r>
              <a:rPr kumimoji="0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공부할 준비가 되어 있나요</a:t>
            </a:r>
            <a:endParaRPr kumimoji="0" lang="ko-KR" altLang="en-US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3528" y="1569341"/>
            <a:ext cx="348893" cy="357006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 rot="0">
            <a:off x="6110477" y="1214413"/>
            <a:ext cx="793305" cy="261610"/>
            <a:chOff x="6110477" y="1214413"/>
            <a:chExt cx="793305" cy="261610"/>
          </a:xfrm>
        </p:grpSpPr>
        <p:sp>
          <p:nvSpPr>
            <p:cNvPr id="58" name="순서도: 대체 처리 57"/>
            <p:cNvSpPr/>
            <p:nvPr/>
          </p:nvSpPr>
          <p:spPr>
            <a:xfrm>
              <a:off x="6112656" y="1220252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6386501" y="12202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662525" y="12202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110477" y="1214413"/>
              <a:ext cx="2412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1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386501" y="1214413"/>
              <a:ext cx="2412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2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60346" y="1214413"/>
              <a:ext cx="2412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3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91776" y="1912622"/>
            <a:ext cx="4605263" cy="940512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5682" y="3084640"/>
            <a:ext cx="146310" cy="172912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551425" y="3007378"/>
            <a:ext cx="6350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rPr>
              <a:t>자전거 수를 □</a:t>
            </a: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rPr>
              <a:t>바퀴 수를 △라고 할 때 □와 △사이의 대응 관계를 식으로 나타내어 보세요</a:t>
            </a: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ko-KR" altLang="en-US" sz="18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05728" y="3914178"/>
            <a:ext cx="1666272" cy="380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ko-KR" altLang="en-US" sz="1800" b="1">
                <a:solidFill>
                  <a:srgbClr val="00a0ff"/>
                </a:solidFill>
                <a:latin typeface="맑은 고딕"/>
                <a:ea typeface="맑은 고딕"/>
              </a:rPr>
              <a:t>   □</a:t>
            </a:r>
            <a:r>
              <a:rPr lang="en-US" altLang="ko-KR" sz="1800" b="1">
                <a:solidFill>
                  <a:srgbClr val="00a0ff"/>
                </a:solidFill>
                <a:latin typeface="맑은 고딕"/>
                <a:ea typeface="맑은 고딕"/>
              </a:rPr>
              <a:t>×2</a:t>
            </a:r>
            <a:r>
              <a:rPr lang="ko-KR" altLang="en-US" sz="1800" b="1">
                <a:solidFill>
                  <a:srgbClr val="00a0ff"/>
                </a:solidFill>
                <a:latin typeface="맑은 고딕"/>
                <a:ea typeface="맑은 고딕"/>
              </a:rPr>
              <a:t>＝△</a:t>
            </a:r>
            <a:endParaRPr lang="en-US" altLang="ko-KR" sz="18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32360" y="4131904"/>
            <a:ext cx="212442" cy="212442"/>
          </a:xfrm>
          <a:prstGeom prst="rect">
            <a:avLst/>
          </a:prstGeom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392044" y="3880340"/>
            <a:ext cx="440882" cy="397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976829" y="4007427"/>
            <a:ext cx="241526" cy="19401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37" name="그룹 36"/>
          <p:cNvGrpSpPr/>
          <p:nvPr/>
        </p:nvGrpSpPr>
        <p:grpSpPr>
          <a:xfrm rot="0" flipV="1">
            <a:off x="2832926" y="5301325"/>
            <a:ext cx="1117171" cy="183634"/>
            <a:chOff x="290979" y="2009759"/>
            <a:chExt cx="2665167" cy="433388"/>
          </a:xfrm>
        </p:grpSpPr>
        <p:pic>
          <p:nvPicPr>
            <p:cNvPr id="38" name="Picture 15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9" name="Picture 13"/>
            <p:cNvPicPr>
              <a:picLocks noChangeAspect="1" noChangeArrowheads="1"/>
            </p:cNvPicPr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4" name="Picture 12"/>
            <p:cNvPicPr>
              <a:picLocks noChangeAspect="1" noChangeArrowheads="1"/>
            </p:cNvPicPr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6" name="Picture 16"/>
            <p:cNvPicPr>
              <a:picLocks noChangeAspect="1" noChangeArrowheads="1"/>
            </p:cNvPicPr>
            <p:nvPr/>
          </p:nvPicPr>
          <p:blipFill rotWithShape="1">
            <a:blip r:embed="rId12"/>
            <a:srcRect/>
            <a:stretch>
              <a:fillRect/>
            </a:stretch>
          </p:blipFill>
          <p:spPr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32" name="Picture 12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4947997" y="5263620"/>
            <a:ext cx="864096" cy="289430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7012749" y="690525"/>
          <a:ext cx="2086863" cy="2741436"/>
        </p:xfrm>
        <a:graphic>
          <a:graphicData uri="http://schemas.openxmlformats.org/drawingml/2006/table">
            <a:tbl>
              <a:tblGrid>
                <a:gridCol w="208286"/>
                <a:gridCol w="1878577"/>
              </a:tblGrid>
              <a:tr h="461431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수정사항</a:t>
                      </a:r>
                      <a:endParaRPr kumimoji="0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008564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풀이 확인 버튼 클릭 시 나타나는 화면</a:t>
                      </a:r>
                      <a:endParaRPr kumimoji="0" lang="en-US" altLang="ko-KR" sz="1000" b="1" i="0" u="none" strike="noStrike" kern="1200" cap="none" normalizeH="0" baseline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3600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905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ko-KR" altLang="en-US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7" name="그룹 46"/>
          <p:cNvGrpSpPr/>
          <p:nvPr/>
        </p:nvGrpSpPr>
        <p:grpSpPr>
          <a:xfrm rot="0">
            <a:off x="171202" y="3110261"/>
            <a:ext cx="6667165" cy="2131360"/>
            <a:chOff x="188317" y="3221365"/>
            <a:chExt cx="6667165" cy="2197700"/>
          </a:xfrm>
        </p:grpSpPr>
        <p:sp>
          <p:nvSpPr>
            <p:cNvPr id="48" name="사각형: 둥근 모서리 40"/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직각 삼각형 48"/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50" name="Picture 2"/>
            <p:cNvPicPr>
              <a:picLocks noChangeAspect="1" noChangeArrowheads="1"/>
            </p:cNvPicPr>
            <p:nvPr/>
          </p:nvPicPr>
          <p:blipFill rotWithShape="1">
            <a:blip r:embed="rId14"/>
            <a:srcRect l="2900" r="86080" b="78340"/>
            <a:stretch>
              <a:fillRect/>
            </a:stretch>
          </p:blipFill>
          <p:spPr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51" name="TextBox 50"/>
            <p:cNvSpPr txBox="1"/>
            <p:nvPr/>
          </p:nvSpPr>
          <p:spPr>
            <a:xfrm>
              <a:off x="396931" y="3955400"/>
              <a:ext cx="6307457" cy="8568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0" lang="ko-KR" altLang="en-US" sz="1600">
                  <a:solidFill>
                    <a:prstClr val="black"/>
                  </a:solidFill>
                  <a:latin typeface="맑은 고딕"/>
                  <a:ea typeface="맑은 고딕"/>
                </a:rPr>
                <a:t>□는 자전거 수</a:t>
              </a:r>
              <a:r>
                <a:rPr kumimoji="0" lang="en-US" altLang="ko-KR" sz="1600">
                  <a:solidFill>
                    <a:prstClr val="black"/>
                  </a:solidFill>
                  <a:latin typeface="맑은 고딕"/>
                  <a:ea typeface="맑은 고딕"/>
                </a:rPr>
                <a:t>, </a:t>
              </a:r>
              <a:r>
                <a:rPr kumimoji="0" lang="ko-KR" altLang="en-US" sz="1600">
                  <a:solidFill>
                    <a:prstClr val="black"/>
                  </a:solidFill>
                  <a:latin typeface="맑은 고딕"/>
                  <a:ea typeface="맑은 고딕"/>
                </a:rPr>
                <a:t>△는 바퀴 수이고</a:t>
              </a:r>
              <a:r>
                <a:rPr kumimoji="0" lang="en-US" altLang="ko-KR" sz="1600">
                  <a:solidFill>
                    <a:prstClr val="black"/>
                  </a:solidFill>
                  <a:latin typeface="맑은 고딕"/>
                  <a:ea typeface="맑은 고딕"/>
                </a:rPr>
                <a:t>, </a:t>
              </a:r>
              <a:r>
                <a:rPr kumimoji="0" lang="ko-KR" altLang="en-US" sz="1600">
                  <a:solidFill>
                    <a:prstClr val="black"/>
                  </a:solidFill>
                  <a:latin typeface="맑은 고딕"/>
                  <a:ea typeface="맑은 고딕"/>
                </a:rPr>
                <a:t>자전거 </a:t>
              </a:r>
              <a:r>
                <a:rPr kumimoji="0" lang="en-US" altLang="ko-KR" sz="1600">
                  <a:solidFill>
                    <a:prstClr val="black"/>
                  </a:solidFill>
                  <a:latin typeface="맑은 고딕"/>
                  <a:ea typeface="맑은 고딕"/>
                </a:rPr>
                <a:t>1</a:t>
              </a:r>
              <a:r>
                <a:rPr kumimoji="0" lang="ko-KR" altLang="en-US" sz="1600">
                  <a:solidFill>
                    <a:prstClr val="black"/>
                  </a:solidFill>
                  <a:latin typeface="맑은 고딕"/>
                  <a:ea typeface="맑은 고딕"/>
                </a:rPr>
                <a:t>대는 바퀴가 </a:t>
              </a:r>
              <a:r>
                <a:rPr kumimoji="0" lang="en-US" altLang="ko-KR" sz="1600">
                  <a:solidFill>
                    <a:prstClr val="black"/>
                  </a:solidFill>
                  <a:latin typeface="맑은 고딕"/>
                  <a:ea typeface="맑은 고딕"/>
                </a:rPr>
                <a:t>2</a:t>
              </a:r>
              <a:r>
                <a:rPr kumimoji="0" lang="ko-KR" altLang="en-US" sz="1600">
                  <a:solidFill>
                    <a:prstClr val="black"/>
                  </a:solidFill>
                  <a:latin typeface="맑은 고딕"/>
                  <a:ea typeface="맑은 고딕"/>
                </a:rPr>
                <a:t>개씩 있기 때문에 □의 </a:t>
              </a:r>
              <a:r>
                <a:rPr kumimoji="0" lang="en-US" altLang="ko-KR" sz="1600">
                  <a:solidFill>
                    <a:prstClr val="black"/>
                  </a:solidFill>
                  <a:latin typeface="맑은 고딕"/>
                  <a:ea typeface="맑은 고딕"/>
                </a:rPr>
                <a:t>2</a:t>
              </a:r>
              <a:r>
                <a:rPr kumimoji="0" lang="ko-KR" altLang="en-US" sz="1600">
                  <a:solidFill>
                    <a:prstClr val="black"/>
                  </a:solidFill>
                  <a:latin typeface="맑은 고딕"/>
                  <a:ea typeface="맑은 고딕"/>
                </a:rPr>
                <a:t>배는 △와 같습니다</a:t>
              </a:r>
              <a:r>
                <a:rPr kumimoji="0" lang="en-US" altLang="ko-KR" sz="1600">
                  <a:solidFill>
                    <a:prstClr val="black"/>
                  </a:solidFill>
                  <a:latin typeface="맑은 고딕"/>
                  <a:ea typeface="맑은 고딕"/>
                </a:rPr>
                <a:t>.</a:t>
              </a:r>
              <a:endParaRPr kumimoji="0" lang="en-US" altLang="ko-KR" sz="1600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lvl="0">
                <a:defRPr/>
              </a:pPr>
              <a:r>
                <a:rPr kumimoji="0" lang="ko-KR" altLang="en-US" sz="1600">
                  <a:solidFill>
                    <a:prstClr val="black"/>
                  </a:solidFill>
                  <a:latin typeface="맑은 고딕"/>
                  <a:ea typeface="맑은 고딕"/>
                </a:rPr>
                <a:t>△</a:t>
              </a:r>
              <a:r>
                <a:rPr kumimoji="0" lang="en-US" altLang="ko-KR" sz="1600">
                  <a:solidFill>
                    <a:prstClr val="black"/>
                  </a:solidFill>
                  <a:latin typeface="맑은 고딕"/>
                  <a:ea typeface="맑은 고딕"/>
                </a:rPr>
                <a:t>÷2</a:t>
              </a:r>
              <a:r>
                <a:rPr kumimoji="0" lang="ko-KR" altLang="en-US" sz="1600">
                  <a:solidFill>
                    <a:prstClr val="black"/>
                  </a:solidFill>
                  <a:latin typeface="맑은 고딕"/>
                  <a:ea typeface="맑은 고딕"/>
                </a:rPr>
                <a:t>＝□도 정답으로 인정합니다</a:t>
              </a:r>
              <a:r>
                <a:rPr kumimoji="0" lang="en-US" altLang="ko-KR" sz="1600">
                  <a:solidFill>
                    <a:prstClr val="black"/>
                  </a:solidFill>
                  <a:latin typeface="맑은 고딕"/>
                  <a:ea typeface="맑은 고딕"/>
                </a:rPr>
                <a:t>.</a:t>
              </a:r>
              <a:endParaRPr lang="ko-KR" altLang="en-US" sz="1600">
                <a:latin typeface="맑은 고딕"/>
                <a:ea typeface="맑은 고딕"/>
              </a:endParaRPr>
            </a:p>
          </p:txBody>
        </p:sp>
      </p:grpSp>
      <p:sp>
        <p:nvSpPr>
          <p:cNvPr id="95" name=""/>
          <p:cNvSpPr/>
          <p:nvPr/>
        </p:nvSpPr>
        <p:spPr>
          <a:xfrm>
            <a:off x="6537176" y="4653136"/>
            <a:ext cx="1292823" cy="12928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/>
              <a:t>완료</a:t>
            </a:r>
            <a:endParaRPr lang="ko-KR" altLang="en-US" sz="1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2868" y="1206440"/>
            <a:ext cx="6629676" cy="4153257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Grid>
                <a:gridCol w="208286"/>
                <a:gridCol w="1878577"/>
              </a:tblGrid>
              <a:tr h="461431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수정사항</a:t>
                      </a:r>
                      <a:endParaRPr kumimoji="0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008564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000" b="1" i="0" u="none" strike="noStrike" kern="1200" cap="none" normalizeH="0" baseline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3600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숫자 약물 디자인 수정</a:t>
                      </a:r>
                      <a:endParaRPr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ko-KR" altLang="en-US" sz="1000" baseline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ea typeface="나눔고딕"/>
                        </a:rPr>
                        <a:t>정답 가리기로 토글됨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ko-KR" altLang="en-US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1000">
                <a:latin typeface="맑은 고딕"/>
                <a:ea typeface="맑은 고딕"/>
              </a:rPr>
              <a:t>6-1</a:t>
            </a: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1000">
                <a:latin typeface="맑은 고딕"/>
                <a:ea typeface="맑은 고딕"/>
              </a:rPr>
              <a:t>4. </a:t>
            </a:r>
            <a:r>
              <a:rPr lang="ko-KR" altLang="en-US" sz="1000">
                <a:latin typeface="맑은 고딕"/>
                <a:ea typeface="맑은 고딕"/>
              </a:rPr>
              <a:t>비와 비율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1000">
                <a:latin typeface="맑은 고딕"/>
                <a:ea typeface="맑은 고딕"/>
              </a:rPr>
              <a:t>01 </a:t>
            </a:r>
            <a:r>
              <a:rPr lang="ko-KR" altLang="en-US" sz="1000">
                <a:latin typeface="맑은 고딕"/>
                <a:ea typeface="맑은 고딕"/>
              </a:rPr>
              <a:t>공부할 준비가 되어 있나요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>
          <a:xfrm>
            <a:off x="7751762" y="230451"/>
            <a:ext cx="1392237" cy="234369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suhi_0601_04_0001</a:t>
            </a:r>
            <a:endParaRPr kumimoji="0" lang="ko-KR" altLang="en-US" sz="1000">
              <a:latin typeface="맑은 고딕"/>
              <a:ea typeface="맑은 고딕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90321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79119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rcRect l="71410"/>
          <a:stretch>
            <a:fillRect/>
          </a:stretch>
        </p:blipFill>
        <p:spPr>
          <a:xfrm>
            <a:off x="854879" y="1903049"/>
            <a:ext cx="372864" cy="388320"/>
          </a:xfrm>
          <a:prstGeom prst="rect">
            <a:avLst/>
          </a:prstGeom>
        </p:spPr>
      </p:pic>
      <p:sp>
        <p:nvSpPr>
          <p:cNvPr id="58" name=""/>
          <p:cNvSpPr/>
          <p:nvPr/>
        </p:nvSpPr>
        <p:spPr>
          <a:xfrm>
            <a:off x="3647122" y="3245167"/>
            <a:ext cx="1849755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e8bf6a">
                    <a:alpha val="100000"/>
                  </a:srgbClr>
                </a:solidFill>
                <a:latin typeface="Arial"/>
                <a:ea typeface="굴림"/>
              </a:rPr>
              <a:t>&lt;p</a:t>
            </a:r>
            <a:r>
              <a: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bababa">
                    <a:alpha val="100000"/>
                  </a:srgbClr>
                </a:solidFill>
                <a:latin typeface="Arial"/>
                <a:ea typeface="굴림"/>
              </a:rPr>
              <a:t>class</a:t>
            </a:r>
            <a:r>
              <a: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a5c261">
                    <a:alpha val="100000"/>
                  </a:srgbClr>
                </a:solidFill>
                <a:latin typeface="Arial"/>
                <a:ea typeface="굴림"/>
              </a:rPr>
              <a:t>="txt-itemn1"</a:t>
            </a:r>
            <a:r>
              <a: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e8bf6a">
                    <a:alpha val="100000"/>
                  </a:srgbClr>
                </a:solidFill>
                <a:latin typeface="Arial"/>
                <a:ea typeface="굴림"/>
              </a:rPr>
              <a:t>&gt;</a:t>
            </a:r>
            <a:r>
              <a: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0</a:t>
            </a:r>
            <a:r>
              <a: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e8bf6a">
                    <a:alpha val="100000"/>
                  </a:srgbClr>
                </a:solidFill>
                <a:latin typeface="Arial"/>
                <a:ea typeface="굴림"/>
              </a:rPr>
              <a:t>&lt;/p&gt;</a:t>
            </a:r>
            <a:endParaRPr xmlns:mc="http://schemas.openxmlformats.org/markup-compatibility/2006" xmlns:hp="http://schemas.haansoft.com/office/presentation/8.0" sz="1000" b="0" i="0" strike="noStrike" mc:Ignorable="hp" hp:hslEmbossed="0">
              <a:solidFill>
                <a:srgbClr val="e8bf6a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59" name=""/>
          <p:cNvSpPr/>
          <p:nvPr/>
        </p:nvSpPr>
        <p:spPr>
          <a:xfrm>
            <a:off x="6537176" y="4653136"/>
            <a:ext cx="1292823" cy="12928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/>
              <a:t>완료</a:t>
            </a:r>
            <a:endParaRPr lang="ko-KR" altLang="en-US" sz="1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2868" y="1206440"/>
            <a:ext cx="6629676" cy="4146977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Grid>
                <a:gridCol w="208286"/>
                <a:gridCol w="1878577"/>
              </a:tblGrid>
              <a:tr h="461431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수정사항</a:t>
                      </a:r>
                      <a:endParaRPr kumimoji="0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008564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000" b="1" i="0" u="none" strike="noStrike" kern="1200" cap="none" normalizeH="0" baseline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3600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숫자 약물 디자인 수정</a:t>
                      </a:r>
                      <a:endParaRPr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ko-KR" altLang="en-US" sz="1000" baseline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ea typeface="나눔고딕"/>
                        </a:rPr>
                        <a:t>정답 가리기로 토글됨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ea typeface="나눔고딕"/>
                        </a:rPr>
                        <a:t>풀이 확인 팝업창 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ko-KR" altLang="en-US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1000">
                <a:latin typeface="맑은 고딕"/>
                <a:ea typeface="맑은 고딕"/>
              </a:rPr>
              <a:t>6-1</a:t>
            </a: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1000">
                <a:latin typeface="맑은 고딕"/>
                <a:ea typeface="맑은 고딕"/>
              </a:rPr>
              <a:t>4. </a:t>
            </a:r>
            <a:r>
              <a:rPr lang="ko-KR" altLang="en-US" sz="1000">
                <a:latin typeface="맑은 고딕"/>
                <a:ea typeface="맑은 고딕"/>
              </a:rPr>
              <a:t>비와 비율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1000">
                <a:latin typeface="맑은 고딕"/>
                <a:ea typeface="맑은 고딕"/>
              </a:rPr>
              <a:t>01 </a:t>
            </a:r>
            <a:r>
              <a:rPr lang="ko-KR" altLang="en-US" sz="1000">
                <a:latin typeface="맑은 고딕"/>
                <a:ea typeface="맑은 고딕"/>
              </a:rPr>
              <a:t>공부할 준비가 되어 있나요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>
          <a:xfrm>
            <a:off x="7751762" y="230451"/>
            <a:ext cx="1392237" cy="234369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suhi_0601_04_0001</a:t>
            </a:r>
            <a:endParaRPr kumimoji="0" lang="ko-KR" altLang="en-US" sz="1000">
              <a:latin typeface="맑은 고딕"/>
              <a:ea typeface="맑은 고딕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6" name="Picture 1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72340" y="5263620"/>
            <a:ext cx="864096" cy="2894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1" name="타원 20"/>
          <p:cNvSpPr/>
          <p:nvPr/>
        </p:nvSpPr>
        <p:spPr>
          <a:xfrm>
            <a:off x="4608004" y="52623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8" name=""/>
          <p:cNvSpPr/>
          <p:nvPr/>
        </p:nvSpPr>
        <p:spPr>
          <a:xfrm>
            <a:off x="6537176" y="4653136"/>
            <a:ext cx="1292823" cy="12928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/>
              <a:t>완료</a:t>
            </a:r>
            <a:endParaRPr lang="ko-KR" altLang="en-US" sz="1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2868" y="1206440"/>
            <a:ext cx="6629676" cy="4146977"/>
          </a:xfrm>
          <a:prstGeom prst="rect">
            <a:avLst/>
          </a:prstGeom>
        </p:spPr>
      </p:pic>
      <p:sp>
        <p:nvSpPr>
          <p:cNvPr id="17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1000">
                <a:latin typeface="맑은 고딕"/>
                <a:ea typeface="맑은 고딕"/>
              </a:rPr>
              <a:t>6-1</a:t>
            </a: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1000">
                <a:latin typeface="맑은 고딕"/>
                <a:ea typeface="맑은 고딕"/>
              </a:rPr>
              <a:t>4. </a:t>
            </a:r>
            <a:r>
              <a:rPr lang="ko-KR" altLang="en-US" sz="1000">
                <a:latin typeface="맑은 고딕"/>
                <a:ea typeface="맑은 고딕"/>
              </a:rPr>
              <a:t>비와 비율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1000">
                <a:latin typeface="맑은 고딕"/>
                <a:ea typeface="맑은 고딕"/>
              </a:rPr>
              <a:t>01 </a:t>
            </a:r>
            <a:r>
              <a:rPr lang="ko-KR" altLang="en-US" sz="1000">
                <a:latin typeface="맑은 고딕"/>
                <a:ea typeface="맑은 고딕"/>
              </a:rPr>
              <a:t>공부할 준비가 되어 있나요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>
          <a:xfrm>
            <a:off x="7751762" y="230451"/>
            <a:ext cx="1392237" cy="234369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suhi_0601_04_0001</a:t>
            </a:r>
            <a:endParaRPr kumimoji="0" lang="ko-KR" altLang="en-US" sz="1000">
              <a:latin typeface="맑은 고딕"/>
              <a:ea typeface="맑은 고딕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6" name="Picture 1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72340" y="5263620"/>
            <a:ext cx="864096" cy="289430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7012749" y="690525"/>
          <a:ext cx="2086863" cy="2741436"/>
        </p:xfrm>
        <a:graphic>
          <a:graphicData uri="http://schemas.openxmlformats.org/drawingml/2006/table">
            <a:tbl>
              <a:tblGrid>
                <a:gridCol w="208286"/>
                <a:gridCol w="1878577"/>
              </a:tblGrid>
              <a:tr h="461431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수정사항</a:t>
                      </a:r>
                      <a:endParaRPr kumimoji="0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008564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풀이 확인 버튼 클릭 시 나타나는 화면</a:t>
                      </a:r>
                      <a:endParaRPr kumimoji="0" lang="en-US" altLang="ko-KR" sz="1000" b="1" i="0" u="none" strike="noStrike" kern="1200" cap="none" normalizeH="0" baseline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3600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905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ko-KR" altLang="en-US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 rot="0">
            <a:off x="171202" y="1431865"/>
            <a:ext cx="6667165" cy="3809756"/>
            <a:chOff x="188317" y="3221365"/>
            <a:chExt cx="6667165" cy="2197700"/>
          </a:xfrm>
        </p:grpSpPr>
        <p:sp>
          <p:nvSpPr>
            <p:cNvPr id="24" name="사각형: 둥근 모서리 40"/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 rotWithShape="1">
            <a:blip r:embed="rId4"/>
            <a:srcRect l="2900" r="86080" b="78340"/>
            <a:stretch>
              <a:fillRect/>
            </a:stretch>
          </p:blipFill>
          <p:spPr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7" name="TextBox 26"/>
            <p:cNvSpPr txBox="1"/>
            <p:nvPr/>
          </p:nvSpPr>
          <p:spPr>
            <a:xfrm>
              <a:off x="271614" y="3717011"/>
              <a:ext cx="6307457" cy="193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>
                  <a:latin typeface="맑은 고딕"/>
                  <a:ea typeface="맑은 고딕"/>
                </a:rPr>
                <a:t>    ＝         ＝      ＝</a:t>
              </a:r>
              <a:r>
                <a:rPr lang="en-US" altLang="ko-KR" sz="1600">
                  <a:latin typeface="맑은 고딕"/>
                  <a:ea typeface="맑은 고딕"/>
                </a:rPr>
                <a:t>0.25</a:t>
              </a:r>
              <a:endParaRPr lang="ko-KR" altLang="en-US" sz="1600">
                <a:latin typeface="맑은 고딕"/>
                <a:ea typeface="맑은 고딕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7599" y="4061895"/>
              <a:ext cx="6307457" cy="1952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>
                  <a:latin typeface="맑은 고딕"/>
                  <a:ea typeface="맑은 고딕"/>
                </a:rPr>
                <a:t>    ＝         ＝       ＝</a:t>
              </a:r>
              <a:r>
                <a:rPr lang="en-US" altLang="ko-KR" sz="1600">
                  <a:latin typeface="맑은 고딕"/>
                  <a:ea typeface="맑은 고딕"/>
                </a:rPr>
                <a:t>0.375</a:t>
              </a:r>
              <a:endParaRPr lang="ko-KR" altLang="en-US" sz="1600">
                <a:latin typeface="맑은 고딕"/>
                <a:ea typeface="맑은 고딕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7881" y="4414973"/>
              <a:ext cx="6307457" cy="195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>
                  <a:latin typeface="맑은 고딕"/>
                  <a:ea typeface="맑은 고딕"/>
                </a:rPr>
                <a:t>0.03</a:t>
              </a:r>
              <a:r>
                <a:rPr lang="ko-KR" altLang="en-US" sz="1600">
                  <a:latin typeface="맑은 고딕"/>
                  <a:ea typeface="맑은 고딕"/>
                </a:rPr>
                <a:t>＝</a:t>
              </a:r>
              <a:endParaRPr lang="ko-KR" altLang="en-US" sz="1600">
                <a:latin typeface="맑은 고딕"/>
                <a:ea typeface="맑은 고딕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4638" y="4747282"/>
              <a:ext cx="6307457" cy="1952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>
                  <a:latin typeface="맑은 고딕"/>
                  <a:ea typeface="맑은 고딕"/>
                </a:rPr>
                <a:t>0.29</a:t>
              </a:r>
              <a:r>
                <a:rPr lang="ko-KR" altLang="en-US" sz="1600">
                  <a:latin typeface="맑은 고딕"/>
                  <a:ea typeface="맑은 고딕"/>
                </a:rPr>
                <a:t>＝</a:t>
              </a:r>
              <a:endParaRPr lang="ko-KR" altLang="en-US" sz="1600"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33" name="표 8"/>
          <p:cNvGraphicFramePr>
            <a:graphicFrameLocks noGrp="1"/>
          </p:cNvGraphicFramePr>
          <p:nvPr/>
        </p:nvGraphicFramePr>
        <p:xfrm>
          <a:off x="379816" y="2109186"/>
          <a:ext cx="267748" cy="67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48"/>
              </a:tblGrid>
              <a:tr h="34359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5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표 8"/>
          <p:cNvGraphicFramePr>
            <a:graphicFrameLocks noGrp="1"/>
          </p:cNvGraphicFramePr>
          <p:nvPr/>
        </p:nvGraphicFramePr>
        <p:xfrm>
          <a:off x="883871" y="2109186"/>
          <a:ext cx="555781" cy="67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781"/>
              </a:tblGrid>
              <a:tr h="34359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1×25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5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4×25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표 8"/>
          <p:cNvGraphicFramePr>
            <a:graphicFrameLocks noGrp="1"/>
          </p:cNvGraphicFramePr>
          <p:nvPr/>
        </p:nvGraphicFramePr>
        <p:xfrm>
          <a:off x="1675959" y="2109186"/>
          <a:ext cx="411765" cy="67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765"/>
              </a:tblGrid>
              <a:tr h="34359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25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5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100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표 8"/>
          <p:cNvGraphicFramePr>
            <a:graphicFrameLocks noGrp="1"/>
          </p:cNvGraphicFramePr>
          <p:nvPr/>
        </p:nvGraphicFramePr>
        <p:xfrm>
          <a:off x="379816" y="2708920"/>
          <a:ext cx="267748" cy="67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48"/>
              </a:tblGrid>
              <a:tr h="34359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5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표 8"/>
          <p:cNvGraphicFramePr>
            <a:graphicFrameLocks noGrp="1"/>
          </p:cNvGraphicFramePr>
          <p:nvPr/>
        </p:nvGraphicFramePr>
        <p:xfrm>
          <a:off x="883871" y="2708920"/>
          <a:ext cx="641883" cy="67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883"/>
              </a:tblGrid>
              <a:tr h="34359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3×125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5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8×125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8"/>
          <p:cNvGraphicFramePr>
            <a:graphicFrameLocks noGrp="1"/>
          </p:cNvGraphicFramePr>
          <p:nvPr/>
        </p:nvGraphicFramePr>
        <p:xfrm>
          <a:off x="1675959" y="2708920"/>
          <a:ext cx="519777" cy="67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777"/>
              </a:tblGrid>
              <a:tr h="34359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375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5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1000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표 8"/>
          <p:cNvGraphicFramePr>
            <a:graphicFrameLocks noGrp="1"/>
          </p:cNvGraphicFramePr>
          <p:nvPr/>
        </p:nvGraphicFramePr>
        <p:xfrm>
          <a:off x="935596" y="3329953"/>
          <a:ext cx="411765" cy="67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765"/>
              </a:tblGrid>
              <a:tr h="34359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5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100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표 8"/>
          <p:cNvGraphicFramePr>
            <a:graphicFrameLocks noGrp="1"/>
          </p:cNvGraphicFramePr>
          <p:nvPr/>
        </p:nvGraphicFramePr>
        <p:xfrm>
          <a:off x="935596" y="3933056"/>
          <a:ext cx="411765" cy="67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765"/>
              </a:tblGrid>
              <a:tr h="34359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29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5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100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21040" y="2361132"/>
            <a:ext cx="135969" cy="150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221040" y="2961851"/>
            <a:ext cx="135969" cy="150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21040" y="3578721"/>
            <a:ext cx="135969" cy="150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23563" y="4149080"/>
            <a:ext cx="135969" cy="15028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"/>
          <p:cNvSpPr/>
          <p:nvPr/>
        </p:nvSpPr>
        <p:spPr>
          <a:xfrm>
            <a:off x="6537176" y="4653136"/>
            <a:ext cx="1292823" cy="12928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/>
              <a:t>완료</a:t>
            </a:r>
            <a:endParaRPr lang="ko-KR" altLang="en-US" sz="1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rgbClr val="0070c0"/>
          </a:solidFill>
          <a:prstDash val="solid"/>
          <a:round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>
        <a:noFill/>
        <a:ln w="19050" cap="flat" cmpd="sng" algn="ctr">
          <a:solidFill>
            <a:srgbClr val="00b0f0"/>
          </a:solidFill>
          <a:prstDash val="solid"/>
          <a:round/>
        </a:ln>
        <a:effectLst/>
      </a:spPr>
      <a:bodyPr/>
      <a:lstStyle/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rgbClr val="0070c0"/>
          </a:solidFill>
          <a:prstDash val="solid"/>
          <a:round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>
        <a:noFill/>
        <a:ln w="19050" cap="flat" cmpd="sng" algn="ctr">
          <a:solidFill>
            <a:srgbClr val="00b0f0"/>
          </a:solidFill>
          <a:prstDash val="solid"/>
          <a:round/>
        </a:ln>
        <a:effectLst/>
      </a:spPr>
      <a:bodyPr/>
      <a:lstStyle/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sigongtech</ep:Company>
  <ep:Words>618</ep:Words>
  <ep:PresentationFormat>화면 슬라이드 쇼(4:3)</ep:PresentationFormat>
  <ep:Paragraphs>228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ep:HeadingPairs>
  <ep:TitlesOfParts>
    <vt:vector size="11" baseType="lpstr">
      <vt:lpstr>3_기본 디자인</vt:lpstr>
      <vt:lpstr>5_기본 디자인</vt:lpstr>
      <vt:lpstr>PowerPoint 프레젠테이션</vt:lpstr>
      <vt:lpstr>PowerPoint 프레젠테이션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2008-07-15T12:19:11.000</dcterms:created>
  <dc:creator>김현주</dc:creator>
  <cp:lastModifiedBy>user</cp:lastModifiedBy>
  <dcterms:modified xsi:type="dcterms:W3CDTF">2022-03-01T09:45:15.137</dcterms:modified>
  <cp:revision>4730</cp:revision>
  <dc:title>슬라이드 1</dc:title>
  <cp:version>1000.0000.01</cp:version>
</cp:coreProperties>
</file>