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6"/>
  </p:notesMasterIdLst>
  <p:handoutMasterIdLst>
    <p:handoutMasterId r:id="rId17"/>
  </p:handoutMasterIdLst>
  <p:sldIdLst>
    <p:sldId id="782" r:id="rId2"/>
    <p:sldId id="783" r:id="rId3"/>
    <p:sldId id="1327" r:id="rId4"/>
    <p:sldId id="1097" r:id="rId5"/>
    <p:sldId id="1358" r:id="rId6"/>
    <p:sldId id="1364" r:id="rId7"/>
    <p:sldId id="1365" r:id="rId8"/>
    <p:sldId id="1366" r:id="rId9"/>
    <p:sldId id="1353" r:id="rId10"/>
    <p:sldId id="1367" r:id="rId11"/>
    <p:sldId id="1362" r:id="rId12"/>
    <p:sldId id="1356" r:id="rId13"/>
    <p:sldId id="1369" r:id="rId14"/>
    <p:sldId id="1315" r:id="rId1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FFD0E4"/>
    <a:srgbClr val="FF9999"/>
    <a:srgbClr val="FDF4A6"/>
    <a:srgbClr val="D0ECD8"/>
    <a:srgbClr val="D4EFFD"/>
    <a:srgbClr val="F27712"/>
    <a:srgbClr val="FF9900"/>
    <a:srgbClr val="A46B5B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1" autoAdjust="0"/>
    <p:restoredTop sz="96909" autoAdjust="0"/>
  </p:normalViewPr>
  <p:slideViewPr>
    <p:cSldViewPr>
      <p:cViewPr varScale="1">
        <p:scale>
          <a:sx n="91" d="100"/>
          <a:sy n="91" d="100"/>
        </p:scale>
        <p:origin x="1077" y="6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7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552648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2022.02.02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522120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932768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 놀이터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막상막하 곱셈 빙고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suh_p_0301_04_0008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직사각형 113"/>
          <p:cNvSpPr/>
          <p:nvPr/>
        </p:nvSpPr>
        <p:spPr>
          <a:xfrm>
            <a:off x="72008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1079612" y="800708"/>
            <a:ext cx="4560945" cy="4896544"/>
            <a:chOff x="1103137" y="781916"/>
            <a:chExt cx="6658904" cy="7761367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3137" y="781916"/>
              <a:ext cx="6658904" cy="3924848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67644" y="4627962"/>
              <a:ext cx="6344535" cy="3915321"/>
            </a:xfrm>
            <a:prstGeom prst="rect">
              <a:avLst/>
            </a:prstGeom>
          </p:spPr>
        </p:pic>
      </p:grp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86" name="타원 85"/>
          <p:cNvSpPr/>
          <p:nvPr/>
        </p:nvSpPr>
        <p:spPr>
          <a:xfrm>
            <a:off x="1578931" y="15774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29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막상막하 곱셈 빙고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1996669" y="1582073"/>
            <a:ext cx="2827359" cy="43009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sp>
        <p:nvSpPr>
          <p:cNvPr id="163" name="TextBox 162"/>
          <p:cNvSpPr txBox="1"/>
          <p:nvPr/>
        </p:nvSpPr>
        <p:spPr>
          <a:xfrm>
            <a:off x="2190237" y="1484784"/>
            <a:ext cx="6042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2285289" y="1774557"/>
            <a:ext cx="42501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2534033" y="1484784"/>
            <a:ext cx="6042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2647095" y="1774557"/>
            <a:ext cx="42501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941267" y="1484784"/>
            <a:ext cx="6042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3036792" y="1774557"/>
            <a:ext cx="42501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3303796" y="1484784"/>
            <a:ext cx="6042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29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3405216" y="1774557"/>
            <a:ext cx="42501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3719399" y="1484784"/>
            <a:ext cx="6042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33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3811727" y="1774557"/>
            <a:ext cx="42501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4078469" y="1484784"/>
            <a:ext cx="6042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34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4183149" y="1774557"/>
            <a:ext cx="42501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2000574" y="2394406"/>
            <a:ext cx="37518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2477212" y="2393954"/>
            <a:ext cx="37518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44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2968090" y="2393953"/>
            <a:ext cx="37518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3418697" y="2393952"/>
            <a:ext cx="37518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55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3914847" y="2393951"/>
            <a:ext cx="37518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4437985" y="2393950"/>
            <a:ext cx="37518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66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2006318" y="2847910"/>
            <a:ext cx="37518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75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2482593" y="2841952"/>
            <a:ext cx="37518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77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2950645" y="2842278"/>
            <a:ext cx="37518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78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3418697" y="2836320"/>
            <a:ext cx="37518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87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3922753" y="2844852"/>
            <a:ext cx="37518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88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4448846" y="2838894"/>
            <a:ext cx="37518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90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2000573" y="3296307"/>
            <a:ext cx="375183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99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2437571" y="3296307"/>
            <a:ext cx="442241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102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2941627" y="3296307"/>
            <a:ext cx="442241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104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3409679" y="3296307"/>
            <a:ext cx="442241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105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3902959" y="3296307"/>
            <a:ext cx="442241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116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4417791" y="3296307"/>
            <a:ext cx="442241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120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1967043" y="3758698"/>
            <a:ext cx="44224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130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2447764" y="3758698"/>
            <a:ext cx="44224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132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2941626" y="3758698"/>
            <a:ext cx="44224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136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3409678" y="3758698"/>
            <a:ext cx="44224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145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3913734" y="3758698"/>
            <a:ext cx="44224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156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4417790" y="3758698"/>
            <a:ext cx="44224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165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1943708" y="4226660"/>
            <a:ext cx="44224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170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2437570" y="4226660"/>
            <a:ext cx="44224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174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2941626" y="4226660"/>
            <a:ext cx="44224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182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3419872" y="4226660"/>
            <a:ext cx="44224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198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3907511" y="4226660"/>
            <a:ext cx="44224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203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9" name="TextBox 278"/>
          <p:cNvSpPr txBox="1"/>
          <p:nvPr/>
        </p:nvSpPr>
        <p:spPr>
          <a:xfrm>
            <a:off x="4404455" y="4226660"/>
            <a:ext cx="44224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204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1964860" y="4689140"/>
            <a:ext cx="44224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208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2443682" y="4689140"/>
            <a:ext cx="44224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231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2915816" y="4689140"/>
            <a:ext cx="44224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232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3409678" y="4689140"/>
            <a:ext cx="44224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238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3914847" y="4689140"/>
            <a:ext cx="44224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264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4423846" y="4689140"/>
            <a:ext cx="44224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272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8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39349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\app\resource\contents\lesson04\ops\lesson04\images\mm_31_4_07_01_06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첨부이미지의 텍스트를 삭제하고 텍스트를 위에 따로 얹혀주세요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텍스트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40px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두 가지 그림 경로 중 사용하기 편한것으로 해주세요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502963"/>
              </p:ext>
            </p:extLst>
          </p:nvPr>
        </p:nvGraphicFramePr>
        <p:xfrm>
          <a:off x="60784" y="6741368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SA31407.psd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3-1_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\072089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3-1-4\Links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타원 65">
            <a:extLst>
              <a:ext uri="{FF2B5EF4-FFF2-40B4-BE49-F238E27FC236}">
                <a16:creationId xmlns:a16="http://schemas.microsoft.com/office/drawing/2014/main" id="{7053882B-7F0B-48C2-95A3-5BA336E7B77F}"/>
              </a:ext>
            </a:extLst>
          </p:cNvPr>
          <p:cNvSpPr/>
          <p:nvPr/>
        </p:nvSpPr>
        <p:spPr bwMode="auto">
          <a:xfrm>
            <a:off x="7470272" y="512118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772726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502744" y="2134597"/>
            <a:ext cx="590122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 계산이 틀리지 않고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 계산한 칸에 다시 가지 않아야 합니다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57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2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내가 놀이에서 이기려면 어떻게 해야 할까요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711" y="245776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52" y="2168860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/>
          <p:cNvSpPr/>
          <p:nvPr/>
        </p:nvSpPr>
        <p:spPr>
          <a:xfrm>
            <a:off x="5749992" y="52292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389043" y="1007440"/>
            <a:ext cx="25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놀이를 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4921756" y="1206278"/>
            <a:ext cx="1990504" cy="267638"/>
            <a:chOff x="4283968" y="1206278"/>
            <a:chExt cx="1990504" cy="267638"/>
          </a:xfrm>
        </p:grpSpPr>
        <p:grpSp>
          <p:nvGrpSpPr>
            <p:cNvPr id="33" name="그룹 32"/>
            <p:cNvGrpSpPr/>
            <p:nvPr/>
          </p:nvGrpSpPr>
          <p:grpSpPr>
            <a:xfrm>
              <a:off x="4283968" y="1206278"/>
              <a:ext cx="1990504" cy="259154"/>
              <a:chOff x="4283968" y="1229193"/>
              <a:chExt cx="1990504" cy="259154"/>
            </a:xfrm>
          </p:grpSpPr>
          <p:grpSp>
            <p:nvGrpSpPr>
              <p:cNvPr id="34" name="그룹 33"/>
              <p:cNvGrpSpPr/>
              <p:nvPr/>
            </p:nvGrpSpPr>
            <p:grpSpPr>
              <a:xfrm>
                <a:off x="4283968" y="1229193"/>
                <a:ext cx="1990504" cy="259154"/>
                <a:chOff x="4283968" y="1229193"/>
                <a:chExt cx="1990504" cy="259154"/>
              </a:xfrm>
            </p:grpSpPr>
            <p:sp>
              <p:nvSpPr>
                <p:cNvPr id="41" name="직사각형 40"/>
                <p:cNvSpPr/>
                <p:nvPr/>
              </p:nvSpPr>
              <p:spPr>
                <a:xfrm>
                  <a:off x="4283968" y="1229193"/>
                  <a:ext cx="630741" cy="255591"/>
                </a:xfrm>
                <a:prstGeom prst="rect">
                  <a:avLst/>
                </a:prstGeom>
                <a:solidFill>
                  <a:srgbClr val="AE7C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/>
                    <a:t>방법</a:t>
                  </a:r>
                </a:p>
              </p:txBody>
            </p:sp>
            <p:sp>
              <p:nvSpPr>
                <p:cNvPr id="44" name="직사각형 43"/>
                <p:cNvSpPr/>
                <p:nvPr/>
              </p:nvSpPr>
              <p:spPr>
                <a:xfrm>
                  <a:off x="4968044" y="1229193"/>
                  <a:ext cx="630741" cy="25559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>
                      <a:solidFill>
                        <a:srgbClr val="AE7C65"/>
                      </a:solidFill>
                    </a:rPr>
                    <a:t>놀이</a:t>
                  </a:r>
                  <a:endParaRPr lang="ko-KR" altLang="en-US" sz="1100" b="1" dirty="0">
                    <a:solidFill>
                      <a:srgbClr val="AE7C65"/>
                    </a:solidFill>
                  </a:endParaRPr>
                </a:p>
              </p:txBody>
            </p:sp>
            <p:sp>
              <p:nvSpPr>
                <p:cNvPr id="49" name="직사각형 48"/>
                <p:cNvSpPr/>
                <p:nvPr/>
              </p:nvSpPr>
              <p:spPr>
                <a:xfrm>
                  <a:off x="5643731" y="1232756"/>
                  <a:ext cx="630741" cy="25559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/>
                    <a:t>물음 </a:t>
                  </a:r>
                  <a:r>
                    <a:rPr lang="en-US" altLang="ko-KR" sz="1100" b="1" dirty="0"/>
                    <a:t>+</a:t>
                  </a:r>
                  <a:endParaRPr lang="ko-KR" altLang="en-US" sz="1100" b="1" dirty="0"/>
                </a:p>
              </p:txBody>
            </p:sp>
          </p:grpSp>
          <p:sp>
            <p:nvSpPr>
              <p:cNvPr id="35" name="직사각형 34"/>
              <p:cNvSpPr/>
              <p:nvPr/>
            </p:nvSpPr>
            <p:spPr>
              <a:xfrm>
                <a:off x="4284062" y="1229193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rgbClr val="AE7C65"/>
                    </a:solidFill>
                  </a:rPr>
                  <a:t>방법</a:t>
                </a:r>
              </a:p>
            </p:txBody>
          </p:sp>
        </p:grpSp>
        <p:sp>
          <p:nvSpPr>
            <p:cNvPr id="39" name="직사각형 38"/>
            <p:cNvSpPr/>
            <p:nvPr/>
          </p:nvSpPr>
          <p:spPr>
            <a:xfrm>
              <a:off x="5642661" y="1218325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+</a:t>
              </a:r>
              <a:endParaRPr lang="ko-KR" altLang="en-US" sz="1100" b="1" dirty="0"/>
            </a:p>
          </p:txBody>
        </p:sp>
      </p:grpSp>
      <p:sp>
        <p:nvSpPr>
          <p:cNvPr id="5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막상막하 곱셈 빙고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316570" y="20997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3548" y="2890681"/>
            <a:ext cx="590122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친구가 계산할 때 계산이 </a:t>
            </a:r>
            <a:r>
              <a:rPr lang="ko-KR" altLang="en-US" sz="18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옳은지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확인합니다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737" y="295547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2924944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503548" y="3352168"/>
            <a:ext cx="590122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내가 색칠한 칸 주변으로 곱셈의 결과가 나오도록 어림해서 수를 선택합니다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515" y="367533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3386431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503548" y="4077072"/>
            <a:ext cx="590122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여러 가지 곱셈 방법을 활용해서 곱셈합니다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412" y="412948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4111335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>
            <a:extLst>
              <a:ext uri="{FF2B5EF4-FFF2-40B4-BE49-F238E27FC236}">
                <a16:creationId xmlns:a16="http://schemas.microsoft.com/office/drawing/2014/main" id="{57F7C3DD-EB79-4F09-911B-8CFAEB64C4CF}"/>
              </a:ext>
            </a:extLst>
          </p:cNvPr>
          <p:cNvSpPr/>
          <p:nvPr/>
        </p:nvSpPr>
        <p:spPr bwMode="auto">
          <a:xfrm>
            <a:off x="7470272" y="512118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265323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7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grpSp>
        <p:nvGrpSpPr>
          <p:cNvPr id="367" name="그룹 366"/>
          <p:cNvGrpSpPr/>
          <p:nvPr/>
        </p:nvGrpSpPr>
        <p:grpSpPr>
          <a:xfrm>
            <a:off x="1655676" y="1583415"/>
            <a:ext cx="3504867" cy="3861808"/>
            <a:chOff x="1103137" y="781916"/>
            <a:chExt cx="6658904" cy="7761367"/>
          </a:xfrm>
        </p:grpSpPr>
        <p:pic>
          <p:nvPicPr>
            <p:cNvPr id="368" name="그림 36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3137" y="781916"/>
              <a:ext cx="6658904" cy="3924848"/>
            </a:xfrm>
            <a:prstGeom prst="rect">
              <a:avLst/>
            </a:prstGeom>
          </p:spPr>
        </p:pic>
        <p:pic>
          <p:nvPicPr>
            <p:cNvPr id="369" name="그림 36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67644" y="4627962"/>
              <a:ext cx="6344535" cy="3915321"/>
            </a:xfrm>
            <a:prstGeom prst="rect">
              <a:avLst/>
            </a:prstGeom>
          </p:spPr>
        </p:pic>
      </p:grpSp>
      <p:sp>
        <p:nvSpPr>
          <p:cNvPr id="370" name="타원 369"/>
          <p:cNvSpPr/>
          <p:nvPr/>
        </p:nvSpPr>
        <p:spPr>
          <a:xfrm>
            <a:off x="1578931" y="15834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1" name="직사각형 370"/>
          <p:cNvSpPr/>
          <p:nvPr/>
        </p:nvSpPr>
        <p:spPr>
          <a:xfrm>
            <a:off x="2375756" y="2168860"/>
            <a:ext cx="2124236" cy="39099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2" name="직사각형 371"/>
          <p:cNvSpPr/>
          <p:nvPr/>
        </p:nvSpPr>
        <p:spPr>
          <a:xfrm>
            <a:off x="2371403" y="2892075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" name="직사각형 372"/>
          <p:cNvSpPr/>
          <p:nvPr/>
        </p:nvSpPr>
        <p:spPr>
          <a:xfrm>
            <a:off x="2371403" y="3224296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" name="직사각형 373"/>
          <p:cNvSpPr/>
          <p:nvPr/>
        </p:nvSpPr>
        <p:spPr>
          <a:xfrm>
            <a:off x="2355429" y="3582336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" name="직사각형 374"/>
          <p:cNvSpPr/>
          <p:nvPr/>
        </p:nvSpPr>
        <p:spPr>
          <a:xfrm>
            <a:off x="2353742" y="3910858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" name="직사각형 375"/>
          <p:cNvSpPr/>
          <p:nvPr/>
        </p:nvSpPr>
        <p:spPr>
          <a:xfrm>
            <a:off x="2371403" y="4310400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" name="직사각형 376"/>
          <p:cNvSpPr/>
          <p:nvPr/>
        </p:nvSpPr>
        <p:spPr>
          <a:xfrm>
            <a:off x="2371403" y="4640265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직사각형 377"/>
          <p:cNvSpPr/>
          <p:nvPr/>
        </p:nvSpPr>
        <p:spPr>
          <a:xfrm>
            <a:off x="2729941" y="2878269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" name="직사각형 378"/>
          <p:cNvSpPr/>
          <p:nvPr/>
        </p:nvSpPr>
        <p:spPr>
          <a:xfrm>
            <a:off x="2751452" y="2924727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" name="직사각형 379"/>
          <p:cNvSpPr/>
          <p:nvPr/>
        </p:nvSpPr>
        <p:spPr>
          <a:xfrm>
            <a:off x="2751452" y="3256948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" name="직사각형 380"/>
          <p:cNvSpPr/>
          <p:nvPr/>
        </p:nvSpPr>
        <p:spPr>
          <a:xfrm>
            <a:off x="2735478" y="3614988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" name="직사각형 381"/>
          <p:cNvSpPr/>
          <p:nvPr/>
        </p:nvSpPr>
        <p:spPr>
          <a:xfrm>
            <a:off x="2733791" y="3943510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" name="직사각형 382"/>
          <p:cNvSpPr/>
          <p:nvPr/>
        </p:nvSpPr>
        <p:spPr>
          <a:xfrm>
            <a:off x="2751452" y="4343052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" name="직사각형 383"/>
          <p:cNvSpPr/>
          <p:nvPr/>
        </p:nvSpPr>
        <p:spPr>
          <a:xfrm>
            <a:off x="2751452" y="4672917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5" name="직사각형 384"/>
          <p:cNvSpPr/>
          <p:nvPr/>
        </p:nvSpPr>
        <p:spPr>
          <a:xfrm>
            <a:off x="3099972" y="2867936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" name="직사각형 385"/>
          <p:cNvSpPr/>
          <p:nvPr/>
        </p:nvSpPr>
        <p:spPr>
          <a:xfrm>
            <a:off x="3099972" y="3200157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7" name="직사각형 386"/>
          <p:cNvSpPr/>
          <p:nvPr/>
        </p:nvSpPr>
        <p:spPr>
          <a:xfrm>
            <a:off x="3083998" y="3558197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" name="직사각형 387"/>
          <p:cNvSpPr/>
          <p:nvPr/>
        </p:nvSpPr>
        <p:spPr>
          <a:xfrm>
            <a:off x="3082311" y="3886719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" name="직사각형 388"/>
          <p:cNvSpPr/>
          <p:nvPr/>
        </p:nvSpPr>
        <p:spPr>
          <a:xfrm>
            <a:off x="3099972" y="4286261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" name="직사각형 389"/>
          <p:cNvSpPr/>
          <p:nvPr/>
        </p:nvSpPr>
        <p:spPr>
          <a:xfrm>
            <a:off x="3099972" y="4665028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" name="직사각형 390"/>
          <p:cNvSpPr/>
          <p:nvPr/>
        </p:nvSpPr>
        <p:spPr>
          <a:xfrm>
            <a:off x="3466812" y="2903199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2" name="직사각형 391"/>
          <p:cNvSpPr/>
          <p:nvPr/>
        </p:nvSpPr>
        <p:spPr>
          <a:xfrm>
            <a:off x="3466812" y="3235420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" name="직사각형 392"/>
          <p:cNvSpPr/>
          <p:nvPr/>
        </p:nvSpPr>
        <p:spPr>
          <a:xfrm>
            <a:off x="3462115" y="3593460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" name="직사각형 393"/>
          <p:cNvSpPr/>
          <p:nvPr/>
        </p:nvSpPr>
        <p:spPr>
          <a:xfrm>
            <a:off x="3462115" y="3921982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" name="직사각형 394"/>
          <p:cNvSpPr/>
          <p:nvPr/>
        </p:nvSpPr>
        <p:spPr>
          <a:xfrm>
            <a:off x="3466812" y="4321524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" name="직사각형 395"/>
          <p:cNvSpPr/>
          <p:nvPr/>
        </p:nvSpPr>
        <p:spPr>
          <a:xfrm>
            <a:off x="3466812" y="4651389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" name="직사각형 396"/>
          <p:cNvSpPr/>
          <p:nvPr/>
        </p:nvSpPr>
        <p:spPr>
          <a:xfrm>
            <a:off x="3862107" y="2910686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" name="직사각형 397"/>
          <p:cNvSpPr/>
          <p:nvPr/>
        </p:nvSpPr>
        <p:spPr>
          <a:xfrm>
            <a:off x="3862107" y="3242907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" name="직사각형 398"/>
          <p:cNvSpPr/>
          <p:nvPr/>
        </p:nvSpPr>
        <p:spPr>
          <a:xfrm>
            <a:off x="3846133" y="3600947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" name="직사각형 399"/>
          <p:cNvSpPr/>
          <p:nvPr/>
        </p:nvSpPr>
        <p:spPr>
          <a:xfrm>
            <a:off x="3844446" y="3929469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직사각형 400"/>
          <p:cNvSpPr/>
          <p:nvPr/>
        </p:nvSpPr>
        <p:spPr>
          <a:xfrm>
            <a:off x="3862107" y="4329011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" name="직사각형 401"/>
          <p:cNvSpPr/>
          <p:nvPr/>
        </p:nvSpPr>
        <p:spPr>
          <a:xfrm>
            <a:off x="3862107" y="4658876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" name="직사각형 402"/>
          <p:cNvSpPr/>
          <p:nvPr/>
        </p:nvSpPr>
        <p:spPr>
          <a:xfrm>
            <a:off x="4232368" y="2924727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" name="직사각형 403"/>
          <p:cNvSpPr/>
          <p:nvPr/>
        </p:nvSpPr>
        <p:spPr>
          <a:xfrm>
            <a:off x="4232368" y="3256948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" name="직사각형 404"/>
          <p:cNvSpPr/>
          <p:nvPr/>
        </p:nvSpPr>
        <p:spPr>
          <a:xfrm>
            <a:off x="4216394" y="3614988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" name="직사각형 405"/>
          <p:cNvSpPr/>
          <p:nvPr/>
        </p:nvSpPr>
        <p:spPr>
          <a:xfrm>
            <a:off x="4214707" y="3943510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" name="직사각형 406"/>
          <p:cNvSpPr/>
          <p:nvPr/>
        </p:nvSpPr>
        <p:spPr>
          <a:xfrm>
            <a:off x="4232368" y="4343052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" name="직사각형 407"/>
          <p:cNvSpPr/>
          <p:nvPr/>
        </p:nvSpPr>
        <p:spPr>
          <a:xfrm>
            <a:off x="4228947" y="4672917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" name="TextBox 408"/>
          <p:cNvSpPr txBox="1"/>
          <p:nvPr/>
        </p:nvSpPr>
        <p:spPr>
          <a:xfrm>
            <a:off x="2325361" y="2121855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0" name="TextBox 409"/>
          <p:cNvSpPr txBox="1"/>
          <p:nvPr/>
        </p:nvSpPr>
        <p:spPr>
          <a:xfrm>
            <a:off x="2369274" y="2333593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1" name="TextBox 410"/>
          <p:cNvSpPr txBox="1"/>
          <p:nvPr/>
        </p:nvSpPr>
        <p:spPr>
          <a:xfrm>
            <a:off x="2669157" y="2123674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2" name="TextBox 411"/>
          <p:cNvSpPr txBox="1"/>
          <p:nvPr/>
        </p:nvSpPr>
        <p:spPr>
          <a:xfrm>
            <a:off x="2731080" y="2334907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3" name="TextBox 412"/>
          <p:cNvSpPr txBox="1"/>
          <p:nvPr/>
        </p:nvSpPr>
        <p:spPr>
          <a:xfrm>
            <a:off x="3076391" y="2114948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4" name="TextBox 413"/>
          <p:cNvSpPr txBox="1"/>
          <p:nvPr/>
        </p:nvSpPr>
        <p:spPr>
          <a:xfrm>
            <a:off x="3120777" y="2330936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5" name="TextBox 414"/>
          <p:cNvSpPr txBox="1"/>
          <p:nvPr/>
        </p:nvSpPr>
        <p:spPr>
          <a:xfrm>
            <a:off x="3438920" y="2112674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6" name="TextBox 415"/>
          <p:cNvSpPr txBox="1"/>
          <p:nvPr/>
        </p:nvSpPr>
        <p:spPr>
          <a:xfrm>
            <a:off x="3489201" y="2335756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7" name="TextBox 416"/>
          <p:cNvSpPr txBox="1"/>
          <p:nvPr/>
        </p:nvSpPr>
        <p:spPr>
          <a:xfrm>
            <a:off x="3854523" y="2114899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8" name="TextBox 417"/>
          <p:cNvSpPr txBox="1"/>
          <p:nvPr/>
        </p:nvSpPr>
        <p:spPr>
          <a:xfrm>
            <a:off x="3895712" y="232246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9" name="TextBox 418"/>
          <p:cNvSpPr txBox="1"/>
          <p:nvPr/>
        </p:nvSpPr>
        <p:spPr>
          <a:xfrm>
            <a:off x="4213593" y="2112509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0" name="TextBox 419"/>
          <p:cNvSpPr txBox="1"/>
          <p:nvPr/>
        </p:nvSpPr>
        <p:spPr>
          <a:xfrm>
            <a:off x="4267134" y="232246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1" name="TextBox 420"/>
          <p:cNvSpPr txBox="1"/>
          <p:nvPr/>
        </p:nvSpPr>
        <p:spPr>
          <a:xfrm>
            <a:off x="2329996" y="2872446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2" name="TextBox 421"/>
          <p:cNvSpPr txBox="1"/>
          <p:nvPr/>
        </p:nvSpPr>
        <p:spPr>
          <a:xfrm>
            <a:off x="2661407" y="2866488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168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3" name="TextBox 422"/>
          <p:cNvSpPr txBox="1"/>
          <p:nvPr/>
        </p:nvSpPr>
        <p:spPr>
          <a:xfrm>
            <a:off x="3083534" y="2866814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42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4" name="TextBox 423"/>
          <p:cNvSpPr txBox="1"/>
          <p:nvPr/>
        </p:nvSpPr>
        <p:spPr>
          <a:xfrm>
            <a:off x="3453417" y="2860856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5" name="TextBox 424"/>
          <p:cNvSpPr txBox="1"/>
          <p:nvPr/>
        </p:nvSpPr>
        <p:spPr>
          <a:xfrm>
            <a:off x="3796966" y="2869388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256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6" name="TextBox 425"/>
          <p:cNvSpPr txBox="1"/>
          <p:nvPr/>
        </p:nvSpPr>
        <p:spPr>
          <a:xfrm>
            <a:off x="4205321" y="2863430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7" name="TextBox 426"/>
          <p:cNvSpPr txBox="1"/>
          <p:nvPr/>
        </p:nvSpPr>
        <p:spPr>
          <a:xfrm>
            <a:off x="2296426" y="3214912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175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8" name="TextBox 427"/>
          <p:cNvSpPr txBox="1"/>
          <p:nvPr/>
        </p:nvSpPr>
        <p:spPr>
          <a:xfrm>
            <a:off x="2704781" y="3208954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36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9" name="TextBox 428"/>
          <p:cNvSpPr txBox="1"/>
          <p:nvPr/>
        </p:nvSpPr>
        <p:spPr>
          <a:xfrm>
            <a:off x="3088436" y="3209280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0" name="TextBox 429"/>
          <p:cNvSpPr txBox="1"/>
          <p:nvPr/>
        </p:nvSpPr>
        <p:spPr>
          <a:xfrm>
            <a:off x="3458319" y="3203322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75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1" name="TextBox 430"/>
          <p:cNvSpPr txBox="1"/>
          <p:nvPr/>
        </p:nvSpPr>
        <p:spPr>
          <a:xfrm>
            <a:off x="3840340" y="3211854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91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2" name="TextBox 431"/>
          <p:cNvSpPr txBox="1"/>
          <p:nvPr/>
        </p:nvSpPr>
        <p:spPr>
          <a:xfrm>
            <a:off x="4171751" y="3205896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126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3" name="TextBox 432"/>
          <p:cNvSpPr txBox="1"/>
          <p:nvPr/>
        </p:nvSpPr>
        <p:spPr>
          <a:xfrm>
            <a:off x="2339893" y="3572209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64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4" name="TextBox 433"/>
          <p:cNvSpPr txBox="1"/>
          <p:nvPr/>
        </p:nvSpPr>
        <p:spPr>
          <a:xfrm>
            <a:off x="2709776" y="356625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5" name="TextBox 434"/>
          <p:cNvSpPr txBox="1"/>
          <p:nvPr/>
        </p:nvSpPr>
        <p:spPr>
          <a:xfrm>
            <a:off x="3054959" y="3566577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162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6" name="TextBox 435"/>
          <p:cNvSpPr txBox="1"/>
          <p:nvPr/>
        </p:nvSpPr>
        <p:spPr>
          <a:xfrm>
            <a:off x="3463314" y="3560619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7" name="TextBox 436"/>
          <p:cNvSpPr txBox="1"/>
          <p:nvPr/>
        </p:nvSpPr>
        <p:spPr>
          <a:xfrm>
            <a:off x="3806863" y="3569151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117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8" name="TextBox 437"/>
          <p:cNvSpPr txBox="1"/>
          <p:nvPr/>
        </p:nvSpPr>
        <p:spPr>
          <a:xfrm>
            <a:off x="4176746" y="3563193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245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9" name="TextBox 438"/>
          <p:cNvSpPr txBox="1"/>
          <p:nvPr/>
        </p:nvSpPr>
        <p:spPr>
          <a:xfrm>
            <a:off x="2298965" y="3935693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189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0" name="TextBox 439"/>
          <p:cNvSpPr txBox="1"/>
          <p:nvPr/>
        </p:nvSpPr>
        <p:spPr>
          <a:xfrm>
            <a:off x="2668848" y="3929735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225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1" name="TextBox 440"/>
          <p:cNvSpPr txBox="1"/>
          <p:nvPr/>
        </p:nvSpPr>
        <p:spPr>
          <a:xfrm>
            <a:off x="3090975" y="393006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2" name="TextBox 441"/>
          <p:cNvSpPr txBox="1"/>
          <p:nvPr/>
        </p:nvSpPr>
        <p:spPr>
          <a:xfrm>
            <a:off x="3422386" y="3924103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144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3" name="TextBox 442"/>
          <p:cNvSpPr txBox="1"/>
          <p:nvPr/>
        </p:nvSpPr>
        <p:spPr>
          <a:xfrm>
            <a:off x="3842879" y="3932635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4" name="TextBox 443"/>
          <p:cNvSpPr txBox="1"/>
          <p:nvPr/>
        </p:nvSpPr>
        <p:spPr>
          <a:xfrm>
            <a:off x="4174290" y="3926677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147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5" name="TextBox 444"/>
          <p:cNvSpPr txBox="1"/>
          <p:nvPr/>
        </p:nvSpPr>
        <p:spPr>
          <a:xfrm>
            <a:off x="2291524" y="4297637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315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6" name="TextBox 445"/>
          <p:cNvSpPr txBox="1"/>
          <p:nvPr/>
        </p:nvSpPr>
        <p:spPr>
          <a:xfrm>
            <a:off x="2661407" y="4291679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200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7" name="TextBox 446"/>
          <p:cNvSpPr txBox="1"/>
          <p:nvPr/>
        </p:nvSpPr>
        <p:spPr>
          <a:xfrm>
            <a:off x="3045062" y="4292005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224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8" name="TextBox 447"/>
          <p:cNvSpPr txBox="1"/>
          <p:nvPr/>
        </p:nvSpPr>
        <p:spPr>
          <a:xfrm>
            <a:off x="3414945" y="4286047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104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9" name="TextBox 448"/>
          <p:cNvSpPr txBox="1"/>
          <p:nvPr/>
        </p:nvSpPr>
        <p:spPr>
          <a:xfrm>
            <a:off x="3835438" y="4294579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0" name="TextBox 449"/>
          <p:cNvSpPr txBox="1"/>
          <p:nvPr/>
        </p:nvSpPr>
        <p:spPr>
          <a:xfrm>
            <a:off x="4166849" y="4288621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280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1" name="TextBox 450"/>
          <p:cNvSpPr txBox="1"/>
          <p:nvPr/>
        </p:nvSpPr>
        <p:spPr>
          <a:xfrm>
            <a:off x="2329996" y="4649772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96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2" name="TextBox 451"/>
          <p:cNvSpPr txBox="1"/>
          <p:nvPr/>
        </p:nvSpPr>
        <p:spPr>
          <a:xfrm>
            <a:off x="2661407" y="4643814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105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3" name="TextBox 452"/>
          <p:cNvSpPr txBox="1"/>
          <p:nvPr/>
        </p:nvSpPr>
        <p:spPr>
          <a:xfrm>
            <a:off x="3083534" y="4644140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54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4" name="TextBox 453"/>
          <p:cNvSpPr txBox="1"/>
          <p:nvPr/>
        </p:nvSpPr>
        <p:spPr>
          <a:xfrm>
            <a:off x="3453417" y="4638182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63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5" name="TextBox 454"/>
          <p:cNvSpPr txBox="1"/>
          <p:nvPr/>
        </p:nvSpPr>
        <p:spPr>
          <a:xfrm>
            <a:off x="3796966" y="4646714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288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6" name="TextBox 455"/>
          <p:cNvSpPr txBox="1"/>
          <p:nvPr/>
        </p:nvSpPr>
        <p:spPr>
          <a:xfrm>
            <a:off x="4205321" y="4640756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39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7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첨부이미지의 텍스트를 삭제하고 텍스트를 위에 따로 얹혀주세요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 사이즈는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40px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안에 글씨가 다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안들어가는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경우에만 폰트 사이즈 조절해주세요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확인 없음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확대 버튼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8" name="타원 457"/>
          <p:cNvSpPr/>
          <p:nvPr/>
        </p:nvSpPr>
        <p:spPr>
          <a:xfrm>
            <a:off x="6317791" y="52292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6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막상막하 곱셈 빙고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5" name="TextBox 464"/>
          <p:cNvSpPr txBox="1"/>
          <p:nvPr/>
        </p:nvSpPr>
        <p:spPr>
          <a:xfrm>
            <a:off x="389042" y="1007440"/>
            <a:ext cx="537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이기는 전략을 생각하며 한 번 더 놀이를 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66" name="그룹 465"/>
          <p:cNvGrpSpPr/>
          <p:nvPr/>
        </p:nvGrpSpPr>
        <p:grpSpPr>
          <a:xfrm>
            <a:off x="5364088" y="1025678"/>
            <a:ext cx="985682" cy="313457"/>
            <a:chOff x="5045918" y="1025678"/>
            <a:chExt cx="985682" cy="313457"/>
          </a:xfrm>
        </p:grpSpPr>
        <p:pic>
          <p:nvPicPr>
            <p:cNvPr id="467" name="Picture 3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5918" y="1025678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68" name="TextBox 467"/>
            <p:cNvSpPr txBox="1"/>
            <p:nvPr/>
          </p:nvSpPr>
          <p:spPr>
            <a:xfrm>
              <a:off x="5200632" y="1051103"/>
              <a:ext cx="830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b="1" spc="-150" dirty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b="1" spc="-150" dirty="0">
                  <a:latin typeface="맑은 고딕" pitchFamily="50" charset="-127"/>
                  <a:ea typeface="맑은 고딕" pitchFamily="50" charset="-127"/>
                </a:rPr>
                <a:t>12</a:t>
              </a:r>
            </a:p>
          </p:txBody>
        </p:sp>
      </p:grpSp>
      <p:sp>
        <p:nvSpPr>
          <p:cNvPr id="469" name="타원 468"/>
          <p:cNvSpPr/>
          <p:nvPr/>
        </p:nvSpPr>
        <p:spPr>
          <a:xfrm>
            <a:off x="5222264" y="939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22901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\app\resource\contents\lesson04\ops\lesson04\images\mm_31_4_07_02_01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9" name="Picture 3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981" y="5038513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" name="타원 109"/>
          <p:cNvSpPr/>
          <p:nvPr/>
        </p:nvSpPr>
        <p:spPr>
          <a:xfrm>
            <a:off x="5160543" y="51531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58DF1356-2415-49BA-A34B-C6BAE63B5819}"/>
              </a:ext>
            </a:extLst>
          </p:cNvPr>
          <p:cNvSpPr/>
          <p:nvPr/>
        </p:nvSpPr>
        <p:spPr bwMode="auto">
          <a:xfrm>
            <a:off x="7470272" y="512118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263124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직사각형 113"/>
          <p:cNvSpPr/>
          <p:nvPr/>
        </p:nvSpPr>
        <p:spPr>
          <a:xfrm>
            <a:off x="72008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1079612" y="800708"/>
            <a:ext cx="4560945" cy="4896544"/>
            <a:chOff x="1103137" y="781916"/>
            <a:chExt cx="6658904" cy="7761367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3137" y="781916"/>
              <a:ext cx="6658904" cy="3924848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67644" y="4627962"/>
              <a:ext cx="6344535" cy="3915321"/>
            </a:xfrm>
            <a:prstGeom prst="rect">
              <a:avLst/>
            </a:prstGeom>
          </p:spPr>
        </p:pic>
      </p:grp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suh_p_0301_04_0008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86" name="타원 85"/>
          <p:cNvSpPr/>
          <p:nvPr/>
        </p:nvSpPr>
        <p:spPr>
          <a:xfrm>
            <a:off x="1578931" y="15774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29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막상막하 곱셈 빙고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1996669" y="1582073"/>
            <a:ext cx="2827359" cy="43009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sp>
        <p:nvSpPr>
          <p:cNvPr id="163" name="TextBox 162"/>
          <p:cNvSpPr txBox="1"/>
          <p:nvPr/>
        </p:nvSpPr>
        <p:spPr>
          <a:xfrm>
            <a:off x="2195736" y="1484784"/>
            <a:ext cx="4539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2338137" y="1774557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2609165" y="1484784"/>
            <a:ext cx="4539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2699943" y="1774557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3016399" y="1484784"/>
            <a:ext cx="4539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3089640" y="1774557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3378928" y="1484784"/>
            <a:ext cx="4539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3458064" y="1774557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3794531" y="1484784"/>
            <a:ext cx="4539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32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3864575" y="1774557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4153601" y="1484784"/>
            <a:ext cx="4539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4235997" y="1774557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2017628" y="2394406"/>
            <a:ext cx="341075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2443683" y="2393954"/>
            <a:ext cx="44224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168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2985144" y="2393953"/>
            <a:ext cx="341075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42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3435751" y="2393952"/>
            <a:ext cx="341075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3881318" y="2393951"/>
            <a:ext cx="44224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256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4455039" y="2393950"/>
            <a:ext cx="341075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1972788" y="2847910"/>
            <a:ext cx="44224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175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2499647" y="2841952"/>
            <a:ext cx="341075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36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2967699" y="2842278"/>
            <a:ext cx="341075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3435751" y="2836320"/>
            <a:ext cx="341075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75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3939807" y="2844852"/>
            <a:ext cx="341075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91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4415317" y="2838894"/>
            <a:ext cx="44224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126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2017627" y="3296307"/>
            <a:ext cx="341075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64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2488154" y="3296307"/>
            <a:ext cx="341075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70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2941627" y="3296307"/>
            <a:ext cx="44224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162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3460262" y="3296307"/>
            <a:ext cx="341075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3902959" y="3296307"/>
            <a:ext cx="44224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117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4417791" y="3296307"/>
            <a:ext cx="44224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245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1967044" y="3758698"/>
            <a:ext cx="44224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189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2447765" y="3758698"/>
            <a:ext cx="44224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255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2992210" y="3758698"/>
            <a:ext cx="341075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3409679" y="3758698"/>
            <a:ext cx="44224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144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3964318" y="3758698"/>
            <a:ext cx="341075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4417791" y="3758698"/>
            <a:ext cx="44224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147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1943709" y="4226660"/>
            <a:ext cx="44224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315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2437571" y="4226660"/>
            <a:ext cx="44224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200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2941627" y="4226660"/>
            <a:ext cx="44224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224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3419873" y="4226660"/>
            <a:ext cx="44224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104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3958095" y="4226660"/>
            <a:ext cx="341075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32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9" name="TextBox 278"/>
          <p:cNvSpPr txBox="1"/>
          <p:nvPr/>
        </p:nvSpPr>
        <p:spPr>
          <a:xfrm>
            <a:off x="4404456" y="4226660"/>
            <a:ext cx="44224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280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2015444" y="4689140"/>
            <a:ext cx="341075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96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2443683" y="4689140"/>
            <a:ext cx="44224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105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2966400" y="4689140"/>
            <a:ext cx="341075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54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3460262" y="4689140"/>
            <a:ext cx="341075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63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3914848" y="4689140"/>
            <a:ext cx="44224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288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4463988" y="4689140"/>
            <a:ext cx="341075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39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8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47106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\app\resource\contents\lesson04\ops\lesson04\images\mm_31_4_07_02_01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첨부이미지의 텍스트를 삭제하고 텍스트를 위에 따로 얹혀주세요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텍스트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40px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34874CFE-392C-4063-A32C-F4378781D410}"/>
              </a:ext>
            </a:extLst>
          </p:cNvPr>
          <p:cNvSpPr/>
          <p:nvPr/>
        </p:nvSpPr>
        <p:spPr bwMode="auto">
          <a:xfrm>
            <a:off x="7470272" y="512118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564636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660631" y="3036444"/>
            <a:ext cx="507160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융합 연구소 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쓰레기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섬을 없애라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!)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376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막상막하 곱셈 빙고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0AC71D46-7AB2-448F-90AF-CAB1CA253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316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D705EC26-53BC-4630-BFF2-0669D3A72D2B}"/>
              </a:ext>
            </a:extLst>
          </p:cNvPr>
          <p:cNvSpPr/>
          <p:nvPr/>
        </p:nvSpPr>
        <p:spPr>
          <a:xfrm>
            <a:off x="3613567" y="3891597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>
                <a:latin typeface="맑은 고딕" pitchFamily="50" charset="-127"/>
                <a:ea typeface="맑은 고딕" pitchFamily="50" charset="-127"/>
              </a:rPr>
              <a:t>88~89</a:t>
            </a:r>
            <a:r>
              <a:rPr lang="ko-KR" altLang="en-US" sz="190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960133E-E2D7-43FD-BD9F-5F58B263E40E}"/>
              </a:ext>
            </a:extLst>
          </p:cNvPr>
          <p:cNvSpPr/>
          <p:nvPr/>
        </p:nvSpPr>
        <p:spPr bwMode="auto">
          <a:xfrm>
            <a:off x="7470272" y="512118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352682"/>
              </p:ext>
            </p:extLst>
          </p:nvPr>
        </p:nvGraphicFramePr>
        <p:xfrm>
          <a:off x="179388" y="654012"/>
          <a:ext cx="8774172" cy="2773568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막상막하 곱셈 빙고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86~87</a:t>
                      </a: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놀이터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놀이를 해 봅시다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86~87</a:t>
                      </a: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놀이터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이기는 전략을 생각하며 한 번 더 놀이를 해 봅시다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86~87</a:t>
                      </a: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102325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880213"/>
            <a:ext cx="6948772" cy="4745031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막상막하 곱셈 빙고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496" y="880213"/>
            <a:ext cx="6948772" cy="4745031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막상막하 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 빙고</a:t>
            </a: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005793"/>
              </p:ext>
            </p:extLst>
          </p:nvPr>
        </p:nvGraphicFramePr>
        <p:xfrm>
          <a:off x="120453" y="6165304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latin typeface="맑은 고딕" pitchFamily="50" charset="-127"/>
                          <a:ea typeface="맑은 고딕" pitchFamily="50" charset="-127"/>
                        </a:rPr>
                        <a:t>mm_31_4_07_01_01_ani.mp4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\app\resource\contents\lesson04\ops\lesson04\video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004" y="301184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E0B97CD9-6D40-49BC-AC9F-649A583DB497}"/>
              </a:ext>
            </a:extLst>
          </p:cNvPr>
          <p:cNvSpPr/>
          <p:nvPr/>
        </p:nvSpPr>
        <p:spPr bwMode="auto">
          <a:xfrm>
            <a:off x="7470272" y="512118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83568" y="2974991"/>
            <a:ext cx="591595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를 활용하여 곱셈 빙고 놀이를 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72" y="312515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11463" y="4926650"/>
            <a:ext cx="3640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색연필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클립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개 또는 바둑알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막상막하 곱셈 빙고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6191185" y="47363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18371" y="948883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918C636-9216-4A20-BDBE-3DD0DA31048A}"/>
              </a:ext>
            </a:extLst>
          </p:cNvPr>
          <p:cNvSpPr/>
          <p:nvPr/>
        </p:nvSpPr>
        <p:spPr bwMode="auto">
          <a:xfrm>
            <a:off x="7470272" y="512118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★[초등] 교사용DVD 자료\수학(박) 3-1 지도서\app\resource\contents\lesson04\ops\lesson04\images\mm_31_4_07_01_02\b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045" y="2666322"/>
            <a:ext cx="3341490" cy="241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57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2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8699" y="1520788"/>
            <a:ext cx="5959602" cy="39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2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99" y="1952836"/>
            <a:ext cx="357814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79217" y="1952836"/>
            <a:ext cx="613170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00" dirty="0">
                <a:latin typeface="맑은 고딕" pitchFamily="50" charset="-127"/>
                <a:ea typeface="맑은 고딕" pitchFamily="50" charset="-127"/>
              </a:rPr>
              <a:t>가위바위보를 하여 이긴 친구가 놀이판의 두 자리 수와 한 자리 수를 각각 하나씩 선택하여 클립을 올려놓습니다</a:t>
            </a:r>
            <a:r>
              <a:rPr lang="en-US" altLang="ko-KR" sz="1900" spc="-1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11686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\app\resource\contents\lesson04\ops\lesson04\images\mm_31_4_07_01_02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4920686" y="1206277"/>
            <a:ext cx="1991574" cy="259155"/>
            <a:chOff x="4282898" y="1206277"/>
            <a:chExt cx="1991574" cy="259155"/>
          </a:xfrm>
        </p:grpSpPr>
        <p:grpSp>
          <p:nvGrpSpPr>
            <p:cNvPr id="84" name="그룹 83"/>
            <p:cNvGrpSpPr/>
            <p:nvPr/>
          </p:nvGrpSpPr>
          <p:grpSpPr>
            <a:xfrm>
              <a:off x="4283968" y="1206278"/>
              <a:ext cx="1990504" cy="259154"/>
              <a:chOff x="4283968" y="1229193"/>
              <a:chExt cx="1990504" cy="259154"/>
            </a:xfrm>
          </p:grpSpPr>
          <p:grpSp>
            <p:nvGrpSpPr>
              <p:cNvPr id="85" name="그룹 84"/>
              <p:cNvGrpSpPr/>
              <p:nvPr/>
            </p:nvGrpSpPr>
            <p:grpSpPr>
              <a:xfrm>
                <a:off x="4283968" y="1229193"/>
                <a:ext cx="1990504" cy="259154"/>
                <a:chOff x="4283968" y="1229193"/>
                <a:chExt cx="1990504" cy="259154"/>
              </a:xfrm>
            </p:grpSpPr>
            <p:sp>
              <p:nvSpPr>
                <p:cNvPr id="88" name="직사각형 87"/>
                <p:cNvSpPr/>
                <p:nvPr/>
              </p:nvSpPr>
              <p:spPr>
                <a:xfrm>
                  <a:off x="4283968" y="1229193"/>
                  <a:ext cx="630741" cy="255591"/>
                </a:xfrm>
                <a:prstGeom prst="rect">
                  <a:avLst/>
                </a:prstGeom>
                <a:solidFill>
                  <a:srgbClr val="AE7C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/>
                    <a:t>방법</a:t>
                  </a:r>
                </a:p>
              </p:txBody>
            </p:sp>
            <p:sp>
              <p:nvSpPr>
                <p:cNvPr id="89" name="직사각형 88"/>
                <p:cNvSpPr/>
                <p:nvPr/>
              </p:nvSpPr>
              <p:spPr>
                <a:xfrm>
                  <a:off x="4968044" y="1229193"/>
                  <a:ext cx="630741" cy="25559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>
                      <a:solidFill>
                        <a:srgbClr val="AE7C65"/>
                      </a:solidFill>
                    </a:rPr>
                    <a:t>놀이</a:t>
                  </a:r>
                </a:p>
              </p:txBody>
            </p:sp>
            <p:sp>
              <p:nvSpPr>
                <p:cNvPr id="90" name="직사각형 89"/>
                <p:cNvSpPr/>
                <p:nvPr/>
              </p:nvSpPr>
              <p:spPr>
                <a:xfrm>
                  <a:off x="5643731" y="1232756"/>
                  <a:ext cx="630741" cy="25559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>
                      <a:solidFill>
                        <a:srgbClr val="AE7C65"/>
                      </a:solidFill>
                    </a:rPr>
                    <a:t>물음 </a:t>
                  </a:r>
                  <a:r>
                    <a:rPr lang="en-US" altLang="ko-KR" sz="1100" b="1" dirty="0">
                      <a:solidFill>
                        <a:srgbClr val="AE7C65"/>
                      </a:solidFill>
                    </a:rPr>
                    <a:t>+</a:t>
                  </a:r>
                  <a:endParaRPr lang="ko-KR" altLang="en-US" sz="1100" b="1" dirty="0">
                    <a:solidFill>
                      <a:srgbClr val="AE7C65"/>
                    </a:solidFill>
                  </a:endParaRPr>
                </a:p>
              </p:txBody>
            </p:sp>
          </p:grpSp>
          <p:sp>
            <p:nvSpPr>
              <p:cNvPr id="87" name="직사각형 86"/>
              <p:cNvSpPr/>
              <p:nvPr/>
            </p:nvSpPr>
            <p:spPr>
              <a:xfrm>
                <a:off x="4284062" y="1229193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방법</a:t>
                </a:r>
              </a:p>
            </p:txBody>
          </p:sp>
        </p:grpSp>
        <p:sp>
          <p:nvSpPr>
            <p:cNvPr id="59" name="직사각형 58"/>
            <p:cNvSpPr/>
            <p:nvPr/>
          </p:nvSpPr>
          <p:spPr>
            <a:xfrm>
              <a:off x="4282898" y="120627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방법</a:t>
              </a:r>
            </a:p>
          </p:txBody>
        </p:sp>
      </p:grpSp>
      <p:sp>
        <p:nvSpPr>
          <p:cNvPr id="56" name="타원 55"/>
          <p:cNvSpPr/>
          <p:nvPr/>
        </p:nvSpPr>
        <p:spPr>
          <a:xfrm>
            <a:off x="4706286" y="11452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89043" y="1007440"/>
            <a:ext cx="25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놀이를 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9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막상막하 곱셈 빙고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5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그림에 포함된 텍스트는 지우고 텍스트를 새로 써주세요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하단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이후 공통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2379815" y="5265204"/>
            <a:ext cx="2113966" cy="212198"/>
            <a:chOff x="319554" y="1245924"/>
            <a:chExt cx="4222623" cy="423864"/>
          </a:xfrm>
        </p:grpSpPr>
        <p:pic>
          <p:nvPicPr>
            <p:cNvPr id="68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3078" y="1260212"/>
              <a:ext cx="419099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8974" y="1317840"/>
              <a:ext cx="800100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1755" y="1323079"/>
              <a:ext cx="800100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4" name="타원 73"/>
          <p:cNvSpPr/>
          <p:nvPr/>
        </p:nvSpPr>
        <p:spPr>
          <a:xfrm>
            <a:off x="2123412" y="521929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1849483" y="33350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477748" y="2739695"/>
            <a:ext cx="152297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가위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바위 보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C262A635-0B84-4104-BDC6-9C0F7EAA2897}"/>
              </a:ext>
            </a:extLst>
          </p:cNvPr>
          <p:cNvSpPr/>
          <p:nvPr/>
        </p:nvSpPr>
        <p:spPr bwMode="auto">
          <a:xfrm>
            <a:off x="7470272" y="512118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071198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★[초등] 교사용DVD 자료\수학(박) 3-1 지도서\app\resource\contents\lesson04\ops\lesson04\images\mm_31_4_07_01_03\b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755" y="2738330"/>
            <a:ext cx="3341490" cy="241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57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2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8699" y="1520788"/>
            <a:ext cx="5959602" cy="39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TextBox 38"/>
          <p:cNvSpPr txBox="1"/>
          <p:nvPr/>
        </p:nvSpPr>
        <p:spPr>
          <a:xfrm>
            <a:off x="679217" y="1952836"/>
            <a:ext cx="613170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두 수의 곱을 계산하여 빙고판에서 계산 결과를 찾아 색칠합니다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66412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\app\resource\contents\lesson04\ops\lesson04\images\mm_31_4_07_01_03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4920686" y="1206277"/>
            <a:ext cx="1991574" cy="259155"/>
            <a:chOff x="4282898" y="1206277"/>
            <a:chExt cx="1991574" cy="259155"/>
          </a:xfrm>
        </p:grpSpPr>
        <p:grpSp>
          <p:nvGrpSpPr>
            <p:cNvPr id="84" name="그룹 83"/>
            <p:cNvGrpSpPr/>
            <p:nvPr/>
          </p:nvGrpSpPr>
          <p:grpSpPr>
            <a:xfrm>
              <a:off x="4283968" y="1206278"/>
              <a:ext cx="1990504" cy="259154"/>
              <a:chOff x="4283968" y="1229193"/>
              <a:chExt cx="1990504" cy="259154"/>
            </a:xfrm>
          </p:grpSpPr>
          <p:grpSp>
            <p:nvGrpSpPr>
              <p:cNvPr id="85" name="그룹 84"/>
              <p:cNvGrpSpPr/>
              <p:nvPr/>
            </p:nvGrpSpPr>
            <p:grpSpPr>
              <a:xfrm>
                <a:off x="4283968" y="1229193"/>
                <a:ext cx="1990504" cy="259154"/>
                <a:chOff x="4283968" y="1229193"/>
                <a:chExt cx="1990504" cy="259154"/>
              </a:xfrm>
            </p:grpSpPr>
            <p:sp>
              <p:nvSpPr>
                <p:cNvPr id="88" name="직사각형 87"/>
                <p:cNvSpPr/>
                <p:nvPr/>
              </p:nvSpPr>
              <p:spPr>
                <a:xfrm>
                  <a:off x="4283968" y="1229193"/>
                  <a:ext cx="630741" cy="255591"/>
                </a:xfrm>
                <a:prstGeom prst="rect">
                  <a:avLst/>
                </a:prstGeom>
                <a:solidFill>
                  <a:srgbClr val="AE7C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/>
                    <a:t>방법</a:t>
                  </a:r>
                </a:p>
              </p:txBody>
            </p:sp>
            <p:sp>
              <p:nvSpPr>
                <p:cNvPr id="89" name="직사각형 88"/>
                <p:cNvSpPr/>
                <p:nvPr/>
              </p:nvSpPr>
              <p:spPr>
                <a:xfrm>
                  <a:off x="4968044" y="1229193"/>
                  <a:ext cx="630741" cy="25559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>
                      <a:solidFill>
                        <a:srgbClr val="AE7C65"/>
                      </a:solidFill>
                    </a:rPr>
                    <a:t>놀이</a:t>
                  </a:r>
                  <a:endParaRPr lang="ko-KR" altLang="en-US" sz="1100" b="1" dirty="0">
                    <a:solidFill>
                      <a:srgbClr val="AE7C65"/>
                    </a:solidFill>
                  </a:endParaRPr>
                </a:p>
              </p:txBody>
            </p:sp>
            <p:sp>
              <p:nvSpPr>
                <p:cNvPr id="90" name="직사각형 89"/>
                <p:cNvSpPr/>
                <p:nvPr/>
              </p:nvSpPr>
              <p:spPr>
                <a:xfrm>
                  <a:off x="5643731" y="1232756"/>
                  <a:ext cx="630741" cy="25559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>
                      <a:solidFill>
                        <a:srgbClr val="AE7C65"/>
                      </a:solidFill>
                    </a:rPr>
                    <a:t>물음 </a:t>
                  </a:r>
                  <a:r>
                    <a:rPr lang="en-US" altLang="ko-KR" sz="1100" b="1" dirty="0">
                      <a:solidFill>
                        <a:srgbClr val="AE7C65"/>
                      </a:solidFill>
                    </a:rPr>
                    <a:t>+</a:t>
                  </a:r>
                  <a:endParaRPr lang="ko-KR" altLang="en-US" sz="1100" b="1" dirty="0">
                    <a:solidFill>
                      <a:srgbClr val="AE7C65"/>
                    </a:solidFill>
                  </a:endParaRPr>
                </a:p>
              </p:txBody>
            </p:sp>
          </p:grpSp>
          <p:sp>
            <p:nvSpPr>
              <p:cNvPr id="87" name="직사각형 86"/>
              <p:cNvSpPr/>
              <p:nvPr/>
            </p:nvSpPr>
            <p:spPr>
              <a:xfrm>
                <a:off x="4284062" y="1229193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방법</a:t>
                </a:r>
              </a:p>
            </p:txBody>
          </p:sp>
        </p:grpSp>
        <p:sp>
          <p:nvSpPr>
            <p:cNvPr id="59" name="직사각형 58"/>
            <p:cNvSpPr/>
            <p:nvPr/>
          </p:nvSpPr>
          <p:spPr>
            <a:xfrm>
              <a:off x="4282898" y="120627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방법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389043" y="1007440"/>
            <a:ext cx="25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놀이를 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9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막상막하 곱셈 빙고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그림에 포함된 텍스트는 지우고 텍스트를 새로 써주세요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2379815" y="5265204"/>
            <a:ext cx="2113966" cy="212198"/>
            <a:chOff x="319554" y="1245924"/>
            <a:chExt cx="4222623" cy="423864"/>
          </a:xfrm>
        </p:grpSpPr>
        <p:pic>
          <p:nvPicPr>
            <p:cNvPr id="68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5963" y="1317362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952" y="1312600"/>
              <a:ext cx="800100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3078" y="1260212"/>
              <a:ext cx="419099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8974" y="1317840"/>
              <a:ext cx="800100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1755" y="1323079"/>
              <a:ext cx="800100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5" name="타원 74"/>
          <p:cNvSpPr/>
          <p:nvPr/>
        </p:nvSpPr>
        <p:spPr>
          <a:xfrm>
            <a:off x="1741440" y="38017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55577" y="2708920"/>
            <a:ext cx="2283386" cy="919401"/>
          </a:xfrm>
          <a:prstGeom prst="wedgeRoundRectCallout">
            <a:avLst>
              <a:gd name="adj1" fmla="val 25826"/>
              <a:gd name="adj2" fmla="val 59763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29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에 클립을 놓고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29×3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87</a:t>
            </a:r>
          </a:p>
          <a:p>
            <a:pPr algn="ctr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이니까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· · · · · ·.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2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70" y="1952836"/>
            <a:ext cx="357814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id="{78197CF9-6418-4763-B53D-BDCA9B9CF256}"/>
              </a:ext>
            </a:extLst>
          </p:cNvPr>
          <p:cNvSpPr/>
          <p:nvPr/>
        </p:nvSpPr>
        <p:spPr bwMode="auto">
          <a:xfrm>
            <a:off x="7470272" y="512118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861071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7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2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8699" y="1520788"/>
            <a:ext cx="5959602" cy="39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36502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\app\resource\contents\lesson04\ops\lesson04\images\mm_31_4_07_01_04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4920686" y="1206277"/>
            <a:ext cx="1991574" cy="259155"/>
            <a:chOff x="4282898" y="1206277"/>
            <a:chExt cx="1991574" cy="259155"/>
          </a:xfrm>
        </p:grpSpPr>
        <p:grpSp>
          <p:nvGrpSpPr>
            <p:cNvPr id="84" name="그룹 83"/>
            <p:cNvGrpSpPr/>
            <p:nvPr/>
          </p:nvGrpSpPr>
          <p:grpSpPr>
            <a:xfrm>
              <a:off x="4283968" y="1206278"/>
              <a:ext cx="1990504" cy="259154"/>
              <a:chOff x="4283968" y="1229193"/>
              <a:chExt cx="1990504" cy="259154"/>
            </a:xfrm>
          </p:grpSpPr>
          <p:grpSp>
            <p:nvGrpSpPr>
              <p:cNvPr id="85" name="그룹 84"/>
              <p:cNvGrpSpPr/>
              <p:nvPr/>
            </p:nvGrpSpPr>
            <p:grpSpPr>
              <a:xfrm>
                <a:off x="4283968" y="1229193"/>
                <a:ext cx="1990504" cy="259154"/>
                <a:chOff x="4283968" y="1229193"/>
                <a:chExt cx="1990504" cy="259154"/>
              </a:xfrm>
            </p:grpSpPr>
            <p:sp>
              <p:nvSpPr>
                <p:cNvPr id="88" name="직사각형 87"/>
                <p:cNvSpPr/>
                <p:nvPr/>
              </p:nvSpPr>
              <p:spPr>
                <a:xfrm>
                  <a:off x="4283968" y="1229193"/>
                  <a:ext cx="630741" cy="255591"/>
                </a:xfrm>
                <a:prstGeom prst="rect">
                  <a:avLst/>
                </a:prstGeom>
                <a:solidFill>
                  <a:srgbClr val="AE7C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/>
                    <a:t>방법</a:t>
                  </a:r>
                </a:p>
              </p:txBody>
            </p:sp>
            <p:sp>
              <p:nvSpPr>
                <p:cNvPr id="89" name="직사각형 88"/>
                <p:cNvSpPr/>
                <p:nvPr/>
              </p:nvSpPr>
              <p:spPr>
                <a:xfrm>
                  <a:off x="4968044" y="1229193"/>
                  <a:ext cx="630741" cy="25559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>
                      <a:solidFill>
                        <a:srgbClr val="AE7C65"/>
                      </a:solidFill>
                    </a:rPr>
                    <a:t>놀이</a:t>
                  </a:r>
                  <a:endParaRPr lang="ko-KR" altLang="en-US" sz="1100" b="1" dirty="0">
                    <a:solidFill>
                      <a:srgbClr val="AE7C65"/>
                    </a:solidFill>
                  </a:endParaRPr>
                </a:p>
              </p:txBody>
            </p:sp>
            <p:sp>
              <p:nvSpPr>
                <p:cNvPr id="90" name="직사각형 89"/>
                <p:cNvSpPr/>
                <p:nvPr/>
              </p:nvSpPr>
              <p:spPr>
                <a:xfrm>
                  <a:off x="5643731" y="1232756"/>
                  <a:ext cx="630741" cy="25559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>
                      <a:solidFill>
                        <a:srgbClr val="AE7C65"/>
                      </a:solidFill>
                    </a:rPr>
                    <a:t>물음 </a:t>
                  </a:r>
                  <a:r>
                    <a:rPr lang="en-US" altLang="ko-KR" sz="1100" b="1" dirty="0">
                      <a:solidFill>
                        <a:srgbClr val="AE7C65"/>
                      </a:solidFill>
                    </a:rPr>
                    <a:t>+</a:t>
                  </a:r>
                  <a:endParaRPr lang="ko-KR" altLang="en-US" sz="1100" b="1" dirty="0">
                    <a:solidFill>
                      <a:srgbClr val="AE7C65"/>
                    </a:solidFill>
                  </a:endParaRPr>
                </a:p>
              </p:txBody>
            </p:sp>
          </p:grpSp>
          <p:sp>
            <p:nvSpPr>
              <p:cNvPr id="87" name="직사각형 86"/>
              <p:cNvSpPr/>
              <p:nvPr/>
            </p:nvSpPr>
            <p:spPr>
              <a:xfrm>
                <a:off x="4284062" y="1229193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방법</a:t>
                </a:r>
              </a:p>
            </p:txBody>
          </p:sp>
        </p:grpSp>
        <p:sp>
          <p:nvSpPr>
            <p:cNvPr id="59" name="직사각형 58"/>
            <p:cNvSpPr/>
            <p:nvPr/>
          </p:nvSpPr>
          <p:spPr>
            <a:xfrm>
              <a:off x="4282898" y="120627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방법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389043" y="1007440"/>
            <a:ext cx="25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놀이를 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9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막상막하 곱셈 빙고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그림에 포함된 텍스트는 지우고 텍스트를 새로 써주세요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2379815" y="5265204"/>
            <a:ext cx="2113966" cy="212198"/>
            <a:chOff x="319554" y="1245924"/>
            <a:chExt cx="4222623" cy="423864"/>
          </a:xfrm>
        </p:grpSpPr>
        <p:pic>
          <p:nvPicPr>
            <p:cNvPr id="68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017" y="1317362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952" y="1312600"/>
              <a:ext cx="800100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3078" y="1260212"/>
              <a:ext cx="419099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8874" y="1317840"/>
              <a:ext cx="800100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1755" y="1323079"/>
              <a:ext cx="800100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5" name="타원 74"/>
          <p:cNvSpPr/>
          <p:nvPr/>
        </p:nvSpPr>
        <p:spPr>
          <a:xfrm>
            <a:off x="1741440" y="38017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 descr="D:\★[초등] 교사용DVD 자료\수학(박) 3-1 지도서\app\resource\contents\lesson04\ops\lesson04\images\mm_31_4_07_01_04\bg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407" y="2738330"/>
            <a:ext cx="3341490" cy="241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3923928" y="2868903"/>
            <a:ext cx="2283386" cy="919401"/>
          </a:xfrm>
          <a:prstGeom prst="wedgeRoundRectCallout">
            <a:avLst>
              <a:gd name="adj1" fmla="val -24507"/>
              <a:gd name="adj2" fmla="val 70712"/>
              <a:gd name="adj3" fmla="val 16667"/>
            </a:avLst>
          </a:prstGeom>
          <a:solidFill>
            <a:schemeClr val="bg1"/>
          </a:solidFill>
          <a:ln w="28575">
            <a:solidFill>
              <a:srgbClr val="FFD0E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29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에 있던 클립을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34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로 옮겨야지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ctr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그럼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34×3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102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49" y="1952836"/>
            <a:ext cx="370825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674384" y="1959074"/>
            <a:ext cx="617040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다른 친구는 두 클립 중 하나만 옮겨 두 수의 곱을 구하고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빙고판에서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계산 결과를 찾아 그 숫자에 색칠합니다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DD83135-6304-433E-AE18-A2299447E80C}"/>
              </a:ext>
            </a:extLst>
          </p:cNvPr>
          <p:cNvSpPr/>
          <p:nvPr/>
        </p:nvSpPr>
        <p:spPr bwMode="auto">
          <a:xfrm>
            <a:off x="7470272" y="512118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268833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★[초등] 교사용DVD 자료\수학(박) 3-1 지도서\app\resource\contents\lesson04\ops\lesson04\images\mm_31_4_07_01_05\b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548" y="2738330"/>
            <a:ext cx="3341490" cy="241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57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2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8699" y="1520788"/>
            <a:ext cx="5959602" cy="39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648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\app\resource\contents\lesson04\ops\lesson04\images\mm_31_4_07_01_05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4920686" y="1206277"/>
            <a:ext cx="1991574" cy="259155"/>
            <a:chOff x="4282898" y="1206277"/>
            <a:chExt cx="1991574" cy="259155"/>
          </a:xfrm>
        </p:grpSpPr>
        <p:grpSp>
          <p:nvGrpSpPr>
            <p:cNvPr id="84" name="그룹 83"/>
            <p:cNvGrpSpPr/>
            <p:nvPr/>
          </p:nvGrpSpPr>
          <p:grpSpPr>
            <a:xfrm>
              <a:off x="4283968" y="1206278"/>
              <a:ext cx="1990504" cy="259154"/>
              <a:chOff x="4283968" y="1229193"/>
              <a:chExt cx="1990504" cy="259154"/>
            </a:xfrm>
          </p:grpSpPr>
          <p:grpSp>
            <p:nvGrpSpPr>
              <p:cNvPr id="85" name="그룹 84"/>
              <p:cNvGrpSpPr/>
              <p:nvPr/>
            </p:nvGrpSpPr>
            <p:grpSpPr>
              <a:xfrm>
                <a:off x="4283968" y="1229193"/>
                <a:ext cx="1990504" cy="259154"/>
                <a:chOff x="4283968" y="1229193"/>
                <a:chExt cx="1990504" cy="259154"/>
              </a:xfrm>
            </p:grpSpPr>
            <p:sp>
              <p:nvSpPr>
                <p:cNvPr id="88" name="직사각형 87"/>
                <p:cNvSpPr/>
                <p:nvPr/>
              </p:nvSpPr>
              <p:spPr>
                <a:xfrm>
                  <a:off x="4283968" y="1229193"/>
                  <a:ext cx="630741" cy="255591"/>
                </a:xfrm>
                <a:prstGeom prst="rect">
                  <a:avLst/>
                </a:prstGeom>
                <a:solidFill>
                  <a:srgbClr val="AE7C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/>
                    <a:t>방법</a:t>
                  </a:r>
                </a:p>
              </p:txBody>
            </p:sp>
            <p:sp>
              <p:nvSpPr>
                <p:cNvPr id="89" name="직사각형 88"/>
                <p:cNvSpPr/>
                <p:nvPr/>
              </p:nvSpPr>
              <p:spPr>
                <a:xfrm>
                  <a:off x="4968044" y="1229193"/>
                  <a:ext cx="630741" cy="25559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>
                      <a:solidFill>
                        <a:srgbClr val="AE7C65"/>
                      </a:solidFill>
                    </a:rPr>
                    <a:t>놀이</a:t>
                  </a:r>
                  <a:endParaRPr lang="ko-KR" altLang="en-US" sz="1100" b="1" dirty="0">
                    <a:solidFill>
                      <a:srgbClr val="AE7C65"/>
                    </a:solidFill>
                  </a:endParaRPr>
                </a:p>
              </p:txBody>
            </p:sp>
            <p:sp>
              <p:nvSpPr>
                <p:cNvPr id="90" name="직사각형 89"/>
                <p:cNvSpPr/>
                <p:nvPr/>
              </p:nvSpPr>
              <p:spPr>
                <a:xfrm>
                  <a:off x="5643731" y="1232756"/>
                  <a:ext cx="630741" cy="25559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>
                      <a:solidFill>
                        <a:srgbClr val="AE7C65"/>
                      </a:solidFill>
                    </a:rPr>
                    <a:t>물음 </a:t>
                  </a:r>
                  <a:r>
                    <a:rPr lang="en-US" altLang="ko-KR" sz="1100" b="1" dirty="0">
                      <a:solidFill>
                        <a:srgbClr val="AE7C65"/>
                      </a:solidFill>
                    </a:rPr>
                    <a:t>+</a:t>
                  </a:r>
                  <a:endParaRPr lang="ko-KR" altLang="en-US" sz="1100" b="1" dirty="0">
                    <a:solidFill>
                      <a:srgbClr val="AE7C65"/>
                    </a:solidFill>
                  </a:endParaRPr>
                </a:p>
              </p:txBody>
            </p:sp>
          </p:grpSp>
          <p:sp>
            <p:nvSpPr>
              <p:cNvPr id="87" name="직사각형 86"/>
              <p:cNvSpPr/>
              <p:nvPr/>
            </p:nvSpPr>
            <p:spPr>
              <a:xfrm>
                <a:off x="4284062" y="1229193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방법</a:t>
                </a:r>
              </a:p>
            </p:txBody>
          </p:sp>
        </p:grpSp>
        <p:sp>
          <p:nvSpPr>
            <p:cNvPr id="59" name="직사각형 58"/>
            <p:cNvSpPr/>
            <p:nvPr/>
          </p:nvSpPr>
          <p:spPr>
            <a:xfrm>
              <a:off x="4282898" y="120627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방법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389043" y="1007440"/>
            <a:ext cx="25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놀이를 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9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막상막하 곱셈 빙고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그림에 포함된 텍스트는 지우고 텍스트를 새로 써주세요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2379815" y="5265204"/>
            <a:ext cx="2113966" cy="212198"/>
            <a:chOff x="319554" y="1245924"/>
            <a:chExt cx="4222623" cy="423864"/>
          </a:xfrm>
        </p:grpSpPr>
        <p:pic>
          <p:nvPicPr>
            <p:cNvPr id="68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2028" y="1317362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952" y="1312600"/>
              <a:ext cx="800100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3078" y="1260212"/>
              <a:ext cx="419099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8874" y="1317840"/>
              <a:ext cx="800100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0891" y="1323079"/>
              <a:ext cx="800100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5" name="타원 74"/>
          <p:cNvSpPr/>
          <p:nvPr/>
        </p:nvSpPr>
        <p:spPr>
          <a:xfrm>
            <a:off x="1875455" y="40938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554820" y="3300775"/>
            <a:ext cx="1887095" cy="646986"/>
          </a:xfrm>
          <a:prstGeom prst="wedgeRoundRectCallout">
            <a:avLst>
              <a:gd name="adj1" fmla="val 17725"/>
              <a:gd name="adj2" fmla="val 66822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내가 먼저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색칠했으니 빙고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52836"/>
            <a:ext cx="364319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674326" y="1952836"/>
            <a:ext cx="617040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직선 위에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개의 수를 먼저 색칠한 사람이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빙고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를 외칩니다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294FE5E-A721-4CF5-A985-37A314D5A1EA}"/>
              </a:ext>
            </a:extLst>
          </p:cNvPr>
          <p:cNvSpPr/>
          <p:nvPr/>
        </p:nvSpPr>
        <p:spPr bwMode="auto">
          <a:xfrm>
            <a:off x="7470272" y="512118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604675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655676" y="1583415"/>
            <a:ext cx="3504867" cy="3861808"/>
            <a:chOff x="1103137" y="781916"/>
            <a:chExt cx="6658904" cy="7761367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3137" y="781916"/>
              <a:ext cx="6658904" cy="3924848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67644" y="4627962"/>
              <a:ext cx="6344535" cy="3915321"/>
            </a:xfrm>
            <a:prstGeom prst="rect">
              <a:avLst/>
            </a:prstGeom>
          </p:spPr>
        </p:pic>
      </p:grpSp>
      <p:sp>
        <p:nvSpPr>
          <p:cNvPr id="2" name="직사각형 1"/>
          <p:cNvSpPr/>
          <p:nvPr/>
        </p:nvSpPr>
        <p:spPr>
          <a:xfrm>
            <a:off x="65312" y="894492"/>
            <a:ext cx="6918956" cy="57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4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첨부이미지의 텍스트를 삭제하고 텍스트를 위에 따로 얹혀주세요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안에 글씨가 다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안들어가는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경우에만 폰트 사이즈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조절해주세요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두 가지 그림 경로 중 사용하기 편한것으로 해주세요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확인 없음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확대 버튼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36403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\app\resource\contents\lesson04\ops\lesson04\images\mm_31_4_07_01_06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6" name="타원 85"/>
          <p:cNvSpPr/>
          <p:nvPr/>
        </p:nvSpPr>
        <p:spPr>
          <a:xfrm>
            <a:off x="1578931" y="15834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6317791" y="52292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75756" y="2168860"/>
            <a:ext cx="2124236" cy="39099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/>
          <p:cNvSpPr/>
          <p:nvPr/>
        </p:nvSpPr>
        <p:spPr>
          <a:xfrm>
            <a:off x="2371403" y="2892075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/>
          <p:cNvSpPr/>
          <p:nvPr/>
        </p:nvSpPr>
        <p:spPr>
          <a:xfrm>
            <a:off x="2371403" y="3224296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/>
          <p:cNvSpPr/>
          <p:nvPr/>
        </p:nvSpPr>
        <p:spPr>
          <a:xfrm>
            <a:off x="2355429" y="3582336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/>
          <p:cNvSpPr/>
          <p:nvPr/>
        </p:nvSpPr>
        <p:spPr>
          <a:xfrm>
            <a:off x="2353742" y="3910858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2371403" y="4310400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/>
          <p:cNvSpPr/>
          <p:nvPr/>
        </p:nvSpPr>
        <p:spPr>
          <a:xfrm>
            <a:off x="2371403" y="4640265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/>
          <p:cNvSpPr/>
          <p:nvPr/>
        </p:nvSpPr>
        <p:spPr>
          <a:xfrm>
            <a:off x="2729941" y="2878269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>
            <a:off x="2751452" y="2924727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>
            <a:off x="2751452" y="3256948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/>
          <p:cNvSpPr/>
          <p:nvPr/>
        </p:nvSpPr>
        <p:spPr>
          <a:xfrm>
            <a:off x="2735478" y="3614988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/>
          <p:cNvSpPr/>
          <p:nvPr/>
        </p:nvSpPr>
        <p:spPr>
          <a:xfrm>
            <a:off x="2733791" y="3943510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/>
          <p:cNvSpPr/>
          <p:nvPr/>
        </p:nvSpPr>
        <p:spPr>
          <a:xfrm>
            <a:off x="2751452" y="4343052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/>
          <p:cNvSpPr/>
          <p:nvPr/>
        </p:nvSpPr>
        <p:spPr>
          <a:xfrm>
            <a:off x="2751452" y="4672917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직사각형 200"/>
          <p:cNvSpPr/>
          <p:nvPr/>
        </p:nvSpPr>
        <p:spPr>
          <a:xfrm>
            <a:off x="3099972" y="2867936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직사각형 206"/>
          <p:cNvSpPr/>
          <p:nvPr/>
        </p:nvSpPr>
        <p:spPr>
          <a:xfrm>
            <a:off x="3099972" y="3200157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/>
          <p:cNvSpPr/>
          <p:nvPr/>
        </p:nvSpPr>
        <p:spPr>
          <a:xfrm>
            <a:off x="3083998" y="3558197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직사각형 208"/>
          <p:cNvSpPr/>
          <p:nvPr/>
        </p:nvSpPr>
        <p:spPr>
          <a:xfrm>
            <a:off x="3082311" y="3886719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직사각형 209"/>
          <p:cNvSpPr/>
          <p:nvPr/>
        </p:nvSpPr>
        <p:spPr>
          <a:xfrm>
            <a:off x="3099972" y="4286261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직사각형 210"/>
          <p:cNvSpPr/>
          <p:nvPr/>
        </p:nvSpPr>
        <p:spPr>
          <a:xfrm>
            <a:off x="3099972" y="4665028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직사각형 211"/>
          <p:cNvSpPr/>
          <p:nvPr/>
        </p:nvSpPr>
        <p:spPr>
          <a:xfrm>
            <a:off x="3466812" y="2903199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직사각형 212"/>
          <p:cNvSpPr/>
          <p:nvPr/>
        </p:nvSpPr>
        <p:spPr>
          <a:xfrm>
            <a:off x="3466812" y="3235420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직사각형 213"/>
          <p:cNvSpPr/>
          <p:nvPr/>
        </p:nvSpPr>
        <p:spPr>
          <a:xfrm>
            <a:off x="3462115" y="3593460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직사각형 214"/>
          <p:cNvSpPr/>
          <p:nvPr/>
        </p:nvSpPr>
        <p:spPr>
          <a:xfrm>
            <a:off x="3462115" y="3921982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직사각형 215"/>
          <p:cNvSpPr/>
          <p:nvPr/>
        </p:nvSpPr>
        <p:spPr>
          <a:xfrm>
            <a:off x="3466812" y="4321524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직사각형 216"/>
          <p:cNvSpPr/>
          <p:nvPr/>
        </p:nvSpPr>
        <p:spPr>
          <a:xfrm>
            <a:off x="3466812" y="4651389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직사각형 217"/>
          <p:cNvSpPr/>
          <p:nvPr/>
        </p:nvSpPr>
        <p:spPr>
          <a:xfrm>
            <a:off x="3862107" y="2910686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직사각형 218"/>
          <p:cNvSpPr/>
          <p:nvPr/>
        </p:nvSpPr>
        <p:spPr>
          <a:xfrm>
            <a:off x="3862107" y="3242907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직사각형 219"/>
          <p:cNvSpPr/>
          <p:nvPr/>
        </p:nvSpPr>
        <p:spPr>
          <a:xfrm>
            <a:off x="3846133" y="3600947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직사각형 220"/>
          <p:cNvSpPr/>
          <p:nvPr/>
        </p:nvSpPr>
        <p:spPr>
          <a:xfrm>
            <a:off x="3844446" y="3929469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직사각형 221"/>
          <p:cNvSpPr/>
          <p:nvPr/>
        </p:nvSpPr>
        <p:spPr>
          <a:xfrm>
            <a:off x="3862107" y="4329011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직사각형 222"/>
          <p:cNvSpPr/>
          <p:nvPr/>
        </p:nvSpPr>
        <p:spPr>
          <a:xfrm>
            <a:off x="3862107" y="4658876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직사각형 223"/>
          <p:cNvSpPr/>
          <p:nvPr/>
        </p:nvSpPr>
        <p:spPr>
          <a:xfrm>
            <a:off x="4232368" y="2924727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직사각형 224"/>
          <p:cNvSpPr/>
          <p:nvPr/>
        </p:nvSpPr>
        <p:spPr>
          <a:xfrm>
            <a:off x="4232368" y="3256948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직사각형 225"/>
          <p:cNvSpPr/>
          <p:nvPr/>
        </p:nvSpPr>
        <p:spPr>
          <a:xfrm>
            <a:off x="4216394" y="3614988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직사각형 226"/>
          <p:cNvSpPr/>
          <p:nvPr/>
        </p:nvSpPr>
        <p:spPr>
          <a:xfrm>
            <a:off x="4214707" y="3943510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직사각형 227"/>
          <p:cNvSpPr/>
          <p:nvPr/>
        </p:nvSpPr>
        <p:spPr>
          <a:xfrm>
            <a:off x="4232368" y="4343052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직사각형 228"/>
          <p:cNvSpPr/>
          <p:nvPr/>
        </p:nvSpPr>
        <p:spPr>
          <a:xfrm>
            <a:off x="4228947" y="4672917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325361" y="2132856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2369274" y="2339298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2669157" y="2132856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2731080" y="2339298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3076391" y="2132856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3120777" y="2339298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3438920" y="2132856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29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3489201" y="2339298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3854523" y="2132856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33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3895712" y="2339298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4213593" y="2132856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34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4267134" y="2339298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2329996" y="2872446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2699879" y="2866488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44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3083534" y="2866814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3453417" y="2860856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55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3835438" y="2869388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4205321" y="2863430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66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2334898" y="3214912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75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2704781" y="3208954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77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3088436" y="3209280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78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3458319" y="3203322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87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3840340" y="3211854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88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4210223" y="3205896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90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2339893" y="3572209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99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2671304" y="3566251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102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3054959" y="3566577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104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3424842" y="3560619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105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3806863" y="3569151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116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4176746" y="3563193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120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2298965" y="3935693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130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2668848" y="3929735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132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3052503" y="3930061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136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3422386" y="3924103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145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3804407" y="3932635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156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4174290" y="3926677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165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2291524" y="4297637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170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2661407" y="4291679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174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3045062" y="4292005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182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3414945" y="4286047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198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3796966" y="4294579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203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4166849" y="4288621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204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2291524" y="4649772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208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2661407" y="4643814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231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3045062" y="4644140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232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3414945" y="4638182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238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3796966" y="4646714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264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4166849" y="4640756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272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82" name="그룹 281"/>
          <p:cNvGrpSpPr/>
          <p:nvPr/>
        </p:nvGrpSpPr>
        <p:grpSpPr>
          <a:xfrm>
            <a:off x="4921756" y="1206278"/>
            <a:ext cx="1990504" cy="259154"/>
            <a:chOff x="4283968" y="1229193"/>
            <a:chExt cx="1990504" cy="259154"/>
          </a:xfrm>
        </p:grpSpPr>
        <p:grpSp>
          <p:nvGrpSpPr>
            <p:cNvPr id="283" name="그룹 282"/>
            <p:cNvGrpSpPr/>
            <p:nvPr/>
          </p:nvGrpSpPr>
          <p:grpSpPr>
            <a:xfrm>
              <a:off x="4283968" y="1229193"/>
              <a:ext cx="1990504" cy="259154"/>
              <a:chOff x="4283968" y="1229193"/>
              <a:chExt cx="1990504" cy="259154"/>
            </a:xfrm>
          </p:grpSpPr>
          <p:sp>
            <p:nvSpPr>
              <p:cNvPr id="285" name="직사각형 284"/>
              <p:cNvSpPr/>
              <p:nvPr/>
            </p:nvSpPr>
            <p:spPr>
              <a:xfrm>
                <a:off x="4283968" y="1229193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방법</a:t>
                </a:r>
              </a:p>
            </p:txBody>
          </p:sp>
          <p:sp>
            <p:nvSpPr>
              <p:cNvPr id="286" name="직사각형 285"/>
              <p:cNvSpPr/>
              <p:nvPr/>
            </p:nvSpPr>
            <p:spPr>
              <a:xfrm>
                <a:off x="4968044" y="1229193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1</a:t>
                </a:r>
                <a:endParaRPr lang="ko-KR" altLang="en-US" sz="1100" b="1" dirty="0"/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>
                <a:off x="5643731" y="123275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+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284" name="직사각형 283"/>
            <p:cNvSpPr/>
            <p:nvPr/>
          </p:nvSpPr>
          <p:spPr>
            <a:xfrm>
              <a:off x="4284062" y="1229193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방법</a:t>
              </a:r>
            </a:p>
          </p:txBody>
        </p:sp>
      </p:grpSp>
      <p:sp>
        <p:nvSpPr>
          <p:cNvPr id="111" name="직사각형 110"/>
          <p:cNvSpPr/>
          <p:nvPr/>
        </p:nvSpPr>
        <p:spPr>
          <a:xfrm>
            <a:off x="5605831" y="1215149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/>
              <a:t>놀이</a:t>
            </a:r>
            <a:endParaRPr lang="ko-KR" altLang="en-US" sz="1100" b="1" dirty="0"/>
          </a:p>
        </p:txBody>
      </p:sp>
      <p:sp>
        <p:nvSpPr>
          <p:cNvPr id="288" name="TextBox 287"/>
          <p:cNvSpPr txBox="1"/>
          <p:nvPr/>
        </p:nvSpPr>
        <p:spPr>
          <a:xfrm>
            <a:off x="389043" y="1007440"/>
            <a:ext cx="25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놀이를 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8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29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막상막하 곱셈 빙고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2" name="Picture 3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981" y="5038513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3" name="타원 112"/>
          <p:cNvSpPr/>
          <p:nvPr/>
        </p:nvSpPr>
        <p:spPr>
          <a:xfrm>
            <a:off x="5160543" y="51531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897831"/>
              </p:ext>
            </p:extLst>
          </p:nvPr>
        </p:nvGraphicFramePr>
        <p:xfrm>
          <a:off x="60784" y="6741368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SA31407.psd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3-1_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\072089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3-1-4\Links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5" name="타원 114">
            <a:extLst>
              <a:ext uri="{FF2B5EF4-FFF2-40B4-BE49-F238E27FC236}">
                <a16:creationId xmlns:a16="http://schemas.microsoft.com/office/drawing/2014/main" id="{BC0C95B8-5C8D-4E0A-A47B-52A077359D74}"/>
              </a:ext>
            </a:extLst>
          </p:cNvPr>
          <p:cNvSpPr/>
          <p:nvPr/>
        </p:nvSpPr>
        <p:spPr bwMode="auto">
          <a:xfrm>
            <a:off x="7470272" y="512118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968659313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42217</TotalTime>
  <Words>1468</Words>
  <Application>Microsoft Office PowerPoint</Application>
  <PresentationFormat>화면 슬라이드 쇼(4:3)</PresentationFormat>
  <Paragraphs>567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굴림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kang jiyeon</cp:lastModifiedBy>
  <cp:revision>7201</cp:revision>
  <dcterms:created xsi:type="dcterms:W3CDTF">2008-07-15T12:19:11Z</dcterms:created>
  <dcterms:modified xsi:type="dcterms:W3CDTF">2022-03-21T09:02:32Z</dcterms:modified>
</cp:coreProperties>
</file>