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92" r:id="rId3"/>
    <p:sldId id="793" r:id="rId4"/>
    <p:sldId id="864" r:id="rId5"/>
    <p:sldId id="888" r:id="rId6"/>
    <p:sldId id="921" r:id="rId7"/>
    <p:sldId id="907" r:id="rId8"/>
    <p:sldId id="918" r:id="rId9"/>
    <p:sldId id="908" r:id="rId10"/>
    <p:sldId id="920" r:id="rId11"/>
    <p:sldId id="922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08C"/>
    <a:srgbClr val="FFFBF5"/>
    <a:srgbClr val="77933C"/>
    <a:srgbClr val="C3D69B"/>
    <a:srgbClr val="6EBC4C"/>
    <a:srgbClr val="F4F4F4"/>
    <a:srgbClr val="117DE9"/>
    <a:srgbClr val="9D8A80"/>
    <a:srgbClr val="EAB4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832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250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669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생활 속에서 대응 관계를 찾아 식으로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suhi_0501_03_0005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4620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주변에서 서로 대응하는 두 양을 찾아 각각 기호로 나타내고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대응 관계를 식으로 나타내어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="" xmlns:a16="http://schemas.microsoft.com/office/drawing/2014/main" id="{EE29601A-C4A0-424F-94CC-143F465B6342}"/>
              </a:ext>
            </a:extLst>
          </p:cNvPr>
          <p:cNvGrpSpPr/>
          <p:nvPr/>
        </p:nvGrpSpPr>
        <p:grpSpPr>
          <a:xfrm>
            <a:off x="481745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="" xmlns:a16="http://schemas.microsoft.com/office/drawing/2014/main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2" name="표 261">
            <a:extLst>
              <a:ext uri="{FF2B5EF4-FFF2-40B4-BE49-F238E27FC236}">
                <a16:creationId xmlns="" xmlns:a16="http://schemas.microsoft.com/office/drawing/2014/main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94538"/>
              </p:ext>
            </p:extLst>
          </p:nvPr>
        </p:nvGraphicFramePr>
        <p:xfrm>
          <a:off x="845625" y="2480554"/>
          <a:ext cx="5535451" cy="21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75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657093">
                  <a:extLst>
                    <a:ext uri="{9D8B030D-6E8A-4147-A177-3AD203B41FA5}">
                      <a16:colId xmlns="" xmlns:a16="http://schemas.microsoft.com/office/drawing/2014/main" val="2274304683"/>
                    </a:ext>
                  </a:extLst>
                </a:gridCol>
                <a:gridCol w="1107103">
                  <a:extLst>
                    <a:ext uri="{9D8B030D-6E8A-4147-A177-3AD203B41FA5}">
                      <a16:colId xmlns="" xmlns:a16="http://schemas.microsoft.com/office/drawing/2014/main" val="499282744"/>
                    </a:ext>
                  </a:extLst>
                </a:gridCol>
                <a:gridCol w="576065">
                  <a:extLst>
                    <a:ext uri="{9D8B030D-6E8A-4147-A177-3AD203B41FA5}">
                      <a16:colId xmlns="" xmlns:a16="http://schemas.microsoft.com/office/drawing/2014/main" val="855823434"/>
                    </a:ext>
                  </a:extLst>
                </a:gridCol>
                <a:gridCol w="2169115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</a:tblGrid>
              <a:tr h="28995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대응하는 두 양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관계를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5438115"/>
                  </a:ext>
                </a:extLst>
              </a:tr>
              <a:tr h="47366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사물함 </a:t>
                      </a:r>
                      <a:endParaRPr kumimoji="1" lang="en-US" altLang="ko-KR" sz="15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전체의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사물함 </a:t>
                      </a:r>
                      <a:endParaRPr kumimoji="1" lang="en-US" altLang="ko-KR" sz="15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r>
                        <a:rPr kumimoji="1" lang="en-US" altLang="ko-KR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×7</a:t>
                      </a:r>
                      <a:r>
                        <a:rPr kumimoji="1" lang="ko-KR" altLang="en-US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＝☆</a:t>
                      </a:r>
                      <a:endParaRPr lang="ko-KR" altLang="en-US" sz="1800" b="0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4736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243783"/>
                  </a:ext>
                </a:extLst>
              </a:tr>
              <a:tr h="47366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책상의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의자의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○＝□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  <a:tr h="4736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8945769"/>
                  </a:ext>
                </a:extLst>
              </a:tr>
            </a:tbl>
          </a:graphicData>
        </a:graphic>
      </p:graphicFrame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02F90AD-E8B7-4D60-AA7E-A544D5E4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3" y="2480554"/>
            <a:ext cx="364267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CF03BA37-788A-4E43-B69B-D6794829E9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8" y="3429000"/>
            <a:ext cx="244144" cy="24414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E68971B-533A-4732-8252-B944485616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5F18F9E3-4DFB-4DB4-9E0A-24D6BF2E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4DC56B90-2821-47C8-A538-E8A89F401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60A850D7-851A-46FE-B0CB-9BCF2B73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0484AF75-AB51-4BC3-9491-0E98A51F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92859C8-712E-41AF-89EA-68A0D37D7B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7816579-E013-4429-9416-73B436D245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7" y="3429000"/>
            <a:ext cx="244144" cy="24414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23CC8B66-4867-4D0C-AEC3-D91EB8A34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35" y="3429000"/>
            <a:ext cx="244144" cy="244142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502017CD-8EFF-4BC4-82A4-7892989F4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43" y="3429000"/>
            <a:ext cx="244144" cy="24414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B38DAE6E-295E-4BE8-B322-1A3BFAE65B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61" y="3429000"/>
            <a:ext cx="244144" cy="244142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0F00625D-4124-4DE3-A4A0-DB52AEB80C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8" y="4321718"/>
            <a:ext cx="244144" cy="24414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9F1B9259-EE0D-4F00-BDFC-C89B73B80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7" y="4321718"/>
            <a:ext cx="244144" cy="244142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1A3B8A5F-0184-42F4-AB17-2DDE984AB9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35" y="4321718"/>
            <a:ext cx="244144" cy="24414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A74A4F1-C47F-45C7-8148-ADF8C314F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43" y="4321718"/>
            <a:ext cx="244144" cy="24414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596899B0-2AE7-4277-84AE-58ACA0F356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61" y="4321718"/>
            <a:ext cx="244144" cy="244142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52292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06840"/>
            <a:ext cx="6667165" cy="1804963"/>
            <a:chOff x="192745" y="1816725"/>
            <a:chExt cx="6667165" cy="1804963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978743"/>
              <a:ext cx="6667165" cy="1452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10615" y="181672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53"/>
          <p:cNvSpPr txBox="1"/>
          <p:nvPr/>
        </p:nvSpPr>
        <p:spPr>
          <a:xfrm>
            <a:off x="445931" y="3789040"/>
            <a:ext cx="639432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우리 반 사물함은 한 줄에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있으므로 사물함 줄의 수에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곱하면 사물함 전체의 수가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우리 반에는 책상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개에 의자가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놓여 있으므로 책상의 수와 의자의 수는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96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30743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suhi_0501_03_0005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6A411B4-C849-450E-B327-DEA2FB3C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033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1617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4332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7261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그림에서 대응하는 관계를 찾아보세요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2065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886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910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934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910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755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="" xmlns:a16="http://schemas.microsoft.com/office/drawing/2014/main" id="{EE29601A-C4A0-424F-94CC-143F465B6342}"/>
              </a:ext>
            </a:extLst>
          </p:cNvPr>
          <p:cNvGrpSpPr/>
          <p:nvPr/>
        </p:nvGrpSpPr>
        <p:grpSpPr>
          <a:xfrm>
            <a:off x="4818129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="" xmlns:a16="http://schemas.microsoft.com/office/drawing/2014/main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695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9516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5540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5540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1" name="그림 260">
            <a:extLst>
              <a:ext uri="{FF2B5EF4-FFF2-40B4-BE49-F238E27FC236}">
                <a16:creationId xmlns="" xmlns:a16="http://schemas.microsoft.com/office/drawing/2014/main" id="{8A7642D0-CFBE-455D-A416-C484352EC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262" name="표 261">
            <a:extLst>
              <a:ext uri="{FF2B5EF4-FFF2-40B4-BE49-F238E27FC236}">
                <a16:creationId xmlns="" xmlns:a16="http://schemas.microsoft.com/office/drawing/2014/main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5852"/>
              </p:ext>
            </p:extLst>
          </p:nvPr>
        </p:nvGraphicFramePr>
        <p:xfrm>
          <a:off x="1055453" y="2337791"/>
          <a:ext cx="5103049" cy="190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19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1134126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  <a:gridCol w="1134126">
                  <a:extLst>
                    <a:ext uri="{9D8B030D-6E8A-4147-A177-3AD203B41FA5}">
                      <a16:colId xmlns="" xmlns:a16="http://schemas.microsoft.com/office/drawing/2014/main" val="225713638"/>
                    </a:ext>
                  </a:extLst>
                </a:gridCol>
                <a:gridCol w="2270578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</a:tblGrid>
              <a:tr h="35360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서로 대응하는 두 양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대응 관계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543811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책꽂이의 수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책꽂이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칸의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책꽂이 칸의 수를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 한 만큼 책이 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탁자의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8884281"/>
                  </a:ext>
                </a:extLst>
              </a:tr>
            </a:tbl>
          </a:graphicData>
        </a:graphic>
      </p:graphicFrame>
      <p:grpSp>
        <p:nvGrpSpPr>
          <p:cNvPr id="268" name="그룹 267">
            <a:extLst>
              <a:ext uri="{FF2B5EF4-FFF2-40B4-BE49-F238E27FC236}">
                <a16:creationId xmlns="" xmlns:a16="http://schemas.microsoft.com/office/drawing/2014/main" id="{0EDB1962-2DA6-4790-AD81-BC8EB5BED3EE}"/>
              </a:ext>
            </a:extLst>
          </p:cNvPr>
          <p:cNvGrpSpPr/>
          <p:nvPr/>
        </p:nvGrpSpPr>
        <p:grpSpPr>
          <a:xfrm>
            <a:off x="1647682" y="3275944"/>
            <a:ext cx="1028978" cy="323165"/>
            <a:chOff x="3347864" y="3428593"/>
            <a:chExt cx="604988" cy="323165"/>
          </a:xfrm>
        </p:grpSpPr>
        <p:sp>
          <p:nvSpPr>
            <p:cNvPr id="269" name="직사각형 268">
              <a:extLst>
                <a:ext uri="{FF2B5EF4-FFF2-40B4-BE49-F238E27FC236}">
                  <a16:creationId xmlns="" xmlns:a16="http://schemas.microsoft.com/office/drawing/2014/main" id="{7C810F41-064A-42EF-8260-A848796C442C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="" xmlns:a16="http://schemas.microsoft.com/office/drawing/2014/main" id="{43D45A31-59D0-4112-90A0-EFFC5539F117}"/>
                </a:ext>
              </a:extLst>
            </p:cNvPr>
            <p:cNvSpPr/>
            <p:nvPr/>
          </p:nvSpPr>
          <p:spPr>
            <a:xfrm>
              <a:off x="3406630" y="3428593"/>
              <a:ext cx="48745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책의 수</a:t>
              </a:r>
            </a:p>
          </p:txBody>
        </p:sp>
      </p:grpSp>
      <p:pic>
        <p:nvPicPr>
          <p:cNvPr id="281" name="Picture 4">
            <a:extLst>
              <a:ext uri="{FF2B5EF4-FFF2-40B4-BE49-F238E27FC236}">
                <a16:creationId xmlns="" xmlns:a16="http://schemas.microsoft.com/office/drawing/2014/main" id="{B6B832C5-8561-4884-85B1-0D81ADBF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82" y="3484988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" name="타원 287">
            <a:extLst>
              <a:ext uri="{FF2B5EF4-FFF2-40B4-BE49-F238E27FC236}">
                <a16:creationId xmlns="" xmlns:a16="http://schemas.microsoft.com/office/drawing/2014/main" id="{E231A0CF-8DDE-461B-866C-4656DECE29FA}"/>
              </a:ext>
            </a:extLst>
          </p:cNvPr>
          <p:cNvSpPr/>
          <p:nvPr/>
        </p:nvSpPr>
        <p:spPr>
          <a:xfrm>
            <a:off x="5865973" y="5124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7788AFBA-F2B7-4D9A-BEE9-94597900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5A03EF32-6FA1-4346-9BC8-93CCAEFE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4C742207-BC14-43C0-93F6-C71B163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2CC362CC-DC6C-406B-8111-AFBF588A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A0FB2C11-5872-4863-B810-F1BB79AB8970}"/>
              </a:ext>
            </a:extLst>
          </p:cNvPr>
          <p:cNvGrpSpPr/>
          <p:nvPr/>
        </p:nvGrpSpPr>
        <p:grpSpPr>
          <a:xfrm>
            <a:off x="1647682" y="3785620"/>
            <a:ext cx="1028978" cy="323165"/>
            <a:chOff x="3347864" y="3428593"/>
            <a:chExt cx="604988" cy="323165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C20120F5-F1BD-4CE0-881B-C0BEC6438CB2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7400EC68-32BB-443B-905B-903533EFA2B1}"/>
                </a:ext>
              </a:extLst>
            </p:cNvPr>
            <p:cNvSpPr/>
            <p:nvPr/>
          </p:nvSpPr>
          <p:spPr>
            <a:xfrm>
              <a:off x="3350081" y="3428593"/>
              <a:ext cx="600553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의자의 수</a:t>
              </a:r>
            </a:p>
          </p:txBody>
        </p:sp>
      </p:grp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F7F613DB-8DDC-450E-B24C-80B43C74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82" y="3994664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66B61AF4-3548-44E4-B10A-00555C775478}"/>
              </a:ext>
            </a:extLst>
          </p:cNvPr>
          <p:cNvGrpSpPr/>
          <p:nvPr/>
        </p:nvGrpSpPr>
        <p:grpSpPr>
          <a:xfrm>
            <a:off x="2843812" y="2672916"/>
            <a:ext cx="972104" cy="553998"/>
            <a:chOff x="3347864" y="3428593"/>
            <a:chExt cx="604989" cy="553998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A4C47EFD-D8DF-401C-92F1-66FA67B26460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48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7082AB8-8D18-4002-9687-0CAA0314F560}"/>
                </a:ext>
              </a:extLst>
            </p:cNvPr>
            <p:cNvSpPr/>
            <p:nvPr/>
          </p:nvSpPr>
          <p:spPr>
            <a:xfrm>
              <a:off x="3347865" y="3428593"/>
              <a:ext cx="60498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책꽂이 </a:t>
              </a:r>
              <a:endPara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spcBef>
                  <a:spcPts val="0"/>
                </a:spcBef>
              </a:pP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칸의 수</a:t>
              </a:r>
            </a:p>
          </p:txBody>
        </p:sp>
      </p:grp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19E4D2C0-40C1-424D-86B1-45BFE4A7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41" y="2966788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EC9D2E9-DAF5-401E-9CDB-4D8BB2DEA497}"/>
              </a:ext>
            </a:extLst>
          </p:cNvPr>
          <p:cNvGrpSpPr/>
          <p:nvPr/>
        </p:nvGrpSpPr>
        <p:grpSpPr>
          <a:xfrm>
            <a:off x="3911315" y="2672916"/>
            <a:ext cx="2293214" cy="553998"/>
            <a:chOff x="3911315" y="2672916"/>
            <a:chExt cx="2293214" cy="553998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66E26A7C-5655-4E8D-838B-8C94B142F4EC}"/>
                </a:ext>
              </a:extLst>
            </p:cNvPr>
            <p:cNvSpPr/>
            <p:nvPr/>
          </p:nvSpPr>
          <p:spPr bwMode="auto">
            <a:xfrm>
              <a:off x="3923200" y="2705391"/>
              <a:ext cx="2216617" cy="471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1675505B-1BA9-4028-9B0B-47A7E0D1523A}"/>
                </a:ext>
              </a:extLst>
            </p:cNvPr>
            <p:cNvSpPr/>
            <p:nvPr/>
          </p:nvSpPr>
          <p:spPr>
            <a:xfrm>
              <a:off x="3911315" y="2672916"/>
              <a:ext cx="226376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ts val="0"/>
                </a:spcBef>
              </a:pPr>
              <a:r>
                <a:rPr lang="ko-KR" altLang="en-US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책꽂이의 수를 </a:t>
              </a:r>
              <a:r>
                <a:rPr lang="en-US" altLang="ko-KR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 한만큼 </a:t>
              </a:r>
              <a:endPara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spcBef>
                  <a:spcPts val="0"/>
                </a:spcBef>
              </a:pPr>
              <a:r>
                <a:rPr lang="ko-KR" altLang="en-US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책꽂이 칸의 수가 있습니다</a:t>
              </a:r>
              <a:r>
                <a:rPr lang="en-US" altLang="ko-KR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="" xmlns:a16="http://schemas.microsoft.com/office/drawing/2014/main" id="{38D421A7-CC98-47D3-B700-9D856648E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942" y="2746302"/>
              <a:ext cx="186587" cy="186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B6139C12-98D0-458C-9364-201C0FBAA984}"/>
              </a:ext>
            </a:extLst>
          </p:cNvPr>
          <p:cNvGrpSpPr/>
          <p:nvPr/>
        </p:nvGrpSpPr>
        <p:grpSpPr>
          <a:xfrm>
            <a:off x="3923200" y="3717665"/>
            <a:ext cx="2220619" cy="553998"/>
            <a:chOff x="3923200" y="2672916"/>
            <a:chExt cx="2220619" cy="553998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DBBD3220-4C60-43DD-A76B-31AA27662313}"/>
                </a:ext>
              </a:extLst>
            </p:cNvPr>
            <p:cNvSpPr/>
            <p:nvPr/>
          </p:nvSpPr>
          <p:spPr bwMode="auto">
            <a:xfrm>
              <a:off x="3923200" y="2705391"/>
              <a:ext cx="2216617" cy="471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E68C9BAA-5DA1-4DEE-B1C4-CE013DC4C504}"/>
                </a:ext>
              </a:extLst>
            </p:cNvPr>
            <p:cNvSpPr/>
            <p:nvPr/>
          </p:nvSpPr>
          <p:spPr>
            <a:xfrm>
              <a:off x="3942575" y="2672916"/>
              <a:ext cx="220124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ts val="0"/>
                </a:spcBef>
              </a:pPr>
              <a:r>
                <a:rPr lang="ko-KR" altLang="en-US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의자의 수를 </a:t>
              </a:r>
              <a:r>
                <a:rPr lang="en-US" altLang="ko-KR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나눈 만큼</a:t>
              </a:r>
              <a:endPara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spcBef>
                  <a:spcPts val="0"/>
                </a:spcBef>
              </a:pPr>
              <a:r>
                <a:rPr lang="ko-KR" altLang="en-US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탁자의 수가 있습니다</a:t>
              </a:r>
              <a:r>
                <a:rPr lang="en-US" altLang="ko-KR" sz="15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="" xmlns:a16="http://schemas.microsoft.com/office/drawing/2014/main" id="{4CEDDCE1-3E55-425B-B20C-147426B5B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975" y="2990507"/>
              <a:ext cx="186587" cy="186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C84F6DF3-E71E-453D-AB1D-169299C9ACC8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57A0CA2-6044-4E39-A982-CDC3C15FF82D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4332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위에서 찾은 대응 관계를 식으로 나타내어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7964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95785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71809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78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71809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45654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="" xmlns:a16="http://schemas.microsoft.com/office/drawing/2014/main" id="{EE29601A-C4A0-424F-94CC-143F465B6342}"/>
              </a:ext>
            </a:extLst>
          </p:cNvPr>
          <p:cNvGrpSpPr/>
          <p:nvPr/>
        </p:nvGrpSpPr>
        <p:grpSpPr>
          <a:xfrm>
            <a:off x="4824028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="" xmlns:a16="http://schemas.microsoft.com/office/drawing/2014/main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7594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25415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401439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401439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2" name="표 261">
            <a:extLst>
              <a:ext uri="{FF2B5EF4-FFF2-40B4-BE49-F238E27FC236}">
                <a16:creationId xmlns="" xmlns:a16="http://schemas.microsoft.com/office/drawing/2014/main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48881"/>
              </p:ext>
            </p:extLst>
          </p:nvPr>
        </p:nvGraphicFramePr>
        <p:xfrm>
          <a:off x="1055453" y="2337791"/>
          <a:ext cx="5103049" cy="2766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19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4538830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</a:tblGrid>
              <a:tr h="8769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2000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책꽂이의 수를 ♡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                     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□라고 하면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대응 관계는                  입니다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8769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□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책꽂이 칸의 수를 ◎라고 하면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대응 관계는                  입니다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  <a:tr h="87699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lnSpc>
                          <a:spcPct val="200000"/>
                        </a:lnSpc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8884281"/>
                  </a:ext>
                </a:extLst>
              </a:tr>
            </a:tbl>
          </a:graphicData>
        </a:graphic>
      </p:graphicFrame>
      <p:sp>
        <p:nvSpPr>
          <p:cNvPr id="288" name="타원 287">
            <a:extLst>
              <a:ext uri="{FF2B5EF4-FFF2-40B4-BE49-F238E27FC236}">
                <a16:creationId xmlns="" xmlns:a16="http://schemas.microsoft.com/office/drawing/2014/main" id="{E231A0CF-8DDE-461B-866C-4656DECE29FA}"/>
              </a:ext>
            </a:extLst>
          </p:cNvPr>
          <p:cNvSpPr/>
          <p:nvPr/>
        </p:nvSpPr>
        <p:spPr>
          <a:xfrm>
            <a:off x="5865973" y="5124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7788AFBA-F2B7-4D9A-BEE9-94597900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5A03EF32-6FA1-4346-9BC8-93CCAEFE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4C742207-BC14-43C0-93F6-C71B163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2CC362CC-DC6C-406B-8111-AFBF588A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C09DD4EE-7F9F-4A59-A41B-4A59F38C7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3E4860D-0602-4449-AAEB-C793A610B8EE}"/>
              </a:ext>
            </a:extLst>
          </p:cNvPr>
          <p:cNvSpPr/>
          <p:nvPr/>
        </p:nvSpPr>
        <p:spPr bwMode="auto">
          <a:xfrm>
            <a:off x="3131840" y="2476890"/>
            <a:ext cx="1476162" cy="2864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책꽂이 칸의 수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95B777CC-E849-4211-A473-F3FF3A58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24" y="2348880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2664E74-AE8F-40DA-9AAD-04D9FE72B6AF}"/>
              </a:ext>
            </a:extLst>
          </p:cNvPr>
          <p:cNvSpPr/>
          <p:nvPr/>
        </p:nvSpPr>
        <p:spPr bwMode="auto">
          <a:xfrm>
            <a:off x="2692473" y="2890632"/>
            <a:ext cx="1037167" cy="2864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♡</a:t>
            </a:r>
            <a:r>
              <a: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＝□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15216B4E-AF49-4F87-9345-B037A8DC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42" y="2844613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737896D-7E90-4348-9D06-B912547EE335}"/>
              </a:ext>
            </a:extLst>
          </p:cNvPr>
          <p:cNvSpPr/>
          <p:nvPr/>
        </p:nvSpPr>
        <p:spPr bwMode="auto">
          <a:xfrm>
            <a:off x="1665769" y="3364461"/>
            <a:ext cx="890008" cy="2864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책의 수</a:t>
            </a: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E741B6F6-71F5-4207-9326-C14377E22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17" y="3271167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F0F8627-1AC9-4D19-8482-77BD30C911FB}"/>
              </a:ext>
            </a:extLst>
          </p:cNvPr>
          <p:cNvSpPr/>
          <p:nvPr/>
        </p:nvSpPr>
        <p:spPr bwMode="auto">
          <a:xfrm>
            <a:off x="2692473" y="3760820"/>
            <a:ext cx="1102427" cy="2864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×10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＝□</a:t>
            </a: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AEC57D2F-B487-415A-9156-A7C2E573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13" y="3717457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6FFE36D1-5F5B-4CF8-AFA3-42024FCDF659}"/>
              </a:ext>
            </a:extLst>
          </p:cNvPr>
          <p:cNvSpPr/>
          <p:nvPr/>
        </p:nvSpPr>
        <p:spPr bwMode="auto">
          <a:xfrm>
            <a:off x="1665768" y="4300716"/>
            <a:ext cx="4441461" cy="516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의자의 수를 △</a:t>
            </a:r>
            <a:r>
              <a: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탁자의 수를 ○라고 하면 </a:t>
            </a:r>
            <a:r>
              <a: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 관계는 △</a:t>
            </a:r>
            <a:r>
              <a: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r>
              <a: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＝○입니다</a:t>
            </a:r>
            <a:r>
              <a:rPr lang="en-US" altLang="ko-KR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094771D1-25E1-4572-9FB6-0B1F2CFF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97" y="4612903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260817F-203B-4B40-A0D5-3A628120F4FD}"/>
              </a:ext>
            </a:extLst>
          </p:cNvPr>
          <p:cNvSpPr txBox="1"/>
          <p:nvPr/>
        </p:nvSpPr>
        <p:spPr>
          <a:xfrm>
            <a:off x="2426558" y="397776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C3E4A82A-D14A-4CB5-97B9-B42C4A30F7A2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5FD65C5-1160-4EC1-9362-3B6C98609CF9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3601E7F-3D63-439B-A791-44B7690C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968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22199"/>
              </p:ext>
            </p:extLst>
          </p:nvPr>
        </p:nvGraphicFramePr>
        <p:xfrm>
          <a:off x="7012749" y="690525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이유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485632" y="2663701"/>
            <a:ext cx="975522" cy="1303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329229" y="30963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7647BDD2-62CF-4DE2-B88C-41CC98842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BBE885F9-A419-402F-850C-FB930D9AE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020B29B3-6515-46AC-B236-A62A546E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B8D3B8A9-98E5-44EC-8D04-50A430160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130278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4332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83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전부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지혜는 친구들과 칠판에 미술 작품을 자석으로 붙였습니다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사용한 자석의 수와 미술 작품의 수 사이의 대응 관계를 표를 이용하여 알아보고 식으로 나타내어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2065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886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910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934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910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755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="" xmlns:a16="http://schemas.microsoft.com/office/drawing/2014/main" id="{EE29601A-C4A0-424F-94CC-143F465B6342}"/>
              </a:ext>
            </a:extLst>
          </p:cNvPr>
          <p:cNvGrpSpPr/>
          <p:nvPr/>
        </p:nvGrpSpPr>
        <p:grpSpPr>
          <a:xfrm>
            <a:off x="4818129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="" xmlns:a16="http://schemas.microsoft.com/office/drawing/2014/main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695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9516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5540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5540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BC697A6F-389B-4C4F-9DC2-DAD4BE23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F85B905E-A056-4D2A-9DFF-4D31A55B6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67286715-77FB-4840-96AE-114592C5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9F36C341-F9AB-4BDA-A701-B4480318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A0C90EA1-4D9D-4D80-A5EF-4D3E81A3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30209"/>
              </p:ext>
            </p:extLst>
          </p:nvPr>
        </p:nvGraphicFramePr>
        <p:xfrm>
          <a:off x="494186" y="2629834"/>
          <a:ext cx="60658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291">
                  <a:extLst>
                    <a:ext uri="{9D8B030D-6E8A-4147-A177-3AD203B41FA5}">
                      <a16:colId xmlns="" xmlns:a16="http://schemas.microsoft.com/office/drawing/2014/main" val="3079643241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622945458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3634183812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1085216686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4028030449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3069484999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602904556"/>
                    </a:ext>
                  </a:extLst>
                </a:gridCol>
                <a:gridCol w="658359">
                  <a:extLst>
                    <a:ext uri="{9D8B030D-6E8A-4147-A177-3AD203B41FA5}">
                      <a16:colId xmlns="" xmlns:a16="http://schemas.microsoft.com/office/drawing/2014/main" val="126643937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자석의 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319106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미술작품의 수</a:t>
                      </a:r>
                      <a:r>
                        <a:rPr lang="en-US" altLang="ko-KR" sz="14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973927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CF84A05A-F117-4D74-98B7-92A4711F78CA}"/>
              </a:ext>
            </a:extLst>
          </p:cNvPr>
          <p:cNvGrpSpPr/>
          <p:nvPr/>
        </p:nvGrpSpPr>
        <p:grpSpPr>
          <a:xfrm>
            <a:off x="2676617" y="2731370"/>
            <a:ext cx="468052" cy="369332"/>
            <a:chOff x="3257373" y="3412197"/>
            <a:chExt cx="638602" cy="369332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D96F204A-53B6-4A2E-B2B3-B0A91E25B90C}"/>
                </a:ext>
              </a:extLst>
            </p:cNvPr>
            <p:cNvSpPr/>
            <p:nvPr/>
          </p:nvSpPr>
          <p:spPr bwMode="auto">
            <a:xfrm>
              <a:off x="3357610" y="3428340"/>
              <a:ext cx="457619" cy="33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6784FA75-23BF-49D6-AB8C-E8D47418BC6D}"/>
                </a:ext>
              </a:extLst>
            </p:cNvPr>
            <p:cNvSpPr/>
            <p:nvPr/>
          </p:nvSpPr>
          <p:spPr>
            <a:xfrm>
              <a:off x="3257373" y="3412197"/>
              <a:ext cx="638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66839317-28A1-4046-8BE9-1AA8374B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75" y="2683094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941BC7B-E568-4FCE-BF31-708BCFE27DD1}"/>
              </a:ext>
            </a:extLst>
          </p:cNvPr>
          <p:cNvGrpSpPr/>
          <p:nvPr/>
        </p:nvGrpSpPr>
        <p:grpSpPr>
          <a:xfrm>
            <a:off x="4025327" y="3233228"/>
            <a:ext cx="468052" cy="369332"/>
            <a:chOff x="3257373" y="3412197"/>
            <a:chExt cx="638602" cy="369332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E118CE9-1624-4A6D-8EED-C55D9E25808C}"/>
                </a:ext>
              </a:extLst>
            </p:cNvPr>
            <p:cNvSpPr/>
            <p:nvPr/>
          </p:nvSpPr>
          <p:spPr bwMode="auto">
            <a:xfrm>
              <a:off x="3357610" y="3428340"/>
              <a:ext cx="457619" cy="33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24C91042-A5FC-4304-A559-C221727418D4}"/>
                </a:ext>
              </a:extLst>
            </p:cNvPr>
            <p:cNvSpPr/>
            <p:nvPr/>
          </p:nvSpPr>
          <p:spPr>
            <a:xfrm>
              <a:off x="3257373" y="3412197"/>
              <a:ext cx="638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9CCB4995-39E6-452F-B344-82154729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85" y="3184952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4A7D99B7-2A1B-4BFE-B1D7-F08B277A7E4A}"/>
              </a:ext>
            </a:extLst>
          </p:cNvPr>
          <p:cNvGrpSpPr/>
          <p:nvPr/>
        </p:nvGrpSpPr>
        <p:grpSpPr>
          <a:xfrm>
            <a:off x="4662561" y="3233228"/>
            <a:ext cx="468052" cy="369332"/>
            <a:chOff x="3257373" y="3412197"/>
            <a:chExt cx="638602" cy="369332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0B620B02-077B-40F4-9721-46E5F74F533C}"/>
                </a:ext>
              </a:extLst>
            </p:cNvPr>
            <p:cNvSpPr/>
            <p:nvPr/>
          </p:nvSpPr>
          <p:spPr bwMode="auto">
            <a:xfrm>
              <a:off x="3357610" y="3428340"/>
              <a:ext cx="457619" cy="33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3A8E3CC2-C5B6-4228-ACB0-894B81B1D167}"/>
                </a:ext>
              </a:extLst>
            </p:cNvPr>
            <p:cNvSpPr/>
            <p:nvPr/>
          </p:nvSpPr>
          <p:spPr>
            <a:xfrm>
              <a:off x="3257373" y="3412197"/>
              <a:ext cx="638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83B6BF19-879E-4602-AF8B-0ED2E7A8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80" y="3184952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F1BA59A-2176-4B4F-803A-FD2E072468E4}"/>
              </a:ext>
            </a:extLst>
          </p:cNvPr>
          <p:cNvGrpSpPr/>
          <p:nvPr/>
        </p:nvGrpSpPr>
        <p:grpSpPr>
          <a:xfrm>
            <a:off x="1541469" y="4004750"/>
            <a:ext cx="4332908" cy="561296"/>
            <a:chOff x="1331640" y="3720454"/>
            <a:chExt cx="4332908" cy="561296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CBDB580C-D7EC-47CC-828A-4047F5EB487A}"/>
                </a:ext>
              </a:extLst>
            </p:cNvPr>
            <p:cNvSpPr/>
            <p:nvPr/>
          </p:nvSpPr>
          <p:spPr bwMode="auto">
            <a:xfrm>
              <a:off x="1331640" y="3720454"/>
              <a:ext cx="4320479" cy="561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0"/>
                </a:spcBef>
              </a:pP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자석의 수를 ○</a:t>
              </a:r>
              <a:r>
                <a:rPr lang="en-US" altLang="ko-KR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미술 작품의 수를 □라고 하면</a:t>
              </a:r>
              <a:r>
                <a:rPr lang="en-US" altLang="ko-KR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대응 관계는 □＋</a:t>
              </a:r>
              <a:r>
                <a:rPr lang="en-US" altLang="ko-KR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＝○입니다</a:t>
              </a:r>
              <a:r>
                <a:rPr lang="en-US" altLang="ko-KR" sz="15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="" xmlns:a16="http://schemas.microsoft.com/office/drawing/2014/main" id="{00EDB7BE-3972-490B-AEFA-5D3EF9085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451" y="4035653"/>
              <a:ext cx="246097" cy="2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="" xmlns:a16="http://schemas.microsoft.com/office/drawing/2014/main" id="{AB726919-009A-4313-BFAD-FEB440C16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792394"/>
              <a:ext cx="229704" cy="184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3C953E71-64C9-4C3E-94BB-A2DA2F914B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E99076F9-0FBE-4E6D-8EFA-35647FDB0E1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2F73281-DABF-4BDA-837D-AEE6A8EBD035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7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64EBCC1-F1B5-4058-AF6C-67FD447D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465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7333"/>
              </p:ext>
            </p:extLst>
          </p:nvPr>
        </p:nvGraphicFramePr>
        <p:xfrm>
          <a:off x="7012749" y="690525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762C0827-A5B2-4182-A724-05EAE3EDD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B139A046-D066-45BD-9D5E-8D1B3BF2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61EAB64C-678C-46F5-9CC3-7640CDB6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0CB5EFB3-6CDD-4553-A63D-2F07F6E4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8801921-935F-4B15-B78A-E82E34AF4A95}"/>
              </a:ext>
            </a:extLst>
          </p:cNvPr>
          <p:cNvSpPr/>
          <p:nvPr/>
        </p:nvSpPr>
        <p:spPr>
          <a:xfrm>
            <a:off x="152026" y="1815586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A8CDA6FE-5D90-4DA0-BC71-2D2070EF75CF}"/>
              </a:ext>
            </a:extLst>
          </p:cNvPr>
          <p:cNvSpPr/>
          <p:nvPr/>
        </p:nvSpPr>
        <p:spPr>
          <a:xfrm>
            <a:off x="40824" y="18426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D33E1B5-EC64-4903-81B6-9E3C378D8B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2" y="1968268"/>
            <a:ext cx="347472" cy="29260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9792932-618C-47E5-9C5D-4BE7F3FC133B}"/>
              </a:ext>
            </a:extLst>
          </p:cNvPr>
          <p:cNvSpPr/>
          <p:nvPr/>
        </p:nvSpPr>
        <p:spPr>
          <a:xfrm>
            <a:off x="2735796" y="2348880"/>
            <a:ext cx="1908212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7823CCBD-BB25-49FB-A36C-1E8BD03D49A6}"/>
              </a:ext>
            </a:extLst>
          </p:cNvPr>
          <p:cNvSpPr/>
          <p:nvPr/>
        </p:nvSpPr>
        <p:spPr>
          <a:xfrm>
            <a:off x="2579393" y="27814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74927E-D5EB-49DD-B495-6C632CD18542}"/>
              </a:ext>
            </a:extLst>
          </p:cNvPr>
          <p:cNvSpPr/>
          <p:nvPr/>
        </p:nvSpPr>
        <p:spPr>
          <a:xfrm>
            <a:off x="496032" y="3228052"/>
            <a:ext cx="399607" cy="1559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3159E1F-8ED1-43C6-9B7C-DD45E9E1EF86}"/>
              </a:ext>
            </a:extLst>
          </p:cNvPr>
          <p:cNvSpPr/>
          <p:nvPr/>
        </p:nvSpPr>
        <p:spPr>
          <a:xfrm>
            <a:off x="384830" y="32551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2918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답이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주변에서 서로 대응하는 두 양을 찾아 각각 기호로 나타내고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대응 관계를 식으로 나타내어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="" xmlns:a16="http://schemas.microsoft.com/office/drawing/2014/main" id="{EE29601A-C4A0-424F-94CC-143F465B6342}"/>
              </a:ext>
            </a:extLst>
          </p:cNvPr>
          <p:cNvGrpSpPr/>
          <p:nvPr/>
        </p:nvGrpSpPr>
        <p:grpSpPr>
          <a:xfrm>
            <a:off x="481745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="" xmlns:a16="http://schemas.microsoft.com/office/drawing/2014/main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2" name="표 261">
            <a:extLst>
              <a:ext uri="{FF2B5EF4-FFF2-40B4-BE49-F238E27FC236}">
                <a16:creationId xmlns="" xmlns:a16="http://schemas.microsoft.com/office/drawing/2014/main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83413"/>
              </p:ext>
            </p:extLst>
          </p:nvPr>
        </p:nvGraphicFramePr>
        <p:xfrm>
          <a:off x="845625" y="2480554"/>
          <a:ext cx="5535451" cy="21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75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657093">
                  <a:extLst>
                    <a:ext uri="{9D8B030D-6E8A-4147-A177-3AD203B41FA5}">
                      <a16:colId xmlns="" xmlns:a16="http://schemas.microsoft.com/office/drawing/2014/main" val="2274304683"/>
                    </a:ext>
                  </a:extLst>
                </a:gridCol>
                <a:gridCol w="1107103">
                  <a:extLst>
                    <a:ext uri="{9D8B030D-6E8A-4147-A177-3AD203B41FA5}">
                      <a16:colId xmlns="" xmlns:a16="http://schemas.microsoft.com/office/drawing/2014/main" val="499282744"/>
                    </a:ext>
                  </a:extLst>
                </a:gridCol>
                <a:gridCol w="576065">
                  <a:extLst>
                    <a:ext uri="{9D8B030D-6E8A-4147-A177-3AD203B41FA5}">
                      <a16:colId xmlns="" xmlns:a16="http://schemas.microsoft.com/office/drawing/2014/main" val="855823434"/>
                    </a:ext>
                  </a:extLst>
                </a:gridCol>
                <a:gridCol w="2169115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</a:tblGrid>
              <a:tr h="28995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대응하는 두 양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관계를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5438115"/>
                  </a:ext>
                </a:extLst>
              </a:tr>
              <a:tr h="47366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사물함 </a:t>
                      </a:r>
                      <a:endParaRPr kumimoji="1" lang="en-US" altLang="ko-KR" sz="15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전체의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사물함 </a:t>
                      </a:r>
                      <a:endParaRPr kumimoji="1" lang="en-US" altLang="ko-KR" sz="15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r>
                        <a:rPr kumimoji="1" lang="en-US" altLang="ko-KR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×7</a:t>
                      </a:r>
                      <a:r>
                        <a:rPr kumimoji="1" lang="ko-KR" altLang="en-US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＝☆</a:t>
                      </a:r>
                      <a:endParaRPr lang="ko-KR" altLang="en-US" sz="1800" b="0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4736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243783"/>
                  </a:ext>
                </a:extLst>
              </a:tr>
              <a:tr h="47366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책상의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의자의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○＝□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  <a:tr h="4736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8945769"/>
                  </a:ext>
                </a:extLst>
              </a:tr>
            </a:tbl>
          </a:graphicData>
        </a:graphic>
      </p:graphicFrame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02F90AD-E8B7-4D60-AA7E-A544D5E4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3" y="2480554"/>
            <a:ext cx="364267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CF03BA37-788A-4E43-B69B-D6794829E9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8" y="3429000"/>
            <a:ext cx="244144" cy="244142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E68971B-533A-4732-8252-B944485616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5F18F9E3-4DFB-4DB4-9E0A-24D6BF2E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4DC56B90-2821-47C8-A538-E8A89F401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60A850D7-851A-46FE-B0CB-9BCF2B73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0484AF75-AB51-4BC3-9491-0E98A51F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92859C8-712E-41AF-89EA-68A0D37D7B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7816579-E013-4429-9416-73B436D245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7" y="3429000"/>
            <a:ext cx="244144" cy="24414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23CC8B66-4867-4D0C-AEC3-D91EB8A34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35" y="3429000"/>
            <a:ext cx="244144" cy="244142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502017CD-8EFF-4BC4-82A4-7892989F4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43" y="3429000"/>
            <a:ext cx="244144" cy="24414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B38DAE6E-295E-4BE8-B322-1A3BFAE65B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61" y="3429000"/>
            <a:ext cx="244144" cy="244142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0F00625D-4124-4DE3-A4A0-DB52AEB80C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8" y="4321718"/>
            <a:ext cx="244144" cy="24414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9F1B9259-EE0D-4F00-BDFC-C89B73B80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7" y="4321718"/>
            <a:ext cx="244144" cy="244142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1A3B8A5F-0184-42F4-AB17-2DDE984AB9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35" y="4321718"/>
            <a:ext cx="244144" cy="24414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A74A4F1-C47F-45C7-8148-ADF8C314F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43" y="4321718"/>
            <a:ext cx="244144" cy="24414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596899B0-2AE7-4277-84AE-58ACA0F356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61" y="4321718"/>
            <a:ext cx="244144" cy="244142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52292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501318" y="51566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27679</TotalTime>
  <Words>786</Words>
  <Application>Microsoft Office PowerPoint</Application>
  <PresentationFormat>화면 슬라이드 쇼(4:3)</PresentationFormat>
  <Paragraphs>298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4795</cp:revision>
  <dcterms:created xsi:type="dcterms:W3CDTF">2008-07-15T12:19:11Z</dcterms:created>
  <dcterms:modified xsi:type="dcterms:W3CDTF">2022-01-24T07:59:46Z</dcterms:modified>
</cp:coreProperties>
</file>