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1692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794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suhi_p_0402_03_0007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2.png"  /><Relationship Id="rId11" Type="http://schemas.openxmlformats.org/officeDocument/2006/relationships/image" Target="../media/image18.png"  /><Relationship Id="rId12" Type="http://schemas.openxmlformats.org/officeDocument/2006/relationships/image" Target="../media/image23.png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19.png"  /><Relationship Id="rId5" Type="http://schemas.openxmlformats.org/officeDocument/2006/relationships/image" Target="../media/image9.png"  /><Relationship Id="rId6" Type="http://schemas.openxmlformats.org/officeDocument/2006/relationships/image" Target="../media/image20.png"  /><Relationship Id="rId7" Type="http://schemas.openxmlformats.org/officeDocument/2006/relationships/image" Target="../media/image13.png"  /><Relationship Id="rId8" Type="http://schemas.openxmlformats.org/officeDocument/2006/relationships/image" Target="../media/image12.png"  /><Relationship Id="rId9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28.png"  /><Relationship Id="rId5" Type="http://schemas.openxmlformats.org/officeDocument/2006/relationships/image" Target="../media/image19.pn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1.png"  /><Relationship Id="rId2" Type="http://schemas.openxmlformats.org/officeDocument/2006/relationships/image" Target="../media/image24.png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8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28.png"  /><Relationship Id="rId5" Type="http://schemas.openxmlformats.org/officeDocument/2006/relationships/image" Target="../media/image19.pn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33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32.png"  /><Relationship Id="rId5" Type="http://schemas.openxmlformats.org/officeDocument/2006/relationships/image" Target="../media/image19.png"  /><Relationship Id="rId6" Type="http://schemas.openxmlformats.org/officeDocument/2006/relationships/image" Target="../media/image29.png"  /><Relationship Id="rId7" Type="http://schemas.openxmlformats.org/officeDocument/2006/relationships/image" Target="../media/image33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13" Type="http://schemas.openxmlformats.org/officeDocument/2006/relationships/image" Target="../media/image33.png"  /><Relationship Id="rId2" Type="http://schemas.openxmlformats.org/officeDocument/2006/relationships/image" Target="../media/image24.png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32.png"  /><Relationship Id="rId7" Type="http://schemas.openxmlformats.org/officeDocument/2006/relationships/image" Target="../media/image29.png"  /><Relationship Id="rId8" Type="http://schemas.openxmlformats.org/officeDocument/2006/relationships/image" Target="../media/image33.png"  /><Relationship Id="rId9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2.png"  /><Relationship Id="rId11" Type="http://schemas.openxmlformats.org/officeDocument/2006/relationships/image" Target="../media/image19.png"  /><Relationship Id="rId12" Type="http://schemas.openxmlformats.org/officeDocument/2006/relationships/image" Target="../media/image29.png"  /><Relationship Id="rId2" Type="http://schemas.openxmlformats.org/officeDocument/2006/relationships/image" Target="../media/image33.png"  /><Relationship Id="rId3" Type="http://schemas.openxmlformats.org/officeDocument/2006/relationships/image" Target="../media/image22.png"  /><Relationship Id="rId4" Type="http://schemas.openxmlformats.org/officeDocument/2006/relationships/image" Target="../media/image22.png"  /><Relationship Id="rId5" Type="http://schemas.openxmlformats.org/officeDocument/2006/relationships/image" Target="../media/image22.png"  /><Relationship Id="rId6" Type="http://schemas.openxmlformats.org/officeDocument/2006/relationships/image" Target="../media/image22.png"  /><Relationship Id="rId7" Type="http://schemas.openxmlformats.org/officeDocument/2006/relationships/image" Target="../media/image33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34.png"  /><Relationship Id="rId5" Type="http://schemas.openxmlformats.org/officeDocument/2006/relationships/image" Target="../media/image19.pn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2.png"  /><Relationship Id="rId2" Type="http://schemas.openxmlformats.org/officeDocument/2006/relationships/image" Target="../media/image24.png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34.png"  /><Relationship Id="rId9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34.png"  /><Relationship Id="rId5" Type="http://schemas.openxmlformats.org/officeDocument/2006/relationships/image" Target="../media/image19.pn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7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9.png"  /><Relationship Id="rId5" Type="http://schemas.openxmlformats.org/officeDocument/2006/relationships/image" Target="../media/image35.jpe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3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35.jpe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7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9.png"  /><Relationship Id="rId5" Type="http://schemas.openxmlformats.org/officeDocument/2006/relationships/image" Target="../media/image35.jpeg"  /><Relationship Id="rId6" Type="http://schemas.openxmlformats.org/officeDocument/2006/relationships/image" Target="../media/image22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9.png"  /><Relationship Id="rId5" Type="http://schemas.openxmlformats.org/officeDocument/2006/relationships/image" Target="../media/image38.jpeg"  /><Relationship Id="rId6" Type="http://schemas.openxmlformats.org/officeDocument/2006/relationships/image" Target="../media/image37.png"  /><Relationship Id="rId7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4.png"  /><Relationship Id="rId4" Type="http://schemas.openxmlformats.org/officeDocument/2006/relationships/image" Target="../media/image8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38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9.png"  /><Relationship Id="rId5" Type="http://schemas.openxmlformats.org/officeDocument/2006/relationships/image" Target="../media/image38.jpeg"  /><Relationship Id="rId6" Type="http://schemas.openxmlformats.org/officeDocument/2006/relationships/image" Target="../media/image37.png"  /><Relationship Id="rId7" Type="http://schemas.openxmlformats.org/officeDocument/2006/relationships/image" Target="../media/image39.png"  /><Relationship Id="rId8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2.png"  /><Relationship Id="rId11" Type="http://schemas.openxmlformats.org/officeDocument/2006/relationships/image" Target="../media/image18.png"  /><Relationship Id="rId12" Type="http://schemas.openxmlformats.org/officeDocument/2006/relationships/image" Target="../media/image23.png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19.png"  /><Relationship Id="rId5" Type="http://schemas.openxmlformats.org/officeDocument/2006/relationships/image" Target="../media/image9.png"  /><Relationship Id="rId6" Type="http://schemas.openxmlformats.org/officeDocument/2006/relationships/image" Target="../media/image20.png"  /><Relationship Id="rId7" Type="http://schemas.openxmlformats.org/officeDocument/2006/relationships/image" Target="../media/image13.png"  /><Relationship Id="rId8" Type="http://schemas.openxmlformats.org/officeDocument/2006/relationships/image" Target="../media/image12.png"  /><Relationship Id="rId9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0.png"  /><Relationship Id="rId13" Type="http://schemas.openxmlformats.org/officeDocument/2006/relationships/image" Target="../media/image15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openxmlformats.org/officeDocument/2006/relationships/image" Target="../media/image18.png"  /><Relationship Id="rId2" Type="http://schemas.openxmlformats.org/officeDocument/2006/relationships/image" Target="../media/image24.png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6.png"  /><Relationship Id="rId7" Type="http://schemas.openxmlformats.org/officeDocument/2006/relationships/image" Target="../media/image27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0.png"  /><Relationship Id="rId11" Type="http://schemas.openxmlformats.org/officeDocument/2006/relationships/image" Target="../media/image13.png"  /><Relationship Id="rId12" Type="http://schemas.openxmlformats.org/officeDocument/2006/relationships/image" Target="../media/image12.png"  /><Relationship Id="rId13" Type="http://schemas.openxmlformats.org/officeDocument/2006/relationships/image" Target="../media/image21.png"  /><Relationship Id="rId2" Type="http://schemas.openxmlformats.org/officeDocument/2006/relationships/image" Target="../media/image24.png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6.png"  /><Relationship Id="rId7" Type="http://schemas.openxmlformats.org/officeDocument/2006/relationships/image" Target="../media/image18.png"  /><Relationship Id="rId8" Type="http://schemas.openxmlformats.org/officeDocument/2006/relationships/image" Target="../media/image27.png"  /><Relationship Id="rId9" Type="http://schemas.openxmlformats.org/officeDocument/2006/relationships/image" Target="../media/image2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2685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5385028" y="1160748"/>
            <a:ext cx="285082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순서도: 대체 처리 34"/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>
          <a:xfrm>
            <a:off x="4610954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624486" y="1605179"/>
            <a:ext cx="6372709" cy="3741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는 얼마인지 알아보세요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4" name="그룹 63"/>
          <p:cNvGrpSpPr/>
          <p:nvPr/>
        </p:nvGrpSpPr>
        <p:grpSpPr>
          <a:xfrm rot="0"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8" name="TextBox 43"/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는 얼마일까요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625124" y="2912534"/>
            <a:ext cx="1797273" cy="17746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직사각형 42"/>
          <p:cNvSpPr/>
          <p:nvPr/>
        </p:nvSpPr>
        <p:spPr>
          <a:xfrm>
            <a:off x="215516" y="4194375"/>
            <a:ext cx="6667165" cy="805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모서리가 둥근 직사각형 38"/>
          <p:cNvSpPr/>
          <p:nvPr/>
        </p:nvSpPr>
        <p:spPr>
          <a:xfrm>
            <a:off x="366053" y="4032357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461" y="4356393"/>
            <a:ext cx="6307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모눈 한 칸의 크기가 </a:t>
            </a:r>
            <a:r>
              <a:rPr lang="en-US" altLang="ko-KR" sz="1600">
                <a:latin typeface="맑은 고딕"/>
                <a:ea typeface="맑은 고딕"/>
              </a:rPr>
              <a:t>0.1</a:t>
            </a:r>
            <a:r>
              <a:rPr lang="ko-KR" altLang="en-US" sz="1600">
                <a:latin typeface="맑은 고딕"/>
                <a:ea typeface="맑은 고딕"/>
              </a:rPr>
              <a:t>이고 지우고 남은 색칠된 부분이 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칸이므로 </a:t>
            </a:r>
            <a:r>
              <a:rPr lang="en-US" altLang="ko-KR" sz="1600">
                <a:latin typeface="맑은 고딕"/>
                <a:ea typeface="맑은 고딕"/>
              </a:rPr>
              <a:t>0.7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0.4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0.3</a:t>
            </a:r>
            <a:r>
              <a:rPr lang="ko-KR" altLang="en-US" sz="1600">
                <a:latin typeface="맑은 고딕"/>
                <a:ea typeface="맑은 고딕"/>
              </a:rPr>
              <a:t>입니다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60" name="직각 삼각형 59"/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9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0"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0"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순서도: 대체 처리 32"/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452054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3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타원 43"/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(#1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591131" y="1627917"/>
            <a:ext cx="6372709" cy="370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그림을 보고         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 rot="0"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44364" y="3872877"/>
            <a:ext cx="3060340" cy="37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1.5</a:t>
            </a:r>
            <a:r>
              <a:rPr lang="ko-KR" altLang="en-US" sz="1900">
                <a:latin typeface="맑은 고딕"/>
                <a:ea typeface="맑은 고딕"/>
              </a:rPr>
              <a:t>－            ＝ 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0.8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0.7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84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bg.svg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\app\resource\contents_sub\lesson03\ops\ms_lesson03\images\ms_42_3_06_03_01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93123" y="2415732"/>
            <a:ext cx="5948710" cy="6764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TextBox 84"/>
          <p:cNvSpPr txBox="1"/>
          <p:nvPr/>
        </p:nvSpPr>
        <p:spPr>
          <a:xfrm>
            <a:off x="493241" y="2792251"/>
            <a:ext cx="416698" cy="3681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0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90373" y="2753391"/>
            <a:ext cx="416698" cy="3689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05944" y="2761858"/>
            <a:ext cx="416698" cy="3699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2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307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TextBox 43"/>
          <p:cNvSpPr txBox="1"/>
          <p:nvPr/>
        </p:nvSpPr>
        <p:spPr>
          <a:xfrm>
            <a:off x="591131" y="1627917"/>
            <a:ext cx="6372709" cy="370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그림을 보고       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1744364" y="3872877"/>
            <a:ext cx="3060340" cy="37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1.3</a:t>
            </a:r>
            <a:r>
              <a:rPr lang="ko-KR" altLang="en-US" sz="1900">
                <a:latin typeface="맑은 고딕"/>
                <a:ea typeface="맑은 고딕"/>
              </a:rPr>
              <a:t>－            ＝ 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0.8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900" b="1">
                <a:solidFill>
                  <a:srgbClr val="0070c0"/>
                </a:solidFill>
                <a:latin typeface="맑은 고딕"/>
                <a:ea typeface="맑은 고딕"/>
              </a:rPr>
              <a:t>0.5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943708" y="1654677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7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pop_01_bg.svg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\app\resource\contents_sub\lesson03\ops\ms_lesson03\images\ms_42_3_06_03_01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92083" y="2460223"/>
            <a:ext cx="5947200" cy="5863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493241" y="2792251"/>
            <a:ext cx="416698" cy="3681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0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0373" y="2753391"/>
            <a:ext cx="416698" cy="3689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05944" y="2761858"/>
            <a:ext cx="416698" cy="3699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2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37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_07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54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0"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0"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순서도: 대체 처리 32"/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452054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3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TextBox 43"/>
          <p:cNvSpPr txBox="1"/>
          <p:nvPr/>
        </p:nvSpPr>
        <p:spPr>
          <a:xfrm>
            <a:off x="591131" y="1627917"/>
            <a:ext cx="6372709" cy="370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그림을 보고         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 rot="0"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44364" y="3872877"/>
            <a:ext cx="3060340" cy="37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1.5</a:t>
            </a:r>
            <a:r>
              <a:rPr lang="ko-KR" altLang="en-US" sz="1900">
                <a:latin typeface="맑은 고딕"/>
                <a:ea typeface="맑은 고딕"/>
              </a:rPr>
              <a:t>－            ＝ 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0.8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0.7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93123" y="2415732"/>
            <a:ext cx="5948710" cy="6764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TextBox 84"/>
          <p:cNvSpPr txBox="1"/>
          <p:nvPr/>
        </p:nvSpPr>
        <p:spPr>
          <a:xfrm>
            <a:off x="493241" y="2792251"/>
            <a:ext cx="416698" cy="3681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0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90373" y="2753391"/>
            <a:ext cx="416698" cy="3689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05944" y="2761858"/>
            <a:ext cx="416698" cy="3699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2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516" y="4184304"/>
            <a:ext cx="6667165" cy="8159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모서리가 둥근 직사각형 38"/>
          <p:cNvSpPr/>
          <p:nvPr/>
        </p:nvSpPr>
        <p:spPr>
          <a:xfrm>
            <a:off x="361249" y="4022287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9791" y="4333002"/>
            <a:ext cx="6307274" cy="57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그림에서 눈금 한 칸의 크기는 </a:t>
            </a:r>
            <a:r>
              <a:rPr lang="en-US" altLang="ko-KR" sz="1600">
                <a:latin typeface="맑은 고딕"/>
                <a:ea typeface="맑은 고딕"/>
              </a:rPr>
              <a:t>0.1</a:t>
            </a:r>
            <a:r>
              <a:rPr lang="ko-KR" altLang="en-US" sz="1600">
                <a:latin typeface="맑은 고딕"/>
                <a:ea typeface="맑은 고딕"/>
              </a:rPr>
              <a:t>입니다</a:t>
            </a:r>
            <a:r>
              <a:rPr lang="en-US" altLang="ko-KR" sz="1600">
                <a:latin typeface="맑은 고딕"/>
                <a:ea typeface="맑은 고딕"/>
              </a:rPr>
              <a:t>. 0</a:t>
            </a:r>
            <a:r>
              <a:rPr lang="ko-KR" altLang="en-US" sz="1600">
                <a:latin typeface="맑은 고딕"/>
                <a:ea typeface="맑은 고딕"/>
              </a:rPr>
              <a:t>에서 </a:t>
            </a:r>
            <a:r>
              <a:rPr lang="en-US" altLang="ko-KR" sz="1600">
                <a:latin typeface="맑은 고딕"/>
                <a:ea typeface="맑은 고딕"/>
              </a:rPr>
              <a:t>15</a:t>
            </a:r>
            <a:r>
              <a:rPr lang="ko-KR" altLang="en-US" sz="1600">
                <a:latin typeface="맑은 고딕"/>
                <a:ea typeface="맑은 고딕"/>
              </a:rPr>
              <a:t>칸만큼 간 다음 </a:t>
            </a:r>
            <a:r>
              <a:rPr lang="en-US" altLang="ko-KR" sz="1600">
                <a:latin typeface="맑은 고딕"/>
                <a:ea typeface="맑은 고딕"/>
              </a:rPr>
              <a:t>8</a:t>
            </a:r>
            <a:r>
              <a:rPr lang="ko-KR" altLang="en-US" sz="1600">
                <a:latin typeface="맑은 고딕"/>
                <a:ea typeface="맑은 고딕"/>
              </a:rPr>
              <a:t>칸만큼 되돌아가면 </a:t>
            </a:r>
            <a:r>
              <a:rPr lang="en-US" altLang="ko-KR" sz="1600">
                <a:latin typeface="맑은 고딕"/>
                <a:ea typeface="맑은 고딕"/>
              </a:rPr>
              <a:t>7</a:t>
            </a:r>
            <a:r>
              <a:rPr lang="ko-KR" altLang="en-US" sz="1600">
                <a:latin typeface="맑은 고딕"/>
                <a:ea typeface="맑은 고딕"/>
              </a:rPr>
              <a:t>칸 간 것과 같으므로 </a:t>
            </a:r>
            <a:r>
              <a:rPr lang="en-US" altLang="ko-KR" sz="1600">
                <a:latin typeface="맑은 고딕"/>
                <a:ea typeface="맑은 고딕"/>
              </a:rPr>
              <a:t>1.5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0.8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0.7</a:t>
            </a:r>
            <a:r>
              <a:rPr lang="ko-KR" altLang="en-US" sz="1600">
                <a:latin typeface="맑은 고딕"/>
                <a:ea typeface="맑은 고딕"/>
              </a:rPr>
              <a:t>입니다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307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0"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순서도: 대체 처리 38"/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>
          <a:xfrm>
            <a:off x="4503314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7" name="TextBox 43"/>
          <p:cNvSpPr txBox="1"/>
          <p:nvPr/>
        </p:nvSpPr>
        <p:spPr>
          <a:xfrm>
            <a:off x="591131" y="1627917"/>
            <a:ext cx="6372709" cy="370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  </a:t>
            </a:r>
            <a:r>
              <a:rPr lang="ko-KR" altLang="en-US" sz="1900" b="0" spc="-150">
                <a:latin typeface="맑은 고딕"/>
                <a:ea typeface="맑은 고딕"/>
              </a:rPr>
              <a:t>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타원 64"/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962359"/>
            <a:ext cx="2125629" cy="175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(#1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2248312" y="3093645"/>
          <a:ext cx="2800280" cy="11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756000"/>
                <a:gridCol w="1836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7.4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는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4.5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는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74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45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29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91580" y="274492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5610429" y="2700921"/>
          <a:ext cx="1008742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1" name="Picture 31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타원 50"/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37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_07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5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TextBox 43"/>
          <p:cNvSpPr txBox="1"/>
          <p:nvPr/>
        </p:nvSpPr>
        <p:spPr>
          <a:xfrm>
            <a:off x="591131" y="1627917"/>
            <a:ext cx="6372709" cy="370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  </a:t>
            </a:r>
            <a:r>
              <a:rPr lang="ko-KR" altLang="en-US" sz="1900" b="0" spc="-150">
                <a:latin typeface="맑은 고딕"/>
                <a:ea typeface="맑은 고딕"/>
              </a:rPr>
              <a:t>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3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248312" y="3093645"/>
          <a:ext cx="2800280" cy="11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756000"/>
                <a:gridCol w="1836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은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4.9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는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91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49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42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791580" y="274492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10429" y="2700921"/>
          <a:ext cx="1008742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67" name="Picture 31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248312" y="3093645"/>
          <a:ext cx="2800280" cy="11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756000"/>
                <a:gridCol w="1836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7.4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는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4.5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는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          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74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45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srgbClr val="00a0ff"/>
                </a:solidFill>
                <a:latin typeface="맑은 고딕"/>
                <a:ea typeface="맑은 고딕"/>
              </a:rPr>
              <a:t>29</a:t>
            </a:r>
            <a:endParaRPr kumimoji="1" lang="ko-KR" altLang="en-US" sz="20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791580" y="274492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5610429" y="2700921"/>
          <a:ext cx="1008742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107" name="Picture 3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0"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순서도: 대체 처리 38"/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>
          <a:xfrm>
            <a:off x="4503314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7" name="TextBox 43"/>
          <p:cNvSpPr txBox="1"/>
          <p:nvPr/>
        </p:nvSpPr>
        <p:spPr>
          <a:xfrm>
            <a:off x="591131" y="1627917"/>
            <a:ext cx="6372709" cy="370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   </a:t>
            </a:r>
            <a:r>
              <a:rPr lang="ko-KR" altLang="en-US" sz="1900" b="0" spc="-150">
                <a:latin typeface="맑은 고딕"/>
                <a:ea typeface="맑은 고딕"/>
              </a:rPr>
              <a:t>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그룹 57"/>
          <p:cNvGrpSpPr/>
          <p:nvPr/>
        </p:nvGrpSpPr>
        <p:grpSpPr>
          <a:xfrm rot="0"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직사각형 75"/>
          <p:cNvSpPr/>
          <p:nvPr/>
        </p:nvSpPr>
        <p:spPr>
          <a:xfrm>
            <a:off x="215516" y="4239090"/>
            <a:ext cx="6667165" cy="7611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모서리가 둥근 직사각형 38"/>
          <p:cNvSpPr/>
          <p:nvPr/>
        </p:nvSpPr>
        <p:spPr>
          <a:xfrm>
            <a:off x="361249" y="4077072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3201" y="4404788"/>
            <a:ext cx="5874682" cy="57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7.4</a:t>
            </a:r>
            <a:r>
              <a:rPr lang="ko-KR" altLang="en-US" sz="1600">
                <a:latin typeface="맑은 고딕"/>
                <a:ea typeface="맑은 고딕"/>
              </a:rPr>
              <a:t>는 </a:t>
            </a:r>
            <a:r>
              <a:rPr lang="en-US" altLang="ko-KR" sz="1600">
                <a:latin typeface="맑은 고딕"/>
                <a:ea typeface="맑은 고딕"/>
              </a:rPr>
              <a:t>0.1</a:t>
            </a:r>
            <a:r>
              <a:rPr lang="ko-KR" altLang="en-US" sz="1600">
                <a:latin typeface="맑은 고딕"/>
                <a:ea typeface="맑은 고딕"/>
              </a:rPr>
              <a:t>이 </a:t>
            </a:r>
            <a:r>
              <a:rPr lang="en-US" altLang="ko-KR" sz="1600">
                <a:latin typeface="맑은 고딕"/>
                <a:ea typeface="맑은 고딕"/>
              </a:rPr>
              <a:t>74</a:t>
            </a:r>
            <a:r>
              <a:rPr lang="ko-KR" altLang="en-US" sz="1600">
                <a:latin typeface="맑은 고딕"/>
                <a:ea typeface="맑은 고딕"/>
              </a:rPr>
              <a:t>개</a:t>
            </a:r>
            <a:r>
              <a:rPr lang="en-US" altLang="ko-KR" sz="1600">
                <a:latin typeface="맑은 고딕"/>
                <a:ea typeface="맑은 고딕"/>
              </a:rPr>
              <a:t>, 4.5</a:t>
            </a:r>
            <a:r>
              <a:rPr lang="ko-KR" altLang="en-US" sz="1600">
                <a:latin typeface="맑은 고딕"/>
                <a:ea typeface="맑은 고딕"/>
              </a:rPr>
              <a:t>는 </a:t>
            </a:r>
            <a:r>
              <a:rPr lang="en-US" altLang="ko-KR" sz="1600">
                <a:latin typeface="맑은 고딕"/>
                <a:ea typeface="맑은 고딕"/>
              </a:rPr>
              <a:t>0.1</a:t>
            </a:r>
            <a:r>
              <a:rPr lang="ko-KR" altLang="en-US" sz="1600">
                <a:latin typeface="맑은 고딕"/>
                <a:ea typeface="맑은 고딕"/>
              </a:rPr>
              <a:t>이 </a:t>
            </a:r>
            <a:r>
              <a:rPr lang="en-US" altLang="ko-KR" sz="1600">
                <a:latin typeface="맑은 고딕"/>
                <a:ea typeface="맑은 고딕"/>
              </a:rPr>
              <a:t>45</a:t>
            </a:r>
            <a:r>
              <a:rPr lang="ko-KR" altLang="en-US" sz="1600">
                <a:latin typeface="맑은 고딕"/>
                <a:ea typeface="맑은 고딕"/>
              </a:rPr>
              <a:t>개인 수입니다</a:t>
            </a:r>
            <a:r>
              <a:rPr lang="en-US" altLang="ko-KR" sz="1600">
                <a:latin typeface="맑은 고딕"/>
                <a:ea typeface="맑은 고딕"/>
              </a:rPr>
              <a:t>. 7.4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4.5</a:t>
            </a:r>
            <a:r>
              <a:rPr lang="ko-KR" altLang="en-US" sz="1600">
                <a:latin typeface="맑은 고딕"/>
                <a:ea typeface="맑은 고딕"/>
              </a:rPr>
              <a:t>는 </a:t>
            </a:r>
            <a:r>
              <a:rPr lang="en-US" altLang="ko-KR" sz="1600">
                <a:latin typeface="맑은 고딕"/>
                <a:ea typeface="맑은 고딕"/>
              </a:rPr>
              <a:t>0.1</a:t>
            </a:r>
            <a:r>
              <a:rPr lang="ko-KR" altLang="en-US" sz="1600">
                <a:latin typeface="맑은 고딕"/>
                <a:ea typeface="맑은 고딕"/>
              </a:rPr>
              <a:t>이 </a:t>
            </a:r>
            <a:r>
              <a:rPr lang="en-US" altLang="ko-KR" sz="1600">
                <a:latin typeface="맑은 고딕"/>
                <a:ea typeface="맑은 고딕"/>
              </a:rPr>
              <a:t>74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45=29(</a:t>
            </a:r>
            <a:r>
              <a:rPr lang="ko-KR" altLang="en-US" sz="1600">
                <a:latin typeface="맑은 고딕"/>
                <a:ea typeface="맑은 고딕"/>
              </a:rPr>
              <a:t>개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이고</a:t>
            </a:r>
            <a:r>
              <a:rPr lang="en-US" altLang="ko-KR" sz="1600">
                <a:latin typeface="맑은 고딕"/>
                <a:ea typeface="맑은 고딕"/>
              </a:rPr>
              <a:t> 0.1</a:t>
            </a:r>
            <a:r>
              <a:rPr lang="ko-KR" altLang="en-US" sz="1600">
                <a:latin typeface="맑은 고딕"/>
                <a:ea typeface="맑은 고딕"/>
              </a:rPr>
              <a:t>이 </a:t>
            </a:r>
            <a:r>
              <a:rPr lang="en-US" altLang="ko-KR" sz="1600">
                <a:latin typeface="맑은 고딕"/>
                <a:ea typeface="맑은 고딕"/>
              </a:rPr>
              <a:t>29</a:t>
            </a:r>
            <a:r>
              <a:rPr lang="ko-KR" altLang="en-US" sz="1600">
                <a:latin typeface="맑은 고딕"/>
                <a:ea typeface="맑은 고딕"/>
              </a:rPr>
              <a:t>개면 </a:t>
            </a:r>
            <a:r>
              <a:rPr lang="en-US" altLang="ko-KR" sz="1600">
                <a:latin typeface="맑은 고딕"/>
                <a:ea typeface="맑은 고딕"/>
              </a:rPr>
              <a:t>2.9</a:t>
            </a:r>
            <a:r>
              <a:rPr lang="ko-KR" altLang="en-US" sz="1600">
                <a:latin typeface="맑은 고딕"/>
                <a:ea typeface="맑은 고딕"/>
              </a:rPr>
              <a:t>입니다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83" name="직각 삼각형 82"/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0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72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500966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018371" y="962359"/>
            <a:ext cx="2125629" cy="2369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(#1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정답 확인 버튼 클릭하면 정답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타원 42"/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49092" y="2359598"/>
            <a:ext cx="2523635" cy="3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0.9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0.8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0.1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935718" y="2359598"/>
            <a:ext cx="2523635" cy="3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3.5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1607903" y="2996952"/>
          <a:ext cx="1108651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396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4377749" y="2996952"/>
          <a:ext cx="1108651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396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4581700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243185" y="4414147"/>
            <a:ext cx="360000" cy="355000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1590155" y="2921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0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0" name="직사각형 4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타원 58"/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237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_07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49092" y="2359598"/>
            <a:ext cx="2523635" cy="3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0.6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0.1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35718" y="2359598"/>
            <a:ext cx="2523635" cy="3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3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2.3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55" name="TextBox 43"/>
          <p:cNvSpPr txBox="1"/>
          <p:nvPr/>
        </p:nvSpPr>
        <p:spPr>
          <a:xfrm>
            <a:off x="604800" y="1635768"/>
            <a:ext cx="6372709" cy="372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607903" y="2996952"/>
          <a:ext cx="1108651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396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377749" y="2996952"/>
          <a:ext cx="1108651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396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4581700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243185" y="4414147"/>
            <a:ext cx="360000" cy="355000"/>
          </a:xfrm>
          <a:prstGeom prst="rect">
            <a:avLst/>
          </a:prstGeom>
        </p:spPr>
      </p:pic>
      <p:sp>
        <p:nvSpPr>
          <p:cNvPr id="69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721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순서도: 대체 처리 30"/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500966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그룹 39"/>
          <p:cNvGrpSpPr/>
          <p:nvPr/>
        </p:nvGrpSpPr>
        <p:grpSpPr>
          <a:xfrm rot="0"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49092" y="2359598"/>
            <a:ext cx="2523635" cy="3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0.9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0.8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0.1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935718" y="2359598"/>
            <a:ext cx="2523635" cy="3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4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3.5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1607903" y="2996952"/>
          <a:ext cx="1108651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396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4377749" y="2996952"/>
          <a:ext cx="1108651" cy="148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396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4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9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4581700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spc="-150" normalizeH="0" baseline="0">
              <a:noFill/>
              <a:effectLst/>
              <a:latin typeface="맑은 고딕"/>
              <a:ea typeface="맑은 고딕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243185" y="4414147"/>
            <a:ext cx="360000" cy="355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5351" y="3546380"/>
            <a:ext cx="6667165" cy="1453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모서리가 둥근 직사각형 38"/>
          <p:cNvSpPr/>
          <p:nvPr/>
        </p:nvSpPr>
        <p:spPr>
          <a:xfrm>
            <a:off x="361249" y="3384362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233764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29609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1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4224068" y="3421804"/>
          <a:ext cx="1144651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96091"/>
                <a:gridCol w="208280"/>
                <a:gridCol w="432000"/>
              </a:tblGrid>
              <a:tr h="370840"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100" b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R w="12700" cap="flat" cmpd="sng" algn="ctr">
                      <a:noFill/>
                      <a:prstDash val="sysDot"/>
                      <a:round/>
                    </a:lnR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100" b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100" b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endParaRPr lang="ko-KR" altLang="en-US" sz="1100" b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b" anchorCtr="0"/>
                    <a:p>
                      <a:pPr algn="ctr" latinLnBrk="1">
                        <a:defRPr/>
                      </a:pPr>
                      <a:r>
                        <a:rPr lang="en-US" altLang="ko-KR" sz="1100" b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100" b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ff0000"/>
                      </a:solidFill>
                      <a:prstDash val="solid"/>
                      <a:round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－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ysDot"/>
                      <a:round/>
                    </a:lnL>
                    <a:lnR w="12700" cap="flat" cmpd="sng" algn="ctr">
                      <a:noFill/>
                      <a:prstDash val="sysDot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673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윤하와 준서가 제자리멀리뛰기를 하였습니다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누가 몇 </a:t>
            </a:r>
            <a:r>
              <a:rPr lang="en-US" altLang="ko-KR" sz="1900" b="0" spc="-150">
                <a:latin typeface="맑은 고딕"/>
                <a:ea typeface="맑은 고딕"/>
              </a:rPr>
              <a:t>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뛰었을까요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81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734855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45418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018371" y="962359"/>
            <a:ext cx="2125629" cy="175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(#1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타원 42"/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 rot="0"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7" name="TextBox 43"/>
          <p:cNvSpPr txBox="1"/>
          <p:nvPr/>
        </p:nvSpPr>
        <p:spPr>
          <a:xfrm>
            <a:off x="1163431" y="4628455"/>
            <a:ext cx="6289682" cy="370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</a:t>
            </a:r>
            <a:r>
              <a:rPr lang="en-US" altLang="ko-KR" sz="1900" b="0" spc="-150">
                <a:latin typeface="맑은 고딕"/>
                <a:ea typeface="맑은 고딕"/>
              </a:rPr>
              <a:t>                </a:t>
            </a:r>
            <a:r>
              <a:rPr lang="ko-KR" altLang="en-US" sz="1900" b="0" spc="-150">
                <a:latin typeface="맑은 고딕"/>
                <a:ea typeface="맑은 고딕"/>
              </a:rPr>
              <a:t>보다                  </a:t>
            </a:r>
            <a:r>
              <a:rPr lang="en-US" altLang="ko-KR" sz="1900" b="0" spc="-150">
                <a:latin typeface="맑은 고딕"/>
                <a:ea typeface="맑은 고딕"/>
              </a:rPr>
              <a:t>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뛰었습니다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1540" y="4628197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윤하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6011" y="4320561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693373" y="463569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준서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27684" y="4335131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169537" y="464416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0.1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75191" y="4343598"/>
            <a:ext cx="360000" cy="355000"/>
          </a:xfrm>
          <a:prstGeom prst="rect">
            <a:avLst/>
          </a:prstGeom>
        </p:spPr>
      </p:pic>
      <p:graphicFrame>
        <p:nvGraphicFramePr>
          <p:cNvPr id="65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bg.png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\app\resource\contents_sub\lesson03\ops\ms_lesson03\images\ms_42_3_06_06_01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961600" y="2384885"/>
            <a:ext cx="3274107" cy="16455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6" name="직사각형 65"/>
          <p:cNvSpPr/>
          <p:nvPr/>
        </p:nvSpPr>
        <p:spPr>
          <a:xfrm>
            <a:off x="531113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55622" y="2564904"/>
            <a:ext cx="1584176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1.4 m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뛰었어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1" name="이등변 삼각형 80"/>
          <p:cNvSpPr/>
          <p:nvPr/>
        </p:nvSpPr>
        <p:spPr>
          <a:xfrm rot="5400000" flipH="1" flipV="1">
            <a:off x="5194720" y="2799114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108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499" y="2564904"/>
            <a:ext cx="1815193" cy="11161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 m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보다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0.5 m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만큼 더 멀리 뛰었어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4" name="이등변 삼각형 83"/>
          <p:cNvSpPr/>
          <p:nvPr/>
        </p:nvSpPr>
        <p:spPr>
          <a:xfrm rot="16200000" flipV="1">
            <a:off x="1964812" y="2799114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90262" y="4012992"/>
            <a:ext cx="780652" cy="37342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윤하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86853" y="4012992"/>
            <a:ext cx="780652" cy="37342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준서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87" name="Picture 7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</p:spPr>
      </p:pic>
      <p:sp>
        <p:nvSpPr>
          <p:cNvPr id="5124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8" name="직사각형 3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0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타원 43"/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237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_07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/>
          <p:cNvSpPr txBox="1"/>
          <p:nvPr/>
        </p:nvSpPr>
        <p:spPr>
          <a:xfrm>
            <a:off x="604800" y="1635768"/>
            <a:ext cx="6372709" cy="12484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연화와 경서가 종이비행기를 날리고 있습니다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연화의 종이비행기는 </a:t>
            </a:r>
            <a:r>
              <a:rPr lang="en-US" altLang="ko-KR" sz="1900" b="0" spc="-150">
                <a:latin typeface="맑은 고딕"/>
                <a:ea typeface="맑은 고딕"/>
              </a:rPr>
              <a:t>3 m</a:t>
            </a:r>
            <a:r>
              <a:rPr lang="ko-KR" altLang="en-US" sz="1900" b="0" spc="-150">
                <a:latin typeface="맑은 고딕"/>
                <a:ea typeface="맑은 고딕"/>
              </a:rPr>
              <a:t>보다 </a:t>
            </a:r>
            <a:r>
              <a:rPr lang="en-US" altLang="ko-KR" sz="1900" b="0" spc="-150">
                <a:latin typeface="맑은 고딕"/>
                <a:ea typeface="맑은 고딕"/>
              </a:rPr>
              <a:t>0.2 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날아갔고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경서의 종이비행기는 </a:t>
            </a:r>
            <a:r>
              <a:rPr lang="en-US" altLang="ko-KR" sz="1900" b="0" spc="-150">
                <a:latin typeface="맑은 고딕"/>
                <a:ea typeface="맑은 고딕"/>
              </a:rPr>
              <a:t>2.8 m</a:t>
            </a:r>
            <a:r>
              <a:rPr lang="ko-KR" altLang="en-US" sz="1900" b="0" spc="-150">
                <a:latin typeface="맑은 고딕"/>
                <a:ea typeface="맑은 고딕"/>
              </a:rPr>
              <a:t>를 날아갔습니다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누구의 종이비행기가 몇 </a:t>
            </a:r>
            <a:r>
              <a:rPr lang="en-US" altLang="ko-KR" sz="1900" b="0" spc="-150">
                <a:latin typeface="맑은 고딕"/>
                <a:ea typeface="맑은 고딕"/>
              </a:rPr>
              <a:t>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날아갔을까요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1655676" y="3542144"/>
            <a:ext cx="6289682" cy="9517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의 종이비행기가                  의 종이비행기보다</a:t>
            </a:r>
            <a:endParaRPr lang="ko-KR" altLang="en-US" sz="1900" b="0" spc="-15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날아갔습니다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1285" y="3627850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연화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75676" y="3386897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671900" y="3627850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경서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302900" y="3364644"/>
            <a:ext cx="360000" cy="355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01285" y="405989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0.4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81384" y="4334140"/>
            <a:ext cx="360000" cy="355000"/>
          </a:xfrm>
          <a:prstGeom prst="rect">
            <a:avLst/>
          </a:prstGeom>
        </p:spPr>
      </p:pic>
      <p:sp>
        <p:nvSpPr>
          <p:cNvPr id="51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673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윤하와 준서가 제자리멀리뛰기를 하였습니다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누가 몇 </a:t>
            </a:r>
            <a:r>
              <a:rPr lang="en-US" altLang="ko-KR" sz="1900" b="0" spc="-150">
                <a:latin typeface="맑은 고딕"/>
                <a:ea typeface="맑은 고딕"/>
              </a:rPr>
              <a:t>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뛰었을까요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81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1" name="순서도: 대체 처리 30"/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45418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 rot="0"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7" name="TextBox 43"/>
          <p:cNvSpPr txBox="1"/>
          <p:nvPr/>
        </p:nvSpPr>
        <p:spPr>
          <a:xfrm>
            <a:off x="1163431" y="4628455"/>
            <a:ext cx="6289682" cy="370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</a:t>
            </a:r>
            <a:r>
              <a:rPr lang="en-US" altLang="ko-KR" sz="1900" b="0" spc="-150">
                <a:latin typeface="맑은 고딕"/>
                <a:ea typeface="맑은 고딕"/>
              </a:rPr>
              <a:t>                </a:t>
            </a:r>
            <a:r>
              <a:rPr lang="ko-KR" altLang="en-US" sz="1900" b="0" spc="-150">
                <a:latin typeface="맑은 고딕"/>
                <a:ea typeface="맑은 고딕"/>
              </a:rPr>
              <a:t>보다                  </a:t>
            </a:r>
            <a:r>
              <a:rPr lang="en-US" altLang="ko-KR" sz="1900" b="0" spc="-150">
                <a:latin typeface="맑은 고딕"/>
                <a:ea typeface="맑은 고딕"/>
              </a:rPr>
              <a:t>m</a:t>
            </a:r>
            <a:r>
              <a:rPr lang="ko-KR" altLang="en-US" sz="1900" b="0" spc="-150">
                <a:latin typeface="맑은 고딕"/>
                <a:ea typeface="맑은 고딕"/>
              </a:rPr>
              <a:t>만큼 더 멀리 뛰었습니다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1540" y="4628197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윤하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6011" y="4320561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693373" y="463569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준서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27684" y="4335131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169537" y="464416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0.1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75191" y="4343598"/>
            <a:ext cx="360000" cy="355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961600" y="2384885"/>
            <a:ext cx="3274107" cy="16455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6" name="직사각형 65"/>
          <p:cNvSpPr/>
          <p:nvPr/>
        </p:nvSpPr>
        <p:spPr>
          <a:xfrm>
            <a:off x="531113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55622" y="2564904"/>
            <a:ext cx="1584176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1.4 m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뛰었어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1" name="이등변 삼각형 80"/>
          <p:cNvSpPr/>
          <p:nvPr/>
        </p:nvSpPr>
        <p:spPr>
          <a:xfrm rot="5400000" flipH="1" flipV="1">
            <a:off x="5194720" y="2799114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108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499" y="2564904"/>
            <a:ext cx="1815193" cy="11161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 m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보다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0.5 m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만큼 더 멀리 뛰었어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4" name="이등변 삼각형 83"/>
          <p:cNvSpPr/>
          <p:nvPr/>
        </p:nvSpPr>
        <p:spPr>
          <a:xfrm rot="16200000" flipV="1">
            <a:off x="1964812" y="2799114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90262" y="4012992"/>
            <a:ext cx="780652" cy="37342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윤하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86853" y="4012992"/>
            <a:ext cx="780652" cy="37342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준서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모서리가 둥근 직사각형 38"/>
          <p:cNvSpPr/>
          <p:nvPr/>
        </p:nvSpPr>
        <p:spPr>
          <a:xfrm>
            <a:off x="361249" y="3748085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3201" y="4128945"/>
            <a:ext cx="5874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윤하가 제자리멀리뛰기를 한 거리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1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0.5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1.5(m)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1.5</a:t>
            </a:r>
            <a:r>
              <a:rPr lang="ko-KR" altLang="en-US" sz="1600">
                <a:latin typeface="맑은 고딕"/>
                <a:ea typeface="맑은 고딕"/>
              </a:rPr>
              <a:t>＞</a:t>
            </a:r>
            <a:r>
              <a:rPr lang="en-US" altLang="ko-KR" sz="1600">
                <a:latin typeface="맑은 고딕"/>
                <a:ea typeface="맑은 고딕"/>
              </a:rPr>
              <a:t>1.4</a:t>
            </a:r>
            <a:r>
              <a:rPr lang="ko-KR" altLang="en-US" sz="1600">
                <a:latin typeface="맑은 고딕"/>
                <a:ea typeface="맑은 고딕"/>
              </a:rPr>
              <a:t>이므로 윤하가 준서보다 </a:t>
            </a:r>
            <a:r>
              <a:rPr lang="en-US" altLang="ko-KR" sz="1600">
                <a:latin typeface="맑은 고딕"/>
                <a:ea typeface="맑은 고딕"/>
              </a:rPr>
              <a:t>1.5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1.4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0.1(m)</a:t>
            </a:r>
            <a:r>
              <a:rPr lang="ko-KR" altLang="en-US" sz="1600">
                <a:latin typeface="맑은 고딕"/>
                <a:ea typeface="맑은 고딕"/>
              </a:rPr>
              <a:t>만큼 더 멀리 뛰었습니다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55" name="직각 삼각형 54"/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pic>
        <p:nvPicPr>
          <p:cNvPr id="57" name="Picture 7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673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도원이네 모둠 친구들의 악력을 측정한 결과입니다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악력이 가장 센 친구와 가장 약한 친구의 악력의 차이는 몇 </a:t>
            </a:r>
            <a:r>
              <a:rPr lang="en-US" altLang="ko-KR" sz="1900" b="0" spc="-150">
                <a:latin typeface="맑은 고딕"/>
                <a:ea typeface="맑은 고딕"/>
              </a:rPr>
              <a:t>kg</a:t>
            </a:r>
            <a:r>
              <a:rPr lang="ko-KR" altLang="en-US" sz="1900" b="0" spc="-150">
                <a:latin typeface="맑은 고딕"/>
                <a:ea typeface="맑은 고딕"/>
              </a:rPr>
              <a:t>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6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45418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018371" y="962359"/>
            <a:ext cx="2125629" cy="160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(#1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타원 42"/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843808" y="463749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0.5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3732326" y="4588353"/>
            <a:ext cx="6289682" cy="372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kg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bg.png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\app\resource\contents_sub\lesson03\ops\ms_lesson03\images\ms_42_3_06_07_01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46" name="Picture 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96099" y="2593575"/>
            <a:ext cx="1798164" cy="17307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직사각형 46"/>
          <p:cNvSpPr/>
          <p:nvPr/>
        </p:nvSpPr>
        <p:spPr>
          <a:xfrm>
            <a:off x="2928903" y="2545045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73394" y="2593575"/>
            <a:ext cx="3369747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악력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이란 손의 힘을 의미해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수가 클수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0.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록 악력이 세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5" name="이등변 삼각형 54"/>
          <p:cNvSpPr/>
          <p:nvPr/>
        </p:nvSpPr>
        <p:spPr>
          <a:xfrm rot="5400000" flipH="1" flipV="1">
            <a:off x="2812493" y="2827785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060244" y="3469162"/>
          <a:ext cx="3708000" cy="7543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84000"/>
                <a:gridCol w="1008000"/>
                <a:gridCol w="1008000"/>
                <a:gridCol w="1008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도원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하선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영주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악력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21.3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20.9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lnBlToTr w="19050" cap="flat" cmpd="sng" algn="ctr">
                      <a:noFill/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21.4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4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3" name="직사각형 2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타원 27"/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237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_07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43"/>
          <p:cNvSpPr txBox="1"/>
          <p:nvPr/>
        </p:nvSpPr>
        <p:spPr>
          <a:xfrm>
            <a:off x="604800" y="1635768"/>
            <a:ext cx="6372709" cy="9531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선아네 모둠 친구들의 책가방 무게를 측정한 결과입니다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책가방이 가장 무거운 친구와 가장 가벼운 친구의 책가방 무게의 차이는 몇 </a:t>
            </a:r>
            <a:r>
              <a:rPr lang="en-US" altLang="ko-KR" sz="1900" b="0" spc="-150">
                <a:latin typeface="맑은 고딕"/>
                <a:ea typeface="맑은 고딕"/>
              </a:rPr>
              <a:t>kg</a:t>
            </a:r>
            <a:r>
              <a:rPr lang="ko-KR" altLang="en-US" sz="1900" b="0" spc="-150">
                <a:latin typeface="맑은 고딕"/>
                <a:ea typeface="맑은 고딕"/>
              </a:rPr>
              <a:t>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3634" y="4677842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1.2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49937" y="4653136"/>
            <a:ext cx="549037" cy="374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kg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331640" y="3111825"/>
          <a:ext cx="4716000" cy="7543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76000"/>
                <a:gridCol w="1080000"/>
                <a:gridCol w="1080000"/>
                <a:gridCol w="1080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선아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도일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책가방 무게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2.9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2.6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lnBlToTr w="19050" cap="flat" cmpd="sng" algn="ctr">
                      <a:noFill/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1.7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673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도원이네 모둠 친구들의 악력을 측정한 결과입니다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악력이 가장 센 친구와 가장 약한 친구의 악력의 차이는 몇 </a:t>
            </a:r>
            <a:r>
              <a:rPr lang="en-US" altLang="ko-KR" sz="1900" b="0" spc="-150">
                <a:latin typeface="맑은 고딕"/>
                <a:ea typeface="맑은 고딕"/>
              </a:rPr>
              <a:t>kg</a:t>
            </a:r>
            <a:r>
              <a:rPr lang="ko-KR" altLang="en-US" sz="1900" b="0" spc="-150">
                <a:latin typeface="맑은 고딕"/>
                <a:ea typeface="맑은 고딕"/>
              </a:rPr>
              <a:t>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6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1" name="순서도: 대체 처리 30"/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4454187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그룹 36"/>
          <p:cNvGrpSpPr/>
          <p:nvPr/>
        </p:nvGrpSpPr>
        <p:grpSpPr>
          <a:xfrm rot="0"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843808" y="463749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0.5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3732326" y="4588353"/>
            <a:ext cx="6289682" cy="372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kg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96099" y="2593575"/>
            <a:ext cx="1798164" cy="17307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직사각형 46"/>
          <p:cNvSpPr/>
          <p:nvPr/>
        </p:nvSpPr>
        <p:spPr>
          <a:xfrm>
            <a:off x="2928903" y="2545045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아니야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두 각의 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크기는 같아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73394" y="2593575"/>
            <a:ext cx="3369747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악력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이란 손의 힘을 의미해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수가 클수록 악력이 세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5" name="이등변 삼각형 54"/>
          <p:cNvSpPr/>
          <p:nvPr/>
        </p:nvSpPr>
        <p:spPr>
          <a:xfrm rot="5400000" flipH="1" flipV="1">
            <a:off x="2812493" y="2827785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060244" y="3469162"/>
          <a:ext cx="3708000" cy="7543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84000"/>
                <a:gridCol w="1008000"/>
                <a:gridCol w="1008000"/>
                <a:gridCol w="1008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도원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하선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영주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악력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21.3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20.9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lnBlToTr w="19050" cap="flat" cmpd="sng" algn="ctr">
                      <a:noFill/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21.4 kg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215516" y="3942867"/>
            <a:ext cx="6667165" cy="1106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모서리가 둥근 직사각형 38"/>
          <p:cNvSpPr/>
          <p:nvPr/>
        </p:nvSpPr>
        <p:spPr>
          <a:xfrm>
            <a:off x="361249" y="3799649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8135" y="4154528"/>
            <a:ext cx="5977466" cy="8156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600" b="0" spc="-150">
                <a:latin typeface="맑은 고딕"/>
                <a:ea typeface="맑은 고딕"/>
              </a:rPr>
              <a:t>21.4</a:t>
            </a:r>
            <a:r>
              <a:rPr lang="ko-KR" altLang="en-US" sz="1600" b="0" spc="-150">
                <a:latin typeface="맑은 고딕"/>
                <a:ea typeface="맑은 고딕"/>
              </a:rPr>
              <a:t>＞</a:t>
            </a:r>
            <a:r>
              <a:rPr lang="en-US" altLang="ko-KR" sz="1600" b="0" spc="-150">
                <a:latin typeface="맑은 고딕"/>
                <a:ea typeface="맑은 고딕"/>
              </a:rPr>
              <a:t>21.3</a:t>
            </a:r>
            <a:r>
              <a:rPr lang="ko-KR" altLang="en-US" sz="1600" b="0" spc="-150">
                <a:latin typeface="맑은 고딕"/>
                <a:ea typeface="맑은 고딕"/>
              </a:rPr>
              <a:t>＞</a:t>
            </a:r>
            <a:r>
              <a:rPr lang="en-US" altLang="ko-KR" sz="1600" b="0" spc="-150">
                <a:latin typeface="맑은 고딕"/>
                <a:ea typeface="맑은 고딕"/>
              </a:rPr>
              <a:t>20.9</a:t>
            </a:r>
            <a:r>
              <a:rPr lang="ko-KR" altLang="en-US" sz="1600" b="0" spc="-150">
                <a:latin typeface="맑은 고딕"/>
                <a:ea typeface="맑은 고딕"/>
              </a:rPr>
              <a:t>이므로 악력이 가장 센 친구는 영주</a:t>
            </a:r>
            <a:r>
              <a:rPr lang="en-US" altLang="ko-KR" sz="1600" b="0" spc="-150">
                <a:latin typeface="맑은 고딕"/>
                <a:ea typeface="맑은 고딕"/>
              </a:rPr>
              <a:t>, </a:t>
            </a:r>
            <a:r>
              <a:rPr lang="ko-KR" altLang="en-US" sz="1600" b="0" spc="-150">
                <a:latin typeface="맑은 고딕"/>
                <a:ea typeface="맑은 고딕"/>
              </a:rPr>
              <a:t>가장 약한 친구는 하선이입니다</a:t>
            </a:r>
            <a:r>
              <a:rPr lang="en-US" altLang="ko-KR" sz="1600" b="0" spc="-150">
                <a:latin typeface="맑은 고딕"/>
                <a:ea typeface="맑은 고딕"/>
              </a:rPr>
              <a:t>.</a:t>
            </a:r>
            <a:endParaRPr lang="en-US" altLang="ko-KR" sz="16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600" b="0" spc="-150">
                <a:latin typeface="맑은 고딕"/>
                <a:ea typeface="맑은 고딕"/>
              </a:rPr>
              <a:t>      21.4</a:t>
            </a:r>
            <a:r>
              <a:rPr lang="ko-KR" altLang="en-US" sz="1600" b="0" spc="-150">
                <a:latin typeface="맑은 고딕"/>
                <a:ea typeface="맑은 고딕"/>
              </a:rPr>
              <a:t>－</a:t>
            </a:r>
            <a:r>
              <a:rPr lang="en-US" altLang="ko-KR" sz="1600" b="0" spc="-150">
                <a:latin typeface="맑은 고딕"/>
                <a:ea typeface="맑은 고딕"/>
              </a:rPr>
              <a:t>20.9</a:t>
            </a:r>
            <a:r>
              <a:rPr lang="ko-KR" altLang="en-US" sz="1600" b="0" spc="-150">
                <a:latin typeface="맑은 고딕"/>
                <a:ea typeface="맑은 고딕"/>
              </a:rPr>
              <a:t>＝</a:t>
            </a:r>
            <a:r>
              <a:rPr lang="en-US" altLang="ko-KR" sz="1600" b="0" spc="-150">
                <a:latin typeface="맑은 고딕"/>
                <a:ea typeface="맑은 고딕"/>
              </a:rPr>
              <a:t>0.5 (kg)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08255" y="4708762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614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5058154" y="376267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023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개념정리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9" name="Picture 1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그룹 27"/>
          <p:cNvGrpSpPr/>
          <p:nvPr/>
        </p:nvGrpSpPr>
        <p:grpSpPr>
          <a:xfrm rot="0"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68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content.png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\app\resource\contents_sub\lesson03\ops\ms_lesson03\images\ms_42_3_06_01_01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5382" y="3127232"/>
            <a:ext cx="4537886" cy="15481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04840" y="2710237"/>
            <a:ext cx="316133" cy="32271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타원 70"/>
          <p:cNvSpPr/>
          <p:nvPr/>
        </p:nvSpPr>
        <p:spPr>
          <a:xfrm>
            <a:off x="5610241" y="258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51520" y="1465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개념 정리 페이지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천재교과서 캐릭터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캐릭터 또는 말줄임 버튼을 각각 클릭하면 말풍선과 함께 음성이 나옴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>
            <a:xfrm>
              <a:off x="5058154" y="3762673"/>
              <a:ext cx="285082" cy="3327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>
            <a:xfrm>
              <a:off x="5054247" y="3761559"/>
              <a:ext cx="285082" cy="3023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개념정리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9" name="Picture 1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그룹 27"/>
          <p:cNvGrpSpPr/>
          <p:nvPr/>
        </p:nvGrpSpPr>
        <p:grpSpPr>
          <a:xfrm rot="0"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5382" y="3127232"/>
            <a:ext cx="4537886" cy="15481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내레이션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재클릭 시 말풍선이 사라지고 내레이션 멈춤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>
          <a:xfrm>
            <a:off x="7095334" y="3176972"/>
            <a:ext cx="1971702" cy="73589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suhi_p_0402_03_0007</a:t>
            </a:r>
            <a:r>
              <a:rPr lang="en-US" altLang="ko-KR" sz="1000" b="1">
                <a:latin typeface="맑은 고딕"/>
                <a:ea typeface="맑은 고딕"/>
              </a:rPr>
              <a:t>_1</a:t>
            </a: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소수점은 그대로 내려서 찍어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73079" y="2070498"/>
            <a:ext cx="2038535" cy="750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소수점은 그대로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내려서 찍어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7" name="이등변 삼각형 46"/>
          <p:cNvSpPr/>
          <p:nvPr/>
        </p:nvSpPr>
        <p:spPr>
          <a:xfrm flipV="1">
            <a:off x="5917253" y="2820778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132850" y="2808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5385028" y="1160748"/>
            <a:ext cx="285082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순서도: 대체 처리 34"/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>
          <a:xfrm>
            <a:off x="4610954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624486" y="1605179"/>
            <a:ext cx="6372709" cy="3741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는 얼마인지 알아보세요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4658" y="4041064"/>
            <a:ext cx="1846339" cy="1812904"/>
          </a:xfrm>
          <a:prstGeom prst="rect">
            <a:avLst/>
          </a:prstGeom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9" name="타원 5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" name="TextBox 43"/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크기가 </a:t>
            </a: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인 모눈종이에 </a:t>
            </a: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만큼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색칠한 후 색칠한       부분에서 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만큼</a:t>
            </a:r>
            <a:r>
              <a:rPr lang="en-US" altLang="ko-KR" sz="1900" b="0" spc="-150">
                <a:latin typeface="맑은 고딕"/>
                <a:ea typeface="맑은 고딕"/>
              </a:rPr>
              <a:t>      </a:t>
            </a:r>
            <a:r>
              <a:rPr lang="ko-KR" altLang="en-US" sz="1900" b="0" spc="-150">
                <a:latin typeface="맑은 고딕"/>
                <a:ea typeface="맑은 고딕"/>
              </a:rPr>
              <a:t>표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79" name="그룹 78"/>
          <p:cNvGrpSpPr/>
          <p:nvPr/>
        </p:nvGrpSpPr>
        <p:grpSpPr>
          <a:xfrm rot="0"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3" name="Picture 11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9" name="타원 88"/>
          <p:cNvSpPr/>
          <p:nvPr/>
        </p:nvSpPr>
        <p:spPr>
          <a:xfrm>
            <a:off x="3105332" y="3358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396050" y="5285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801344" y="2420888"/>
            <a:ext cx="227216" cy="2272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3" name="TextBox 92"/>
          <p:cNvSpPr txBox="1"/>
          <p:nvPr/>
        </p:nvSpPr>
        <p:spPr>
          <a:xfrm>
            <a:off x="7018371" y="1092168"/>
            <a:ext cx="2125629" cy="283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손가락 버튼 클릭 시 예 약물과 정답 이미지 함께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손가락 깜박이는 효과 있음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이너 버튼</a:t>
            </a:r>
            <a:r>
              <a:rPr lang="en-US" altLang="ko-KR" sz="1000">
                <a:latin typeface="맑은 고딕"/>
                <a:ea typeface="맑은 고딕"/>
              </a:rPr>
              <a:t>(2 </a:t>
            </a:r>
            <a:r>
              <a:rPr lang="ko-KR" altLang="en-US" sz="1000">
                <a:latin typeface="맑은 고딕"/>
                <a:ea typeface="맑은 고딕"/>
              </a:rPr>
              <a:t>페이지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정답 이미지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&gt;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94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base_01.svg / answer_01.svg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\app\resource\contents_sub\lesson03\ops\ms_lesson03\images\ms_42_3_06_02_01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95" name="Picture 5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6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5385028" y="1160748"/>
            <a:ext cx="285082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순서도: 대체 처리 34"/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>
          <a:xfrm>
            <a:off x="4610954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624486" y="1605179"/>
            <a:ext cx="6372709" cy="3741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는 얼마인지 알아보세요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" name="TextBox 43"/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크기가 </a:t>
            </a: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인 모눈종이에 </a:t>
            </a: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만큼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색칠한 후 색칠한       부분에서 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만큼</a:t>
            </a:r>
            <a:r>
              <a:rPr lang="en-US" altLang="ko-KR" sz="1900" b="0" spc="-150">
                <a:latin typeface="맑은 고딕"/>
                <a:ea typeface="맑은 고딕"/>
              </a:rPr>
              <a:t>      </a:t>
            </a:r>
            <a:r>
              <a:rPr lang="ko-KR" altLang="en-US" sz="1900" b="0" spc="-150">
                <a:latin typeface="맑은 고딕"/>
                <a:ea typeface="맑은 고딕"/>
              </a:rPr>
              <a:t>표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79" name="그룹 78"/>
          <p:cNvGrpSpPr/>
          <p:nvPr/>
        </p:nvGrpSpPr>
        <p:grpSpPr>
          <a:xfrm rot="0"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3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801344" y="2398815"/>
            <a:ext cx="227216" cy="2272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516" y="4167082"/>
            <a:ext cx="6667165" cy="833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모서리가 둥근 직사각형 38"/>
          <p:cNvSpPr/>
          <p:nvPr/>
        </p:nvSpPr>
        <p:spPr>
          <a:xfrm>
            <a:off x="366053" y="4005064"/>
            <a:ext cx="738688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0970" y="4335215"/>
            <a:ext cx="6307274" cy="56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모눈 한 칸의 크기가 </a:t>
            </a:r>
            <a:r>
              <a:rPr lang="en-US" altLang="ko-KR" sz="1600">
                <a:latin typeface="맑은 고딕"/>
                <a:ea typeface="맑은 고딕"/>
              </a:rPr>
              <a:t>0.1</a:t>
            </a:r>
            <a:r>
              <a:rPr lang="ko-KR" altLang="en-US" sz="1600">
                <a:latin typeface="맑은 고딕"/>
                <a:ea typeface="맑은 고딕"/>
              </a:rPr>
              <a:t>이므로 </a:t>
            </a:r>
            <a:r>
              <a:rPr lang="en-US" altLang="ko-KR" sz="1600">
                <a:latin typeface="맑은 고딕"/>
                <a:ea typeface="맑은 고딕"/>
              </a:rPr>
              <a:t>7</a:t>
            </a:r>
            <a:r>
              <a:rPr lang="ko-KR" altLang="en-US" sz="1600">
                <a:latin typeface="맑은 고딕"/>
                <a:ea typeface="맑은 고딕"/>
              </a:rPr>
              <a:t>칸만큼 색칠하고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색칠한 부분에서 </a:t>
            </a:r>
            <a:r>
              <a:rPr lang="en-US" altLang="ko-KR" sz="1600">
                <a:latin typeface="맑은 고딕"/>
                <a:ea typeface="맑은 고딕"/>
              </a:rPr>
              <a:t>4</a:t>
            </a:r>
            <a:r>
              <a:rPr lang="ko-KR" altLang="en-US" sz="1600">
                <a:latin typeface="맑은 고딕"/>
                <a:ea typeface="맑은 고딕"/>
              </a:rPr>
              <a:t>만큼    표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ko-KR" altLang="en-US" sz="1600">
                <a:latin typeface="맑은 고딕"/>
                <a:ea typeface="맑은 고딕"/>
              </a:rPr>
              <a:t>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30142" y="4627602"/>
            <a:ext cx="227216" cy="2272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소수 한 자리 수의 뺄셈을 해 볼까요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46~47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5385028" y="1160748"/>
            <a:ext cx="285082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순서도: 대체 처리 34"/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>
          <a:xfrm>
            <a:off x="4610954" y="1159637"/>
            <a:ext cx="813991" cy="3338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개념정리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624486" y="1605179"/>
            <a:ext cx="6372709" cy="3741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는 얼마인지 알아보세요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>
            <a:xfrm>
              <a:off x="5349188" y="3795043"/>
              <a:ext cx="285082" cy="333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타원 4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타원 47"/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4" name="그룹 63"/>
          <p:cNvGrpSpPr/>
          <p:nvPr/>
        </p:nvGrpSpPr>
        <p:grpSpPr>
          <a:xfrm rot="0"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8" name="TextBox 43"/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0.7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0.4</a:t>
            </a:r>
            <a:r>
              <a:rPr lang="ko-KR" altLang="en-US" sz="1900" b="0" spc="-150">
                <a:latin typeface="맑은 고딕"/>
                <a:ea typeface="맑은 고딕"/>
              </a:rPr>
              <a:t>는 얼마일까요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2319662" y="2882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625124" y="2912534"/>
            <a:ext cx="1797273" cy="17746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7" name="TextBox 96"/>
          <p:cNvSpPr txBox="1"/>
          <p:nvPr/>
        </p:nvSpPr>
        <p:spPr>
          <a:xfrm>
            <a:off x="7018371" y="1092168"/>
            <a:ext cx="2125629" cy="237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화면 진입 시 바로 보임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클릭 영역 아님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쌍둥이 문제 버튼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(#2 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9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0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TextBox 43"/>
          <p:cNvSpPr txBox="1"/>
          <p:nvPr/>
        </p:nvSpPr>
        <p:spPr>
          <a:xfrm>
            <a:off x="624486" y="1605179"/>
            <a:ext cx="6372709" cy="3741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0.2</a:t>
            </a:r>
            <a:r>
              <a:rPr lang="ko-KR" altLang="en-US" sz="1900" b="0" spc="-150">
                <a:latin typeface="맑은 고딕"/>
                <a:ea typeface="맑은 고딕"/>
              </a:rPr>
              <a:t>는 얼마인지 알아보세요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81950" y="3794474"/>
            <a:ext cx="2070694" cy="209620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 rot="0">
            <a:off x="2706232" y="5439738"/>
            <a:ext cx="1637116" cy="263186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4" name="TextBox 43"/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전체 크기가 </a:t>
            </a:r>
            <a:r>
              <a:rPr lang="en-US" altLang="ko-KR" sz="1900" b="0" spc="-150">
                <a:latin typeface="맑은 고딕"/>
                <a:ea typeface="맑은 고딕"/>
              </a:rPr>
              <a:t>1</a:t>
            </a:r>
            <a:r>
              <a:rPr lang="ko-KR" altLang="en-US" sz="1900" b="0" spc="-150">
                <a:latin typeface="맑은 고딕"/>
                <a:ea typeface="맑은 고딕"/>
              </a:rPr>
              <a:t>인 모눈종이에 </a:t>
            </a: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만큼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색칠한 후 색칠한       부분에서 </a:t>
            </a:r>
            <a:r>
              <a:rPr lang="en-US" altLang="ko-KR" sz="1900" b="0" spc="-150">
                <a:latin typeface="맑은 고딕"/>
                <a:ea typeface="맑은 고딕"/>
              </a:rPr>
              <a:t>0.2</a:t>
            </a:r>
            <a:r>
              <a:rPr lang="ko-KR" altLang="en-US" sz="1900" b="0" spc="-150">
                <a:latin typeface="맑은 고딕"/>
                <a:ea typeface="맑은 고딕"/>
              </a:rPr>
              <a:t>만큼</a:t>
            </a:r>
            <a:r>
              <a:rPr lang="en-US" altLang="ko-KR" sz="1900" b="0" spc="-150">
                <a:latin typeface="맑은 고딕"/>
                <a:ea typeface="맑은 고딕"/>
              </a:rPr>
              <a:t>      </a:t>
            </a:r>
            <a:r>
              <a:rPr lang="ko-KR" altLang="en-US" sz="1900" b="0" spc="-150">
                <a:latin typeface="맑은 고딕"/>
                <a:ea typeface="맑은 고딕"/>
              </a:rPr>
              <a:t>표</a:t>
            </a: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01344" y="2409696"/>
            <a:ext cx="227216" cy="2272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252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(4-2-3)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_07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이너 버튼</a:t>
            </a:r>
            <a:r>
              <a:rPr lang="en-US" altLang="ko-KR" sz="1000">
                <a:latin typeface="맑은 고딕"/>
                <a:ea typeface="맑은 고딕"/>
              </a:rPr>
              <a:t>(2 </a:t>
            </a:r>
            <a:r>
              <a:rPr lang="ko-KR" altLang="en-US" sz="1000">
                <a:latin typeface="맑은 고딕"/>
                <a:ea typeface="맑은 고딕"/>
              </a:rPr>
              <a:t>페이지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정답 이미지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&gt;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32296" y="542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/>
        </p:nvGraphicFramePr>
        <p:xfrm>
          <a:off x="109201" y="6129300"/>
          <a:ext cx="6834025" cy="409576"/>
        </p:xfrm>
        <a:graphic>
          <a:graphicData uri="http://schemas.openxmlformats.org/drawingml/2006/table">
            <a:tbl>
              <a:tblGrid>
                <a:gridCol w="846537"/>
                <a:gridCol w="5987488"/>
              </a:tblGrid>
              <a:tr h="252028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pop_01_base_01.svg / pop_01_answer_01.svg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\app\resource\contents_sub\lesson03\ops\ms_lesson03\images\ms_42_3_06_02_01</a:t>
                      </a:r>
                      <a:endParaRPr lang="en-US" altLang="ko-KR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2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0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TextBox 43"/>
          <p:cNvSpPr txBox="1"/>
          <p:nvPr/>
        </p:nvSpPr>
        <p:spPr>
          <a:xfrm>
            <a:off x="624486" y="1605179"/>
            <a:ext cx="6372709" cy="3741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0.2</a:t>
            </a:r>
            <a:r>
              <a:rPr lang="ko-KR" altLang="en-US" sz="1900" b="0" spc="-150">
                <a:latin typeface="맑은 고딕"/>
                <a:ea typeface="맑은 고딕"/>
              </a:rPr>
              <a:t>는 얼마인지 알아보세요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0.5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0.2</a:t>
            </a:r>
            <a:r>
              <a:rPr lang="ko-KR" altLang="en-US" sz="1900" b="0" spc="-150">
                <a:latin typeface="맑은 고딕"/>
                <a:ea typeface="맑은 고딕"/>
              </a:rPr>
              <a:t>는 얼마일까요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616615" y="2881677"/>
            <a:ext cx="1814292" cy="183664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0.3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45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클릭하면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2674456" y="5436781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6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sz="1800" dirty="0">
            <a:solidFill>
              <a:schemeClr val="tx1"/>
            </a:solidFill>
            <a:latin typeface="맑은 고딕"/>
            <a:ea typeface="맑은 고딕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2185</ep:Words>
  <ep:PresentationFormat>화면 슬라이드 쇼(4:3)</ep:PresentationFormat>
  <ep:Paragraphs>734</ep:Paragraphs>
  <ep:Slides>25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2022-07-24T03:28:12.431</dcterms:modified>
  <cp:revision>7579</cp:revision>
  <dc:title>슬라이드 1</dc:title>
  <cp:version>1000.0000.01</cp:version>
</cp:coreProperties>
</file>