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90" d="100"/>
          <a:sy n="90" d="100"/>
        </p:scale>
        <p:origin x="1554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0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4.png"  /><Relationship Id="rId4" Type="http://schemas.openxmlformats.org/officeDocument/2006/relationships/image" Target="../media/image10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21.png"  /><Relationship Id="rId2" Type="http://schemas.openxmlformats.org/officeDocument/2006/relationships/image" Target="../media/image19.png"  /><Relationship Id="rId3" Type="http://schemas.openxmlformats.org/officeDocument/2006/relationships/image" Target="../media/image5.png"  /><Relationship Id="rId4" Type="http://schemas.openxmlformats.org/officeDocument/2006/relationships/image" Target="../media/image20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2" Type="http://schemas.openxmlformats.org/officeDocument/2006/relationships/image" Target="../media/image5.png"  /><Relationship Id="rId3" Type="http://schemas.openxmlformats.org/officeDocument/2006/relationships/image" Target="../media/image16.png"  /><Relationship Id="rId4" Type="http://schemas.openxmlformats.org/officeDocument/2006/relationships/image" Target="../media/image15.png"  /><Relationship Id="rId5" Type="http://schemas.openxmlformats.org/officeDocument/2006/relationships/image" Target="../media/image22.png"  /><Relationship Id="rId6" Type="http://schemas.openxmlformats.org/officeDocument/2006/relationships/image" Target="../media/image19.png"  /><Relationship Id="rId7" Type="http://schemas.openxmlformats.org/officeDocument/2006/relationships/image" Target="../media/image23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9.png"  /><Relationship Id="rId11" Type="http://schemas.openxmlformats.org/officeDocument/2006/relationships/image" Target="../media/image24.png"  /><Relationship Id="rId12" Type="http://schemas.openxmlformats.org/officeDocument/2006/relationships/image" Target="../media/image27.png"  /><Relationship Id="rId2" Type="http://schemas.openxmlformats.org/officeDocument/2006/relationships/image" Target="../media/image26.png"  /><Relationship Id="rId3" Type="http://schemas.openxmlformats.org/officeDocument/2006/relationships/image" Target="../media/image5.png"  /><Relationship Id="rId4" Type="http://schemas.openxmlformats.org/officeDocument/2006/relationships/image" Target="../media/image16.png"  /><Relationship Id="rId5" Type="http://schemas.openxmlformats.org/officeDocument/2006/relationships/image" Target="../media/image1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20.png"  /><Relationship Id="rId13" Type="http://schemas.openxmlformats.org/officeDocument/2006/relationships/image" Target="../media/image24.png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9.png"  /><Relationship Id="rId7" Type="http://schemas.openxmlformats.org/officeDocument/2006/relationships/image" Target="../media/image28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png"  /><Relationship Id="rId11" Type="http://schemas.openxmlformats.org/officeDocument/2006/relationships/image" Target="../media/image30.png"  /><Relationship Id="rId12" Type="http://schemas.openxmlformats.org/officeDocument/2006/relationships/image" Target="../media/image24.png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9.png"  /><Relationship Id="rId11" Type="http://schemas.openxmlformats.org/officeDocument/2006/relationships/image" Target="../media/image17.png"  /><Relationship Id="rId12" Type="http://schemas.openxmlformats.org/officeDocument/2006/relationships/image" Target="../media/image30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4.png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6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Relationship Id="rId5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.png"  /><Relationship Id="rId11" Type="http://schemas.openxmlformats.org/officeDocument/2006/relationships/image" Target="../media/image13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7.png"  /><Relationship Id="rId15" Type="http://schemas.openxmlformats.org/officeDocument/2006/relationships/image" Target="../media/image9.png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2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9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14.png"  /><Relationship Id="rId5" Type="http://schemas.openxmlformats.org/officeDocument/2006/relationships/image" Target="../media/image10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5.png"  /><Relationship Id="rId4" Type="http://schemas.openxmlformats.org/officeDocument/2006/relationships/image" Target="../media/image4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679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739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250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1954" y="1520788"/>
            <a:ext cx="6884730" cy="3572404"/>
            <a:chOff x="-3179" y="1569501"/>
            <a:chExt cx="6884730" cy="3572404"/>
          </a:xfrm>
        </p:grpSpPr>
        <p:grpSp>
          <p:nvGrpSpPr>
            <p:cNvPr id="37" name="그룹 36"/>
            <p:cNvGrpSpPr/>
            <p:nvPr/>
          </p:nvGrpSpPr>
          <p:grpSpPr>
            <a:xfrm>
              <a:off x="791580" y="1569501"/>
              <a:ext cx="6089971" cy="3572404"/>
              <a:chOff x="71500" y="1622059"/>
              <a:chExt cx="6089971" cy="3572404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71500" y="1628800"/>
                <a:ext cx="6089971" cy="3565663"/>
                <a:chOff x="885218" y="1628800"/>
                <a:chExt cx="6089971" cy="3565663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73438" y="1628800"/>
                  <a:ext cx="801751" cy="3565663"/>
                  <a:chOff x="6173438" y="1628800"/>
                  <a:chExt cx="801751" cy="3565663"/>
                </a:xfrm>
              </p:grpSpPr>
              <p:pic>
                <p:nvPicPr>
                  <p:cNvPr id="6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9565" y="1628800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3438" y="2800117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77967" y="3718088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5218" y="1628800"/>
                  <a:ext cx="5292588" cy="3555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1874" y="1622059"/>
                <a:ext cx="2240424" cy="45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-3179" y="1576242"/>
              <a:ext cx="801751" cy="3565663"/>
              <a:chOff x="-3179" y="1576242"/>
              <a:chExt cx="801751" cy="3565663"/>
            </a:xfrm>
          </p:grpSpPr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76242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79" y="2747559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0" y="3665530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4" name="그룹 63"/>
          <p:cNvGrpSpPr/>
          <p:nvPr/>
        </p:nvGrpSpPr>
        <p:grpSpPr>
          <a:xfrm>
            <a:off x="2486625" y="5290672"/>
            <a:ext cx="2077788" cy="266143"/>
            <a:chOff x="2335049" y="5290672"/>
            <a:chExt cx="2077788" cy="2661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B72CA3B-FE92-4BC7-9CE7-F3924FE17E83}"/>
                </a:ext>
              </a:extLst>
            </p:cNvPr>
            <p:cNvGrpSpPr/>
            <p:nvPr/>
          </p:nvGrpSpPr>
          <p:grpSpPr>
            <a:xfrm>
              <a:off x="2335049" y="5290672"/>
              <a:ext cx="1800200" cy="266143"/>
              <a:chOff x="323528" y="3557567"/>
              <a:chExt cx="1800200" cy="266143"/>
            </a:xfrm>
          </p:grpSpPr>
          <p:pic>
            <p:nvPicPr>
              <p:cNvPr id="67" name="Picture 15">
                <a:extLst>
                  <a:ext uri="{FF2B5EF4-FFF2-40B4-BE49-F238E27FC236}">
                    <a16:creationId xmlns:a16="http://schemas.microsoft.com/office/drawing/2014/main" id="{AB8F57DA-8AB7-4EAD-A0B3-63A752C9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3557567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3">
                <a:extLst>
                  <a:ext uri="{FF2B5EF4-FFF2-40B4-BE49-F238E27FC236}">
                    <a16:creationId xmlns:a16="http://schemas.microsoft.com/office/drawing/2014/main" id="{F8BD26E3-5A09-4F5F-B1BF-C2D8EEF3A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929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13">
                <a:extLst>
                  <a:ext uri="{FF2B5EF4-FFF2-40B4-BE49-F238E27FC236}">
                    <a16:creationId xmlns:a16="http://schemas.microsoft.com/office/drawing/2014/main" id="{FEB256E7-47D3-4F94-8F2E-BF9109CA8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373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12">
                <a:extLst>
                  <a:ext uri="{FF2B5EF4-FFF2-40B4-BE49-F238E27FC236}">
                    <a16:creationId xmlns:a16="http://schemas.microsoft.com/office/drawing/2014/main" id="{F6E6EF44-3C2E-4C85-AE10-253E390D5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9900" y="359911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6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2260529" y="1563533"/>
            <a:ext cx="25156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열량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30626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공기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304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26551" y="2643653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김치찌개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134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7131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깍두기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62555" y="3831785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 smtClean="0">
                <a:latin typeface="맑은 고딕" pitchFamily="50" charset="-127"/>
                <a:ea typeface="맑은 고딕" pitchFamily="50" charset="-127"/>
              </a:rPr>
              <a:t>달걀말이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190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94822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392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90747" y="2624489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김밥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480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90747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잔치국수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그릇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310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87331" y="3759777"/>
            <a:ext cx="154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햄버그스테이크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15002" y="2012421"/>
            <a:ext cx="119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치킨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1860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46931" y="2624489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피자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450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935" y="3236557"/>
            <a:ext cx="154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샌드위치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438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71507" y="3812621"/>
            <a:ext cx="163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감자샐러드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24444" y="4355430"/>
            <a:ext cx="1638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양배추샐러드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153 kcal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54058" y="1722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91980" y="5074047"/>
            <a:ext cx="198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식품안전나라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2021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1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00197" y="1592796"/>
            <a:ext cx="6812063" cy="3539562"/>
            <a:chOff x="238782" y="1664805"/>
            <a:chExt cx="6598912" cy="3428808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3" y="2132856"/>
              <a:ext cx="6598911" cy="296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82" y="1664805"/>
              <a:ext cx="6598911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2735796" y="1592796"/>
            <a:ext cx="2804042" cy="9361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좋아하는 김밥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치킨으로 한 끼 식단을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192745" y="1592796"/>
            <a:ext cx="2180103" cy="1137972"/>
          </a:xfrm>
          <a:prstGeom prst="wedgeRoundRectCallout">
            <a:avLst>
              <a:gd name="adj1" fmla="val 21137"/>
              <a:gd name="adj2" fmla="val 593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식품별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열량을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한 끼 식단을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59318" y="2570059"/>
            <a:ext cx="144015" cy="144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995936" y="2706062"/>
            <a:ext cx="94605" cy="94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07028" y="2628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133096" y="2382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 rot="10800000"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1" y="322792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FA20-4F4B-487F-9237-F210F3FF06EE}"/>
              </a:ext>
            </a:extLst>
          </p:cNvPr>
          <p:cNvSpPr txBox="1"/>
          <p:nvPr/>
        </p:nvSpPr>
        <p:spPr>
          <a:xfrm>
            <a:off x="591962" y="3115646"/>
            <a:ext cx="2664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그릴지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CE04-E2B3-42FE-A8C3-BE3CED92938A}"/>
              </a:ext>
            </a:extLst>
          </p:cNvPr>
          <p:cNvSpPr txBox="1"/>
          <p:nvPr/>
        </p:nvSpPr>
        <p:spPr>
          <a:xfrm>
            <a:off x="124228" y="2455826"/>
            <a:ext cx="250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D3657567-BF07-4133-8EA0-6D633087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29" y="31590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A22479B-4C65-49B2-9EF7-9BE7BBFD0992}"/>
              </a:ext>
            </a:extLst>
          </p:cNvPr>
          <p:cNvSpPr txBox="1"/>
          <p:nvPr/>
        </p:nvSpPr>
        <p:spPr>
          <a:xfrm>
            <a:off x="4558603" y="3125321"/>
            <a:ext cx="1849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공룡을 그릴 것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3953919" y="2804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E1131E0-10EC-4A7D-B17A-38CA8F510650}"/>
              </a:ext>
            </a:extLst>
          </p:cNvPr>
          <p:cNvSpPr/>
          <p:nvPr/>
        </p:nvSpPr>
        <p:spPr>
          <a:xfrm>
            <a:off x="5284026" y="2895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090866" y="1996391"/>
            <a:ext cx="49933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내가 먹고 싶은 음식을 선택하여 식단을 짜요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713009" y="2457941"/>
            <a:ext cx="3204356" cy="240366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74987" y="1981575"/>
            <a:ext cx="323493" cy="365130"/>
            <a:chOff x="674987" y="2042075"/>
            <a:chExt cx="323493" cy="36513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3D94E8-EA6B-411D-8EAC-2972D3416F42}"/>
                </a:ext>
              </a:extLst>
            </p:cNvPr>
            <p:cNvSpPr txBox="1"/>
            <p:nvPr/>
          </p:nvSpPr>
          <p:spPr>
            <a:xfrm rot="2700000">
              <a:off x="665864" y="2060294"/>
              <a:ext cx="341740" cy="3234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695332" y="2042075"/>
              <a:ext cx="27626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45782" y="2337912"/>
            <a:ext cx="6964714" cy="1996876"/>
            <a:chOff x="0" y="1804383"/>
            <a:chExt cx="9078215" cy="2602845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79082" y="3173439"/>
              <a:ext cx="6120681" cy="49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다음 순서로 한 끼 식단을 짜 보세요</a:t>
              </a:r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5135757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 박스의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5-1\app\resource\contents\lesson01\ops\1\1_6_01.html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76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5-1\app\resource\contents\lesson01\ops\1\images\1_powerup\5-1.png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090866" y="1987765"/>
            <a:ext cx="49933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내가 먹고 싶은 음식을 선택하여 식단을 짜요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2022 2학기 업무\한대희 전자저작물\한대희 5-1\app\resource\contents\lesson01\ops\1\images\1_powerup\5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5" y="3214915"/>
            <a:ext cx="1733572" cy="13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2713009" y="2457941"/>
            <a:ext cx="3204356" cy="240366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29042" y="2636417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69816" y="2617158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107409" y="3133394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4437215" y="3133394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3029042" y="3877733"/>
            <a:ext cx="124758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3301963" y="4242863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양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437215" y="3869107"/>
            <a:ext cx="11209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646796" y="4234237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양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29042" y="3728251"/>
            <a:ext cx="1214887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3107409" y="4234237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437215" y="4234237"/>
            <a:ext cx="1080088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28" y="34766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139952" y="3152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87" y="3617133"/>
            <a:ext cx="1599893" cy="120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3029042" y="2779428"/>
            <a:ext cx="124758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3301963" y="3144558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양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437215" y="2770802"/>
            <a:ext cx="11209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음식 이름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646796" y="3135932"/>
            <a:ext cx="7017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양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8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/>
          <p:cNvSpPr/>
          <p:nvPr/>
        </p:nvSpPr>
        <p:spPr>
          <a:xfrm>
            <a:off x="2470127" y="5158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112595" y="2670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8" y="1984415"/>
            <a:ext cx="368480" cy="36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4427984" y="3619880"/>
            <a:ext cx="1115390" cy="111539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83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3" y="1556792"/>
            <a:ext cx="6568441" cy="4025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15" y="3191385"/>
            <a:ext cx="984581" cy="17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/>
          <p:cNvGrpSpPr/>
          <p:nvPr/>
        </p:nvGrpSpPr>
        <p:grpSpPr>
          <a:xfrm rot="10800000">
            <a:off x="2722216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1185253" y="1986404"/>
            <a:ext cx="449648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내가 짠 식단의 전체 열량을 계산해요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39652" y="2457941"/>
            <a:ext cx="3456554" cy="107907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80000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(1860÷15)×3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(480÷12)×8</a:t>
            </a:r>
          </a:p>
          <a:p>
            <a:pPr marL="18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124×3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40×8</a:t>
            </a:r>
          </a:p>
          <a:p>
            <a:pPr marL="180000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692 (kcal)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44" y="28069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3176593" y="2704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2271681" y="3647786"/>
            <a:ext cx="2328092" cy="1065878"/>
          </a:xfrm>
          <a:prstGeom prst="wedgeRoundRectCallout">
            <a:avLst>
              <a:gd name="adj1" fmla="val 61860"/>
              <a:gd name="adj2" fmla="val -2298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끼 식사 열량을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넘지 않게 식단을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짜야 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0395" y="1788470"/>
            <a:ext cx="5846154" cy="3194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112595" y="2670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203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5-1\app\resource\contents\lesson01\ops\1\images\1_powerup\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girl.svg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8" y="1973777"/>
            <a:ext cx="367265" cy="3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29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먹고 싶은 음식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가지를 선택하여 식단을 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440395" y="2204864"/>
            <a:ext cx="5846154" cy="288947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96582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4949" y="2685624"/>
            <a:ext cx="2329513" cy="730260"/>
            <a:chOff x="766323" y="2453929"/>
            <a:chExt cx="2329513" cy="730260"/>
          </a:xfrm>
        </p:grpSpPr>
        <p:cxnSp>
          <p:nvCxnSpPr>
            <p:cNvPr id="39" name="직선 연결선 38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62006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40373" y="2685624"/>
            <a:ext cx="2329513" cy="730260"/>
            <a:chOff x="766323" y="2453929"/>
            <a:chExt cx="2329513" cy="730260"/>
          </a:xfrm>
        </p:grpSpPr>
        <p:cxnSp>
          <p:nvCxnSpPr>
            <p:cNvPr id="47" name="직선 연결선 46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07114" y="3770306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85481" y="3913317"/>
            <a:ext cx="2329513" cy="730260"/>
            <a:chOff x="766323" y="2453929"/>
            <a:chExt cx="2329513" cy="73026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직사각형 55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472538" y="3770306"/>
            <a:ext cx="258790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50905" y="3913317"/>
            <a:ext cx="2329513" cy="730260"/>
            <a:chOff x="766323" y="2453929"/>
            <a:chExt cx="2329513" cy="73026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직사각형 63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40619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40519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5782" y="2337912"/>
            <a:ext cx="6964714" cy="1996876"/>
            <a:chOff x="0" y="1804383"/>
            <a:chExt cx="9078215" cy="260284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79082" y="3173439"/>
              <a:ext cx="6595090" cy="50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식사 열량에 맞춰서 한 끼 식단을 짜 보세요</a:t>
              </a:r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5372714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5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먹고 싶은 음식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가지를 선택하여 식단을 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440395" y="2204864"/>
            <a:ext cx="5846154" cy="288947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96582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4949" y="2685624"/>
            <a:ext cx="2329513" cy="730260"/>
            <a:chOff x="766323" y="2453929"/>
            <a:chExt cx="2329513" cy="730260"/>
          </a:xfrm>
        </p:grpSpPr>
        <p:cxnSp>
          <p:nvCxnSpPr>
            <p:cNvPr id="39" name="직선 연결선 38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62006" y="2542613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40373" y="2685624"/>
            <a:ext cx="2329513" cy="730260"/>
            <a:chOff x="766323" y="2453929"/>
            <a:chExt cx="2329513" cy="730260"/>
          </a:xfrm>
        </p:grpSpPr>
        <p:cxnSp>
          <p:nvCxnSpPr>
            <p:cNvPr id="47" name="직선 연결선 46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07114" y="3770306"/>
            <a:ext cx="2587900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85481" y="3913317"/>
            <a:ext cx="2329513" cy="730260"/>
            <a:chOff x="766323" y="2453929"/>
            <a:chExt cx="2329513" cy="73026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직사각형 55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472538" y="3770306"/>
            <a:ext cx="258790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50905" y="3913317"/>
            <a:ext cx="2329513" cy="730260"/>
            <a:chOff x="766323" y="2453929"/>
            <a:chExt cx="2329513" cy="73026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766323" y="2807895"/>
              <a:ext cx="2329513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직사각형 63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음식 이름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양</a:t>
              </a: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60804" y="2723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28256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818694" y="2723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55" y="40619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060804" y="395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45" y="40519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818694" y="3949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라인 박스의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5-1\app\resource\contents\lesson01\ops\1\1_6_01.html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손가락 약물 중 어느 하나라도 클릭하면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닫힌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319577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1" y="2492896"/>
            <a:ext cx="1848866" cy="99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455937" y="5300524"/>
            <a:ext cx="2113699" cy="263186"/>
            <a:chOff x="319554" y="1245924"/>
            <a:chExt cx="3404134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58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8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44989" y="5198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7" y="22307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1118468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4476" y="2740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72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짠 식단의 전체 열량을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319577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52980" y="5309395"/>
            <a:ext cx="2116656" cy="254315"/>
            <a:chOff x="2452980" y="5309395"/>
            <a:chExt cx="2116656" cy="254315"/>
          </a:xfrm>
        </p:grpSpPr>
        <p:grpSp>
          <p:nvGrpSpPr>
            <p:cNvPr id="61" name="그룹 60"/>
            <p:cNvGrpSpPr/>
            <p:nvPr/>
          </p:nvGrpSpPr>
          <p:grpSpPr>
            <a:xfrm>
              <a:off x="2764863" y="5309395"/>
              <a:ext cx="1804773" cy="254314"/>
              <a:chOff x="817083" y="1260212"/>
              <a:chExt cx="2906605" cy="409576"/>
            </a:xfrm>
          </p:grpSpPr>
          <p:pic>
            <p:nvPicPr>
              <p:cNvPr id="78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967" y="1317363"/>
                <a:ext cx="781051" cy="29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083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4588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288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52980" y="530939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2" y="318404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295420" y="3008183"/>
            <a:ext cx="4497833" cy="537565"/>
            <a:chOff x="6012160" y="1660849"/>
            <a:chExt cx="4497833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6012160" y="1833284"/>
              <a:ext cx="4252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(190÷5)×2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999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4" y="36122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1295400" y="3441260"/>
            <a:ext cx="840546" cy="537565"/>
            <a:chOff x="6012160" y="1660849"/>
            <a:chExt cx="840546" cy="537565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직사각형 92"/>
          <p:cNvSpPr/>
          <p:nvPr/>
        </p:nvSpPr>
        <p:spPr bwMode="auto">
          <a:xfrm>
            <a:off x="1941408" y="361978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kcal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36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짠 식단과 친구들이 짠 식단을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텍스트만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라인은 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손가락 약물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 rot="10800000">
            <a:off x="2455937" y="5300524"/>
            <a:ext cx="2113699" cy="263186"/>
            <a:chOff x="319554" y="1245924"/>
            <a:chExt cx="3404134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58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8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2" y="439695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1295420" y="4221088"/>
            <a:ext cx="4601771" cy="537565"/>
            <a:chOff x="6012160" y="1660849"/>
            <a:chExt cx="4601771" cy="537565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6012160" y="1833284"/>
              <a:ext cx="43927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438÷2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310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(392÷8)×3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5393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4" y="482515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1295400" y="4654165"/>
            <a:ext cx="840546" cy="537565"/>
            <a:chOff x="6012160" y="1660849"/>
            <a:chExt cx="840546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 bwMode="auto">
          <a:xfrm>
            <a:off x="1941408" y="483269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kcal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00234" y="2154889"/>
            <a:ext cx="2060436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632137" y="2297900"/>
            <a:ext cx="1603300" cy="730260"/>
            <a:chOff x="1166339" y="2453929"/>
            <a:chExt cx="1603300" cy="730260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166339" y="2807895"/>
              <a:ext cx="1603300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직사각형 100"/>
            <p:cNvSpPr/>
            <p:nvPr/>
          </p:nvSpPr>
          <p:spPr bwMode="auto">
            <a:xfrm>
              <a:off x="1166339" y="2453929"/>
              <a:ext cx="16033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양상추샐러드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488667" y="2819059"/>
              <a:ext cx="95864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100 g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모서리가 둥근 직사각형 102"/>
          <p:cNvSpPr/>
          <p:nvPr/>
        </p:nvSpPr>
        <p:spPr>
          <a:xfrm>
            <a:off x="3571760" y="2154889"/>
            <a:ext cx="1936344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802083" y="2297900"/>
            <a:ext cx="1521628" cy="730260"/>
            <a:chOff x="1252683" y="2453929"/>
            <a:chExt cx="1521628" cy="730260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1252683" y="2801276"/>
              <a:ext cx="1521628" cy="6619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직사각형 105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샌드위치</a:t>
              </a: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1404219" y="2819059"/>
              <a:ext cx="1141308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조각</a:t>
              </a: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1400234" y="3248980"/>
            <a:ext cx="2060436" cy="9807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778470" y="3391991"/>
            <a:ext cx="1315518" cy="730260"/>
            <a:chOff x="1276262" y="2453929"/>
            <a:chExt cx="1315518" cy="730260"/>
          </a:xfrm>
        </p:grpSpPr>
        <p:cxnSp>
          <p:nvCxnSpPr>
            <p:cNvPr id="110" name="직선 연결선 109"/>
            <p:cNvCxnSpPr/>
            <p:nvPr/>
          </p:nvCxnSpPr>
          <p:spPr bwMode="auto">
            <a:xfrm>
              <a:off x="1276262" y="2811014"/>
              <a:ext cx="1315518" cy="8045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직사각형 110"/>
            <p:cNvSpPr/>
            <p:nvPr/>
          </p:nvSpPr>
          <p:spPr bwMode="auto">
            <a:xfrm>
              <a:off x="1344198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잔치국수</a:t>
              </a: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1617119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공기</a:t>
              </a: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3592824" y="3248980"/>
            <a:ext cx="1915280" cy="98071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945518" y="3391991"/>
            <a:ext cx="1247582" cy="730260"/>
            <a:chOff x="1351082" y="2453929"/>
            <a:chExt cx="1247582" cy="73026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393687" y="2807895"/>
              <a:ext cx="1194445" cy="0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직사각형 115"/>
            <p:cNvSpPr/>
            <p:nvPr/>
          </p:nvSpPr>
          <p:spPr bwMode="auto">
            <a:xfrm>
              <a:off x="1351082" y="2453929"/>
              <a:ext cx="124758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만두</a:t>
              </a: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1624003" y="2819059"/>
              <a:ext cx="70174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53" y="30075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3515495" y="2843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5" y="21346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/>
          <p:cNvSpPr/>
          <p:nvPr/>
        </p:nvSpPr>
        <p:spPr>
          <a:xfrm>
            <a:off x="5388922" y="5154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15169" y="220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867"/>
            <a:ext cx="252870" cy="10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4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짠 식단과 친구들이 짠 식단을 비교해 보고 앞으로 식사를 할 때 어떤 점을 고려하면 좋을지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왼쪽으로 이동한 후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37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09" y="285083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422960" y="2850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9017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영양 체험 교육관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짠 식단의 전체 열량 계산하기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짠 식단의 전체 열량 계산하기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312" y="1541165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_x158392888" descr="EMB00002bac2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23" y="3032954"/>
            <a:ext cx="1316238" cy="19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07061" y="2967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591780" y="3122671"/>
            <a:ext cx="3636404" cy="1314442"/>
          </a:xfrm>
          <a:prstGeom prst="wedgeRoundRectCallout">
            <a:avLst>
              <a:gd name="adj1" fmla="val -57106"/>
              <a:gd name="adj2" fmla="val -21148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식습관을 지키려면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열량이 높은 음식 위주보다는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골고루 먹는 습관을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기르는 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07210" y="3101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7084990" y="2874447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식습관을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지키려면 열량이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음식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위주보다는 골고루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먹는 습관을 기르는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 좋아요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569064" y="1709151"/>
            <a:ext cx="5965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짠 식단과 친구들이 짠 식단을 비교해 보고 앞으로 식사를 할 때 어떤 점을 고려하면 좋을지 이야기해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2815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latin typeface="맑은 고딕"/>
                <a:ea typeface="맑은 고딕"/>
              </a:rPr>
              <a:t>단원을 마무리해요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74423" y="314096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5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2205078" y="3591743"/>
            <a:ext cx="1167307" cy="368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22~25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5" name="직사각형 24"/>
          <p:cNvSpPr/>
          <p:nvPr/>
        </p:nvSpPr>
        <p:spPr>
          <a:xfrm>
            <a:off x="4729020" y="3577948"/>
            <a:ext cx="1167307" cy="373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20~21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_401_1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오늘 학습한 내용을 떠올려 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우리 반 친구를 칭찬해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29231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우리 반 친구 칭찬하기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[</a:t>
            </a:r>
            <a:r>
              <a:rPr lang="ko-KR" altLang="en-US" sz="1000">
                <a:latin typeface="맑은 고딕"/>
                <a:ea typeface="맑은 고딕"/>
              </a:rPr>
              <a:t>우리 반 친구 칭찬하기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2022 2학기 업무\한대희 전자저작물\한대희 5-1\app\resource\contents\lesson01\ops\1\media\mp4\1_powerup_ani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227" y="912320"/>
            <a:ext cx="6906368" cy="4712924"/>
          </a:xfrm>
          <a:prstGeom prst="rect">
            <a:avLst/>
          </a:prstGeom>
          <a:noFill/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1_powerup_ani.mp4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/>
          <p:cNvSpPr/>
          <p:nvPr/>
        </p:nvSpPr>
        <p:spPr>
          <a:xfrm>
            <a:off x="66489" y="8864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55676" y="2425265"/>
            <a:ext cx="37948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영양 체험</a:t>
            </a: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 교육관</a:t>
            </a:r>
            <a:endParaRPr lang="ko-KR" altLang="en-US" sz="3600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한대희 </a:t>
            </a:r>
            <a:r>
              <a:rPr lang="en-US" altLang="ko-KR" sz="1000">
                <a:latin typeface="맑은 고딕"/>
                <a:ea typeface="맑은 고딕"/>
              </a:rPr>
              <a:t>5-1\app\resource\contents\lesson01\ops\1\media\mp4\1_intro.mp4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47936"/>
            <a:ext cx="60797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자연수의 혼합 계산을 이용하여 실생활 문제를 해결하고 어떻게 해결하였는지 설명할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3276139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식사 열량에 맞춰서 한 끼 식단을 짜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646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말풍선 소스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모든 텍스트는 직접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- 19px</a:t>
            </a:r>
            <a:r>
              <a:rPr lang="ko-KR" altLang="en-US" sz="1000">
                <a:latin typeface="맑은 고딕"/>
                <a:ea typeface="맑은 고딕"/>
              </a:rPr>
              <a:t>로 안되면 작은 크기에서 가능한 최대한 크게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 </a:t>
            </a:r>
            <a:r>
              <a:rPr lang="ko-KR" altLang="en-US" sz="1000">
                <a:latin typeface="맑은 고딕"/>
                <a:ea typeface="맑은 고딕"/>
              </a:rPr>
              <a:t>이너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페이지 </a:t>
            </a:r>
            <a:r>
              <a:rPr lang="en-US" altLang="ko-KR" sz="1000">
                <a:latin typeface="맑은 고딕"/>
                <a:ea typeface="맑은 고딕"/>
              </a:rPr>
              <a:t>3</a:t>
            </a:r>
            <a:r>
              <a:rPr lang="ko-KR" altLang="en-US" sz="1000">
                <a:latin typeface="맑은 고딕"/>
                <a:ea typeface="맑은 고딕"/>
              </a:rPr>
              <a:t>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LH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원본 삽화 파일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힘을 키워요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)5-1-1(1).psd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2" name="Picture 1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88" name="타원 87"/>
          <p:cNvSpPr/>
          <p:nvPr/>
        </p:nvSpPr>
        <p:spPr>
          <a:xfrm>
            <a:off x="1795370" y="5288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07504" y="1628800"/>
            <a:ext cx="6846768" cy="3574975"/>
            <a:chOff x="107504" y="1628800"/>
            <a:chExt cx="6846768" cy="3574975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5352518" y="1628800"/>
              <a:ext cx="1601754" cy="3574975"/>
              <a:chOff x="5352518" y="1628800"/>
              <a:chExt cx="1601754" cy="357497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5363022" y="162880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5352518" y="306421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5352518" y="3727400"/>
                <a:ext cx="1601754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07504" y="1628800"/>
              <a:ext cx="5255519" cy="35749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1" name="TextBox 30"/>
          <p:cNvSpPr txBox="1"/>
          <p:nvPr/>
        </p:nvSpPr>
        <p:spPr>
          <a:xfrm>
            <a:off x="2599041" y="1916832"/>
            <a:ext cx="2735170" cy="33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하루 권장 열량</a:t>
            </a:r>
            <a:r>
              <a:rPr lang="en-US" altLang="ko-KR" sz="1600" b="0" spc="-150">
                <a:latin typeface="맑은 고딕"/>
                <a:ea typeface="맑은 고딕"/>
              </a:rPr>
              <a:t>(12~14</a:t>
            </a:r>
            <a:r>
              <a:rPr lang="ko-KR" altLang="en-US" sz="1600" b="0" spc="-150">
                <a:latin typeface="맑은 고딕"/>
                <a:ea typeface="맑은 고딕"/>
              </a:rPr>
              <a:t>세</a:t>
            </a:r>
            <a:r>
              <a:rPr lang="en-US" altLang="ko-KR" sz="1600" b="0" spc="-150">
                <a:latin typeface="맑은 고딕"/>
                <a:ea typeface="맑은 고딕"/>
              </a:rPr>
              <a:t>)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7144" y="2240868"/>
            <a:ext cx="88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여학생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768" y="2240868"/>
            <a:ext cx="888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0" spc="-150">
                <a:latin typeface="맑은 고딕"/>
                <a:ea typeface="맑은 고딕"/>
              </a:rPr>
              <a:t>남학생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4789" y="2528900"/>
            <a:ext cx="1104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0" spc="-150">
                <a:latin typeface="맑은 고딕"/>
                <a:ea typeface="맑은 고딕"/>
              </a:rPr>
              <a:t>2000 kcal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0756" y="2528900"/>
            <a:ext cx="1104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0" spc="-150">
                <a:latin typeface="맑은 고딕"/>
                <a:ea typeface="맑은 고딕"/>
              </a:rPr>
              <a:t>2500 kcal</a:t>
            </a:r>
            <a:endParaRPr lang="en-US" altLang="ko-KR" sz="1600" b="0" spc="-150">
              <a:latin typeface="맑은 고딕"/>
              <a:ea typeface="맑은 고딕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509556" y="1808820"/>
            <a:ext cx="2290842" cy="1404156"/>
          </a:xfrm>
          <a:prstGeom prst="wedgeRoundRectCallout">
            <a:avLst>
              <a:gd name="adj1" fmla="val 36966"/>
              <a:gd name="adj2" fmla="val 6321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12~14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세 청소년의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하루 권장 열량은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여학생이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2000 kcal,</a:t>
            </a:r>
            <a:endParaRPr lang="en-US" altLang="ko-KR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남학생이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2500 kcal</a:t>
            </a:r>
            <a:endParaRPr lang="en-US" altLang="ko-KR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예요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4004003" y="3068960"/>
            <a:ext cx="2950269" cy="1396627"/>
          </a:xfrm>
          <a:prstGeom prst="wedgeRoundRectCallout">
            <a:avLst>
              <a:gd name="adj1" fmla="val -60640"/>
              <a:gd name="adj2" fmla="val -225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하루 세끼를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기준으로 한 끼 식사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열량은 여학생이 약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700 kcal,</a:t>
            </a:r>
            <a:endParaRPr lang="en-US" altLang="ko-KR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남학생이 약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800 kcal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를 넘지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않는 게 좋아요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944" y="4926776"/>
            <a:ext cx="249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0" spc="-150">
                <a:latin typeface="맑은 고딕"/>
                <a:ea typeface="맑은 고딕"/>
              </a:rPr>
              <a:t>(</a:t>
            </a:r>
            <a:r>
              <a:rPr lang="ko-KR" altLang="en-US" b="0" spc="-150">
                <a:latin typeface="맑은 고딕"/>
                <a:ea typeface="맑은 고딕"/>
              </a:rPr>
              <a:t>출처</a:t>
            </a:r>
            <a:r>
              <a:rPr lang="en-US" altLang="ko-KR" b="0" spc="-150">
                <a:latin typeface="맑은 고딕"/>
                <a:ea typeface="맑은 고딕"/>
              </a:rPr>
              <a:t>: </a:t>
            </a:r>
            <a:r>
              <a:rPr lang="ko-KR" altLang="en-US" b="0" spc="-150">
                <a:latin typeface="맑은 고딕"/>
                <a:ea typeface="맑은 고딕"/>
              </a:rPr>
              <a:t>한국영양학회</a:t>
            </a:r>
            <a:r>
              <a:rPr lang="en-US" altLang="ko-KR" b="0" spc="-150">
                <a:latin typeface="맑은 고딕"/>
                <a:ea typeface="맑은 고딕"/>
              </a:rPr>
              <a:t>, 2020</a:t>
            </a:r>
            <a:r>
              <a:rPr lang="ko-KR" altLang="en-US" b="0" spc="-150">
                <a:latin typeface="맑은 고딕"/>
                <a:ea typeface="맑은 고딕"/>
              </a:rPr>
              <a:t>년</a:t>
            </a:r>
            <a:r>
              <a:rPr lang="en-US" altLang="ko-KR" b="0" spc="-150">
                <a:latin typeface="맑은 고딕"/>
                <a:ea typeface="맑은 고딕"/>
              </a:rPr>
              <a:t>)</a:t>
            </a:r>
            <a:endParaRPr lang="en-US" altLang="ko-KR" b="0" spc="-150">
              <a:latin typeface="맑은 고딕"/>
              <a:ea typeface="맑은 고딕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9042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052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0">
            <a:off x="81954" y="1569501"/>
            <a:ext cx="6884730" cy="3572404"/>
            <a:chOff x="-3179" y="1569501"/>
            <a:chExt cx="6884730" cy="3572404"/>
          </a:xfrm>
        </p:grpSpPr>
        <p:grpSp>
          <p:nvGrpSpPr>
            <p:cNvPr id="11" name="그룹 10"/>
            <p:cNvGrpSpPr/>
            <p:nvPr/>
          </p:nvGrpSpPr>
          <p:grpSpPr>
            <a:xfrm rot="0">
              <a:off x="791580" y="1569501"/>
              <a:ext cx="6089971" cy="3572404"/>
              <a:chOff x="71500" y="1622059"/>
              <a:chExt cx="6089971" cy="3572404"/>
            </a:xfrm>
          </p:grpSpPr>
          <p:grpSp>
            <p:nvGrpSpPr>
              <p:cNvPr id="7" name="그룹 6"/>
              <p:cNvGrpSpPr/>
              <p:nvPr/>
            </p:nvGrpSpPr>
            <p:grpSpPr>
              <a:xfrm rot="0">
                <a:off x="71500" y="1628800"/>
                <a:ext cx="6089971" cy="3565663"/>
                <a:chOff x="885218" y="1628800"/>
                <a:chExt cx="6089971" cy="3565663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 rot="0">
                  <a:off x="6173438" y="1628800"/>
                  <a:ext cx="801751" cy="3565663"/>
                  <a:chOff x="6173438" y="1628800"/>
                  <a:chExt cx="801751" cy="3565663"/>
                </a:xfrm>
              </p:grpSpPr>
              <p:pic>
                <p:nvPicPr>
                  <p:cNvPr id="53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6179565" y="1628800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  <p:pic>
                <p:nvPicPr>
                  <p:cNvPr id="54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6173438" y="2800117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  <p:pic>
                <p:nvPicPr>
                  <p:cNvPr id="5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/>
                  <a:srcRect/>
                  <a:stretch>
                    <a:fillRect/>
                  </a:stretch>
                </p:blipFill>
                <p:spPr>
                  <a:xfrm>
                    <a:off x="6177967" y="3718088"/>
                    <a:ext cx="795624" cy="1476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</p:pic>
            </p:grpSp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/>
                <a:stretch>
                  <a:fillRect/>
                </a:stretch>
              </p:blipFill>
              <p:spPr>
                <a:xfrm>
                  <a:off x="885218" y="1628800"/>
                  <a:ext cx="5292588" cy="3555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</p:grpSp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1661874" y="1622059"/>
                <a:ext cx="2240424" cy="457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grpSp>
          <p:nvGrpSpPr>
            <p:cNvPr id="12" name="그룹 11"/>
            <p:cNvGrpSpPr/>
            <p:nvPr/>
          </p:nvGrpSpPr>
          <p:grpSpPr>
            <a:xfrm rot="0">
              <a:off x="-3179" y="1576242"/>
              <a:ext cx="801751" cy="3565663"/>
              <a:chOff x="-3179" y="1576242"/>
              <a:chExt cx="801751" cy="3565663"/>
            </a:xfrm>
          </p:grpSpPr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2948" y="1576242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-3179" y="2747559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350" y="3665530"/>
                <a:ext cx="795624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식사 열량에 맞춰서 한 끼 식단을 짜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486625" y="5290672"/>
            <a:ext cx="2077788" cy="266143"/>
            <a:chOff x="2335049" y="5290672"/>
            <a:chExt cx="2077788" cy="266143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2335049" y="5290672"/>
              <a:ext cx="1800200" cy="266143"/>
              <a:chOff x="323528" y="3557567"/>
              <a:chExt cx="1800200" cy="266143"/>
            </a:xfrm>
          </p:grpSpPr>
          <p:pic>
            <p:nvPicPr>
              <p:cNvPr id="25" name="Picture 15"/>
              <p:cNvPicPr>
                <a:picLocks noChangeAspect="1" noChangeArrowheads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323528" y="3557567"/>
                <a:ext cx="272057" cy="2661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6" name="Picture 13"/>
              <p:cNvPicPr>
                <a:picLocks noChangeAspect="1" noChangeArrowheads="1"/>
              </p:cNvPicPr>
              <p:nvPr/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>
                <a:off x="1626929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7" name="Picture 13"/>
              <p:cNvPicPr>
                <a:picLocks noChangeAspect="1" noChangeArrowheads="1"/>
              </p:cNvPicPr>
              <p:nvPr/>
            </p:nvPicPr>
            <p:blipFill rotWithShape="1">
              <a:blip r:embed="rId13"/>
              <a:srcRect/>
              <a:stretch>
                <a:fillRect/>
              </a:stretch>
            </p:blipFill>
            <p:spPr>
              <a:xfrm>
                <a:off x="611373" y="3593199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8" name="Picture 12"/>
              <p:cNvPicPr>
                <a:picLocks noChangeAspect="1" noChangeArrowheads="1"/>
              </p:cNvPicPr>
              <p:nvPr/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>
                <a:off x="1119900" y="359911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35" name="Picture 14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4152609" y="529067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1" name="TextBox 30"/>
          <p:cNvSpPr txBox="1"/>
          <p:nvPr/>
        </p:nvSpPr>
        <p:spPr>
          <a:xfrm>
            <a:off x="2260529" y="1612246"/>
            <a:ext cx="251567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식품별 열량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0626" y="2061134"/>
            <a:ext cx="119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쌀밥 </a:t>
            </a:r>
            <a:r>
              <a:rPr lang="en-US" altLang="ko-KR" sz="1400" b="0" spc="-150">
                <a:latin typeface="맑은 고딕"/>
                <a:ea typeface="맑은 고딕"/>
              </a:rPr>
              <a:t>1</a:t>
            </a:r>
            <a:r>
              <a:rPr lang="ko-KR" altLang="en-US" sz="1400" b="0" spc="-150">
                <a:latin typeface="맑은 고딕"/>
                <a:ea typeface="맑은 고딕"/>
              </a:rPr>
              <a:t>공기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304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6551" y="2692366"/>
            <a:ext cx="154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김치찌개 </a:t>
            </a:r>
            <a:r>
              <a:rPr lang="en-US" altLang="ko-KR" sz="1400" b="0" spc="-150">
                <a:latin typeface="맑은 고딕"/>
                <a:ea typeface="맑은 고딕"/>
              </a:rPr>
              <a:t>1</a:t>
            </a:r>
            <a:r>
              <a:rPr lang="ko-KR" altLang="en-US" sz="1400" b="0" spc="-150">
                <a:latin typeface="맑은 고딕"/>
                <a:ea typeface="맑은 고딕"/>
              </a:rPr>
              <a:t>그릇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134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131" y="3285270"/>
            <a:ext cx="1544756" cy="5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깍두기 </a:t>
            </a:r>
            <a:r>
              <a:rPr lang="en-US" altLang="ko-KR" sz="1400" b="0" spc="-150">
                <a:latin typeface="맑은 고딕"/>
                <a:ea typeface="맑은 고딕"/>
              </a:rPr>
              <a:t>16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32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2555" y="3880498"/>
            <a:ext cx="154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달걀말이 </a:t>
            </a:r>
            <a:r>
              <a:rPr lang="en-US" altLang="ko-KR" sz="1400" b="0" spc="-150">
                <a:latin typeface="맑은 고딕"/>
                <a:ea typeface="맑은 고딕"/>
              </a:rPr>
              <a:t>5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190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94822" y="2061134"/>
            <a:ext cx="119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만두 </a:t>
            </a:r>
            <a:r>
              <a:rPr lang="en-US" altLang="ko-KR" sz="1400" b="0" spc="-150">
                <a:latin typeface="맑은 고딕"/>
                <a:ea typeface="맑은 고딕"/>
              </a:rPr>
              <a:t>8</a:t>
            </a:r>
            <a:r>
              <a:rPr lang="ko-KR" altLang="en-US" sz="1400" b="0" spc="-150">
                <a:latin typeface="맑은 고딕"/>
                <a:ea typeface="맑은 고딕"/>
              </a:rPr>
              <a:t>개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392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90747" y="2673202"/>
            <a:ext cx="154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김밥 </a:t>
            </a:r>
            <a:r>
              <a:rPr lang="en-US" altLang="ko-KR" sz="1400" b="0" spc="-150">
                <a:latin typeface="맑은 고딕"/>
                <a:ea typeface="맑은 고딕"/>
              </a:rPr>
              <a:t>12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480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0747" y="3285270"/>
            <a:ext cx="1544756" cy="5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잔치국수 </a:t>
            </a:r>
            <a:r>
              <a:rPr lang="en-US" altLang="ko-KR" sz="1400" b="0" spc="-150">
                <a:latin typeface="맑은 고딕"/>
                <a:ea typeface="맑은 고딕"/>
              </a:rPr>
              <a:t>1</a:t>
            </a:r>
            <a:r>
              <a:rPr lang="ko-KR" altLang="en-US" sz="1400" b="0" spc="-150">
                <a:latin typeface="맑은 고딕"/>
                <a:ea typeface="맑은 고딕"/>
              </a:rPr>
              <a:t>그릇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310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87331" y="3808490"/>
            <a:ext cx="1544756" cy="72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햄버그스테이크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2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458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5002" y="2061134"/>
            <a:ext cx="119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치킨 </a:t>
            </a:r>
            <a:r>
              <a:rPr lang="en-US" altLang="ko-KR" sz="1400" b="0" spc="-150">
                <a:latin typeface="맑은 고딕"/>
                <a:ea typeface="맑은 고딕"/>
              </a:rPr>
              <a:t>15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1860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46931" y="2673202"/>
            <a:ext cx="1544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피자 </a:t>
            </a:r>
            <a:r>
              <a:rPr lang="en-US" altLang="ko-KR" sz="1400" b="0" spc="-150">
                <a:latin typeface="맑은 고딕"/>
                <a:ea typeface="맑은 고딕"/>
              </a:rPr>
              <a:t>2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450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2935" y="3285270"/>
            <a:ext cx="1544756" cy="5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샌드위치 </a:t>
            </a:r>
            <a:r>
              <a:rPr lang="en-US" altLang="ko-KR" sz="1400" b="0" spc="-150">
                <a:latin typeface="맑은 고딕"/>
                <a:ea typeface="맑은 고딕"/>
              </a:rPr>
              <a:t>2</a:t>
            </a:r>
            <a:r>
              <a:rPr lang="ko-KR" altLang="en-US" sz="1400" b="0" spc="-150">
                <a:latin typeface="맑은 고딕"/>
                <a:ea typeface="맑은 고딕"/>
              </a:rPr>
              <a:t>조각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438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1507" y="3861334"/>
            <a:ext cx="1638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감자샐러드 </a:t>
            </a:r>
            <a:r>
              <a:rPr lang="en-US" altLang="ko-KR" sz="1400" b="0" spc="-150">
                <a:latin typeface="맑은 고딕"/>
                <a:ea typeface="맑은 고딕"/>
              </a:rPr>
              <a:t>100 g</a:t>
            </a:r>
            <a:endParaRPr lang="en-US" altLang="ko-KR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143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24444" y="4404143"/>
            <a:ext cx="1638276" cy="72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0" spc="-150">
                <a:latin typeface="맑은 고딕"/>
                <a:ea typeface="맑은 고딕"/>
              </a:rPr>
              <a:t>양배추샐러드</a:t>
            </a:r>
            <a:endParaRPr lang="ko-KR" altLang="en-US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100 g</a:t>
            </a:r>
            <a:endParaRPr lang="en-US" altLang="ko-KR" sz="1400" b="0" spc="-15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0" spc="-150">
                <a:latin typeface="맑은 고딕"/>
                <a:ea typeface="맑은 고딕"/>
              </a:rPr>
              <a:t>153 kcal</a:t>
            </a:r>
            <a:endParaRPr lang="en-US" altLang="ko-KR" sz="1400" b="0" spc="-150">
              <a:latin typeface="맑은 고딕"/>
              <a:ea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91980" y="5074047"/>
            <a:ext cx="19892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0" spc="-150">
                <a:latin typeface="맑은 고딕"/>
                <a:ea typeface="맑은 고딕"/>
              </a:rPr>
              <a:t>(</a:t>
            </a:r>
            <a:r>
              <a:rPr lang="ko-KR" altLang="en-US" b="0" spc="-150">
                <a:latin typeface="맑은 고딕"/>
                <a:ea typeface="맑은 고딕"/>
              </a:rPr>
              <a:t>출처</a:t>
            </a:r>
            <a:r>
              <a:rPr lang="en-US" altLang="ko-KR" b="0" spc="-150">
                <a:latin typeface="맑은 고딕"/>
                <a:ea typeface="맑은 고딕"/>
              </a:rPr>
              <a:t>:  </a:t>
            </a:r>
            <a:r>
              <a:rPr lang="ko-KR" altLang="en-US" b="0" spc="-150">
                <a:latin typeface="맑은 고딕"/>
                <a:ea typeface="맑은 고딕"/>
              </a:rPr>
              <a:t>식품안전나라</a:t>
            </a:r>
            <a:r>
              <a:rPr lang="en-US" altLang="ko-KR" b="0" spc="-150">
                <a:latin typeface="맑은 고딕"/>
                <a:ea typeface="맑은 고딕"/>
              </a:rPr>
              <a:t>, 2021</a:t>
            </a:r>
            <a:r>
              <a:rPr lang="ko-KR" altLang="en-US" b="0" spc="-150">
                <a:latin typeface="맑은 고딕"/>
                <a:ea typeface="맑은 고딕"/>
              </a:rPr>
              <a:t>년</a:t>
            </a:r>
            <a:r>
              <a:rPr lang="en-US" altLang="ko-KR" b="0" spc="-150">
                <a:latin typeface="맑은 고딕"/>
                <a:ea typeface="맑은 고딕"/>
              </a:rPr>
              <a:t>)</a:t>
            </a:r>
            <a:endParaRPr lang="en-US" altLang="ko-KR" b="0" spc="-150">
              <a:latin typeface="맑은 고딕"/>
              <a:ea typeface="맑은 고딕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54058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모든 텍스트는 직접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- 19px</a:t>
            </a:r>
            <a:r>
              <a:rPr lang="ko-KR" altLang="en-US" sz="1000">
                <a:latin typeface="맑은 고딕"/>
                <a:ea typeface="맑은 고딕"/>
              </a:rPr>
              <a:t>로 안되면 작은 크기에서 가능한 최대한 크게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7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식사 열량에 맞춰서 한 끼 식단을 짜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suh_h_0501_01_0007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07 </a:t>
            </a:r>
            <a:r>
              <a:rPr kumimoji="0" lang="ko-KR" altLang="en-US" sz="900">
                <a:latin typeface="맑은 고딕"/>
                <a:ea typeface="맑은 고딕"/>
              </a:rPr>
              <a:t>수학의 힘을 키워요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삼각형</a:t>
            </a:r>
            <a:endParaRPr lang="ko-KR" altLang="en-US" sz="900"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38782" y="1664805"/>
            <a:ext cx="6598912" cy="3428808"/>
            <a:chOff x="238782" y="1664805"/>
            <a:chExt cx="6598912" cy="342880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38783" y="2132856"/>
              <a:ext cx="6598911" cy="29607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38782" y="1664805"/>
              <a:ext cx="6598911" cy="86409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2735796" y="1592796"/>
            <a:ext cx="2804042" cy="9361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내가 좋아하는 김밥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endParaRPr lang="en-US" altLang="ko-KR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치킨으로 한 끼 식단을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짜야지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!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92745" y="1592796"/>
            <a:ext cx="2180103" cy="1137972"/>
          </a:xfrm>
          <a:prstGeom prst="wedgeRoundRectCallout">
            <a:avLst>
              <a:gd name="adj1" fmla="val 21137"/>
              <a:gd name="adj2" fmla="val 593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식품별 열량을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보고 한 끼 식단을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짜 볼까요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859318" y="2570059"/>
            <a:ext cx="144015" cy="144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995936" y="2706062"/>
            <a:ext cx="94605" cy="94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480212" y="530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07028" y="2628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>
          <a:xfrm>
            <a:off x="6984268" y="980728"/>
            <a:ext cx="2159732" cy="1493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말풍선 소스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모든 텍스트는 직접 삽입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생각하는 말풍선 소스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133096" y="2382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483768" y="5290672"/>
            <a:ext cx="2113416" cy="258599"/>
            <a:chOff x="323528" y="2823300"/>
            <a:chExt cx="2113416" cy="258599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100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식사 열량에 맞춰서 한 끼 식단을 짜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1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696630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청소년 하루 권장 열량을 말하고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2906192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12~14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청소년 하루 권장 열량은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460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369426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여학생은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2000 kcal,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남학생은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2500 kcal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3161553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9" name="TextBox 43"/>
          <p:cNvSpPr txBox="1"/>
          <p:nvPr/>
        </p:nvSpPr>
        <p:spPr>
          <a:xfrm>
            <a:off x="583903" y="4113076"/>
            <a:ext cx="59268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 세끼를 기준으로 한 끼 식사 열량은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9" y="42529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662403" y="4576310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여학생은 약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700 kcal,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남학생은 약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800 kcal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250" y="43684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FDAE7B-65B2-4F38-AE52-182D00F073A8}"/>
              </a:ext>
            </a:extLst>
          </p:cNvPr>
          <p:cNvGrpSpPr/>
          <p:nvPr/>
        </p:nvGrpSpPr>
        <p:grpSpPr>
          <a:xfrm>
            <a:off x="2483768" y="5294637"/>
            <a:ext cx="2113416" cy="258599"/>
            <a:chOff x="323528" y="2823300"/>
            <a:chExt cx="2113416" cy="258599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EE439F53-191E-463A-B41E-3494D908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5984724D-8610-41EB-A6A6-BA12B48E6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A4A5DF3D-104E-4E32-8739-0A3851E7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id="{5CD8DB04-43BE-450B-A15C-70627C476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id="{F8F3005D-9406-4524-881E-4FEF6D62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716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2277442" y="5221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7504" y="1510209"/>
            <a:ext cx="6846768" cy="3574975"/>
            <a:chOff x="107504" y="1628800"/>
            <a:chExt cx="6846768" cy="3574975"/>
          </a:xfrm>
        </p:grpSpPr>
        <p:grpSp>
          <p:nvGrpSpPr>
            <p:cNvPr id="32" name="그룹 31"/>
            <p:cNvGrpSpPr/>
            <p:nvPr/>
          </p:nvGrpSpPr>
          <p:grpSpPr>
            <a:xfrm>
              <a:off x="5352518" y="1628800"/>
              <a:ext cx="1601754" cy="3574975"/>
              <a:chOff x="5352518" y="1628800"/>
              <a:chExt cx="1601754" cy="3574975"/>
            </a:xfrm>
          </p:grpSpPr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022" y="162880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064210"/>
                <a:ext cx="159124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2518" y="3727400"/>
                <a:ext cx="1601754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628800"/>
              <a:ext cx="5255519" cy="35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2599041" y="1798241"/>
            <a:ext cx="27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하루 권장 열량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(12~14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7144" y="2122277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여학생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58768" y="2122277"/>
            <a:ext cx="8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학생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4789" y="2410309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0756" y="2410309"/>
            <a:ext cx="110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2500 kcal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09556" y="1690229"/>
            <a:ext cx="2290842" cy="1404156"/>
          </a:xfrm>
          <a:prstGeom prst="wedgeRoundRectCallout">
            <a:avLst>
              <a:gd name="adj1" fmla="val 36966"/>
              <a:gd name="adj2" fmla="val 6321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12~14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청소년의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권장 열량은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2500 kcal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4004003" y="2950369"/>
            <a:ext cx="2950269" cy="1396627"/>
          </a:xfrm>
          <a:prstGeom prst="wedgeRoundRectCallout">
            <a:avLst>
              <a:gd name="adj1" fmla="val -60640"/>
              <a:gd name="adj2" fmla="val -2253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하루 세끼를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기준으로 한 끼 식사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열량은 여학생이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700 kcal,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남학생이 약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800 kcal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넘지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않는 게 좋아요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55897" y="4808185"/>
            <a:ext cx="209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한국영양학회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2020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9042" y="1652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- 19px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안되면 작은 크기에서 가능한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230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파일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)5-1-1(1).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1668</ep:Words>
  <ep:PresentationFormat>화면 슬라이드 쇼(4:3)</ep:PresentationFormat>
  <ep:Paragraphs>666</ep:Paragraphs>
  <ep:Slides>22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2022-07-24T04:52:14.824</dcterms:modified>
  <cp:revision>7842</cp:revision>
  <dc:title>슬라이드 1</dc:title>
  <cp:version>1000.0000.01</cp:version>
</cp:coreProperties>
</file>