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New Coagulation Drugs and Their Coagulation Results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to expect when a patient is on a Direct Thrombin Inhibitor, Rivaroxaban, and Apixaban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Coagulation Results</a:t>
            </a:r>
          </a:p>
        </p:txBody>
      </p:sp>
      <p:graphicFrame>
        <p:nvGraphicFramePr>
          <p:cNvPr id="135" name="Content Placeholder 3"/>
          <p:cNvGraphicFramePr/>
          <p:nvPr/>
        </p:nvGraphicFramePr>
        <p:xfrm>
          <a:off x="457200" y="1600200"/>
          <a:ext cx="8229600" cy="407924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Coagulation Test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Direct Thrombin Inhibitors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Factor Xa Inhibitors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PT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Increased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Increased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PTT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Increased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Increased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Fibrinogen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Decreased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No Interference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Thrombin Time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Increased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No Interference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Lupus DVVT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Increased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Increased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Protein 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Increased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Increased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Protein 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No Interference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No Interference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APC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Increased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Increased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ATIII (Chromogenic)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Increased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No Interference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Anti - Xa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No Interference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Increased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3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DTI’s will have an severely increased thrombin time.</a:t>
            </a:r>
          </a:p>
          <a:p>
            <a:pPr>
              <a:lnSpc>
                <a:spcPct val="90000"/>
              </a:lnSpc>
            </a:pPr>
            <a:r>
              <a:t>Rivaroxaban/Eliquis will have a normal thrombin time but a severely increased Anti-Xa assay.</a:t>
            </a:r>
          </a:p>
          <a:p>
            <a:pPr>
              <a:lnSpc>
                <a:spcPct val="90000"/>
              </a:lnSpc>
            </a:pPr>
            <a:r>
              <a:t>Run Anti Xa and thrombin time on elevated lupus screen or LAPTT results.</a:t>
            </a:r>
          </a:p>
          <a:p>
            <a:pPr>
              <a:lnSpc>
                <a:spcPct val="90000"/>
              </a:lnSpc>
            </a:pPr>
            <a:r>
              <a:t>Also run Anti Xa and thrombin time on all thrombosis panel patients.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Coagulation Cascade</a:t>
            </a:r>
          </a:p>
        </p:txBody>
      </p:sp>
      <p:pic>
        <p:nvPicPr>
          <p:cNvPr id="98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3611" y="1991518"/>
            <a:ext cx="4676776" cy="37433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 Thrombin Inhibitors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Argatroban, bivalirudin, and dabigatran are all DTI’s.</a:t>
            </a:r>
          </a:p>
          <a:p>
            <a:pPr/>
            <a:r>
              <a:t>They are used for venous thromboembolism (VTE), heparin-induced thrombocytopenia (HIT), acute coronary syndromes (ACS), and non-valvular Afib.</a:t>
            </a:r>
          </a:p>
          <a:p>
            <a:pPr/>
            <a:r>
              <a:t>Marketed as not needing monitored.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DTI’s work</a:t>
            </a:r>
          </a:p>
        </p:txBody>
      </p:sp>
      <p:pic>
        <p:nvPicPr>
          <p:cNvPr id="104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4690" y="1600200"/>
            <a:ext cx="6034618" cy="4525963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TextBox 4"/>
          <p:cNvSpPr txBox="1"/>
          <p:nvPr/>
        </p:nvSpPr>
        <p:spPr>
          <a:xfrm>
            <a:off x="426719" y="1295399"/>
            <a:ext cx="8290562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DTI’s work by binding directly to thrombin, unlike heparin which needs a cofactor (ATIII).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Rivaroxaban</a:t>
            </a:r>
          </a:p>
        </p:txBody>
      </p:sp>
      <p:sp>
        <p:nvSpPr>
          <p:cNvPr id="10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Oral Direct Xa Inhibitor</a:t>
            </a:r>
          </a:p>
          <a:p>
            <a:pPr/>
            <a:r>
              <a:t>Used for deep vein thrombosis (DVT), pulmonary embolism (PE), and non-valvular Afib.</a:t>
            </a:r>
          </a:p>
          <a:p>
            <a:pPr/>
            <a:r>
              <a:t>Marketed as not needing monitored.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Eliquis</a:t>
            </a:r>
          </a:p>
        </p:txBody>
      </p:sp>
      <p:sp>
        <p:nvSpPr>
          <p:cNvPr id="11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Oral Direct Xa Inhibitor</a:t>
            </a:r>
          </a:p>
          <a:p>
            <a:pPr/>
            <a:r>
              <a:t>Used for venous thromboembolism (VTE) and non-valvular Afib.</a:t>
            </a:r>
          </a:p>
          <a:p>
            <a:pPr/>
            <a:r>
              <a:t>Marketed as not needing monitored.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Rivaroxaban and Eliquis Work</a:t>
            </a:r>
          </a:p>
        </p:txBody>
      </p:sp>
      <p:pic>
        <p:nvPicPr>
          <p:cNvPr id="114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4690" y="1600200"/>
            <a:ext cx="6034618" cy="4525963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TextBox 4"/>
          <p:cNvSpPr txBox="1"/>
          <p:nvPr/>
        </p:nvSpPr>
        <p:spPr>
          <a:xfrm>
            <a:off x="1798319" y="1371599"/>
            <a:ext cx="5524239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Both rivaroxaban and eliquis are direct Factor Xa Inhibitors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Thrombin Time Test Works</a:t>
            </a:r>
          </a:p>
        </p:txBody>
      </p:sp>
      <p:pic>
        <p:nvPicPr>
          <p:cNvPr id="118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0778" y="2209800"/>
            <a:ext cx="5402444" cy="3916363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TextBox 4"/>
          <p:cNvSpPr txBox="1"/>
          <p:nvPr/>
        </p:nvSpPr>
        <p:spPr>
          <a:xfrm>
            <a:off x="960119" y="1143000"/>
            <a:ext cx="7571568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The Thrombin Time test is the amount of time it takes fibrinogen to form fibrin when thrombin is added</a:t>
            </a:r>
          </a:p>
        </p:txBody>
      </p:sp>
      <p:sp>
        <p:nvSpPr>
          <p:cNvPr id="120" name="TextBox 6"/>
          <p:cNvSpPr txBox="1"/>
          <p:nvPr/>
        </p:nvSpPr>
        <p:spPr>
          <a:xfrm>
            <a:off x="1264919" y="1523999"/>
            <a:ext cx="6792366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The thrombin time will be elevated in the presence of DTI’s and heparin.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Anti Xa Test Works</a:t>
            </a:r>
          </a:p>
        </p:txBody>
      </p:sp>
      <p:pic>
        <p:nvPicPr>
          <p:cNvPr id="123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0800" y="3886200"/>
            <a:ext cx="3265714" cy="2819400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TextBox 4"/>
          <p:cNvSpPr txBox="1"/>
          <p:nvPr/>
        </p:nvSpPr>
        <p:spPr>
          <a:xfrm>
            <a:off x="1264920" y="1142999"/>
            <a:ext cx="6648597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The following diagram explains the way the anti Xa assay is performed.</a:t>
            </a:r>
          </a:p>
        </p:txBody>
      </p:sp>
      <p:sp>
        <p:nvSpPr>
          <p:cNvPr id="125" name="TextBox 7"/>
          <p:cNvSpPr txBox="1"/>
          <p:nvPr/>
        </p:nvSpPr>
        <p:spPr>
          <a:xfrm>
            <a:off x="731519" y="1447800"/>
            <a:ext cx="396391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First, artificial factor X is added to the patient’s blood.</a:t>
            </a:r>
          </a:p>
        </p:txBody>
      </p:sp>
      <p:sp>
        <p:nvSpPr>
          <p:cNvPr id="126" name="TextBox 8"/>
          <p:cNvSpPr txBox="1"/>
          <p:nvPr/>
        </p:nvSpPr>
        <p:spPr>
          <a:xfrm>
            <a:off x="731519" y="1752600"/>
            <a:ext cx="7934026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The heparin in the blood activates the patient’s anti thrombin III and they both act to deactivate the factor X.</a:t>
            </a:r>
          </a:p>
        </p:txBody>
      </p:sp>
      <p:sp>
        <p:nvSpPr>
          <p:cNvPr id="127" name="TextBox 9"/>
          <p:cNvSpPr txBox="1"/>
          <p:nvPr/>
        </p:nvSpPr>
        <p:spPr>
          <a:xfrm>
            <a:off x="731519" y="2057400"/>
            <a:ext cx="7896174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The more heparin in the blood, the more factor X is deactivated and the less active Xa is left in the test tube.</a:t>
            </a:r>
          </a:p>
        </p:txBody>
      </p:sp>
      <p:sp>
        <p:nvSpPr>
          <p:cNvPr id="128" name="TextBox 10"/>
          <p:cNvSpPr txBox="1"/>
          <p:nvPr/>
        </p:nvSpPr>
        <p:spPr>
          <a:xfrm>
            <a:off x="731519" y="2362200"/>
            <a:ext cx="5640945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Now factor II that is marked with a yellow marker is added into the test tube.</a:t>
            </a:r>
          </a:p>
        </p:txBody>
      </p:sp>
      <p:sp>
        <p:nvSpPr>
          <p:cNvPr id="129" name="TextBox 11"/>
          <p:cNvSpPr txBox="1"/>
          <p:nvPr/>
        </p:nvSpPr>
        <p:spPr>
          <a:xfrm>
            <a:off x="731520" y="2667000"/>
            <a:ext cx="6407359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The active Xa that was left interacts with the factor II and the yellow marker is released.</a:t>
            </a:r>
          </a:p>
        </p:txBody>
      </p:sp>
      <p:sp>
        <p:nvSpPr>
          <p:cNvPr id="130" name="TextBox 12"/>
          <p:cNvSpPr txBox="1"/>
          <p:nvPr/>
        </p:nvSpPr>
        <p:spPr>
          <a:xfrm>
            <a:off x="731519" y="2971800"/>
            <a:ext cx="5660565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This is then measured. The more yellow, the more factor Xa, the less heparin.</a:t>
            </a:r>
          </a:p>
        </p:txBody>
      </p:sp>
      <p:sp>
        <p:nvSpPr>
          <p:cNvPr id="131" name="TextBox 13"/>
          <p:cNvSpPr txBox="1"/>
          <p:nvPr/>
        </p:nvSpPr>
        <p:spPr>
          <a:xfrm>
            <a:off x="731519" y="3276601"/>
            <a:ext cx="6766562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t>The amount of heparin is deduced from putting the yellow reading on a normogram</a:t>
            </a:r>
            <a:r>
              <a:rPr sz="1800"/>
              <a:t>.</a:t>
            </a:r>
            <a:endParaRPr sz="1800"/>
          </a:p>
        </p:txBody>
      </p:sp>
      <p:sp>
        <p:nvSpPr>
          <p:cNvPr id="132" name="TextBox 14"/>
          <p:cNvSpPr txBox="1"/>
          <p:nvPr/>
        </p:nvSpPr>
        <p:spPr>
          <a:xfrm>
            <a:off x="731519" y="3657600"/>
            <a:ext cx="6148994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Then Anti Xa will be elevated in the presence of rivaroxaban, apixaban, and heparin.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