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36" r:id="rId3"/>
    <p:sldId id="337" r:id="rId4"/>
    <p:sldId id="335" r:id="rId5"/>
    <p:sldId id="338" r:id="rId6"/>
    <p:sldId id="278" r:id="rId7"/>
    <p:sldId id="276" r:id="rId8"/>
    <p:sldId id="339" r:id="rId9"/>
    <p:sldId id="351" r:id="rId10"/>
    <p:sldId id="352" r:id="rId11"/>
    <p:sldId id="354" r:id="rId12"/>
    <p:sldId id="306" r:id="rId13"/>
    <p:sldId id="310" r:id="rId14"/>
    <p:sldId id="307" r:id="rId15"/>
    <p:sldId id="360" r:id="rId16"/>
    <p:sldId id="358" r:id="rId17"/>
    <p:sldId id="359" r:id="rId18"/>
    <p:sldId id="341" r:id="rId19"/>
    <p:sldId id="342" r:id="rId20"/>
    <p:sldId id="356" r:id="rId21"/>
    <p:sldId id="343" r:id="rId22"/>
    <p:sldId id="345" r:id="rId23"/>
    <p:sldId id="340" r:id="rId24"/>
    <p:sldId id="344" r:id="rId25"/>
    <p:sldId id="349" r:id="rId26"/>
    <p:sldId id="346" r:id="rId27"/>
    <p:sldId id="350" r:id="rId28"/>
    <p:sldId id="318" r:id="rId29"/>
    <p:sldId id="357" r:id="rId30"/>
    <p:sldId id="271" r:id="rId31"/>
  </p:sldIdLst>
  <p:sldSz cx="12192000" cy="6858000"/>
  <p:notesSz cx="9874250"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128" autoAdjust="0"/>
  </p:normalViewPr>
  <p:slideViewPr>
    <p:cSldViewPr snapToGrid="0">
      <p:cViewPr varScale="1">
        <p:scale>
          <a:sx n="60" d="100"/>
          <a:sy n="60" d="100"/>
        </p:scale>
        <p:origin x="800" y="44"/>
      </p:cViewPr>
      <p:guideLst>
        <p:guide orient="horz" pos="2160"/>
        <p:guide pos="3840"/>
      </p:guideLst>
    </p:cSldViewPr>
  </p:slideViewPr>
  <p:notesTextViewPr>
    <p:cViewPr>
      <p:scale>
        <a:sx n="3" d="2"/>
        <a:sy n="3" d="2"/>
      </p:scale>
      <p:origin x="0" y="0"/>
    </p:cViewPr>
  </p:notesTextViewPr>
  <p:notesViewPr>
    <p:cSldViewPr snapToGrid="0">
      <p:cViewPr varScale="1">
        <p:scale>
          <a:sx n="113" d="100"/>
          <a:sy n="113" d="100"/>
        </p:scale>
        <p:origin x="213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65818E09-502E-407F-A73B-DFF80AE06ACB}" type="datetimeFigureOut">
              <a:rPr lang="zh-TW" altLang="en-US" smtClean="0"/>
              <a:t>2019/9/1</a:t>
            </a:fld>
            <a:endParaRPr lang="zh-TW" altLang="en-US"/>
          </a:p>
        </p:txBody>
      </p:sp>
      <p:sp>
        <p:nvSpPr>
          <p:cNvPr id="4" name="頁尾版面配置區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E6D3DD0F-ED57-4D57-B210-29F2A198CE11}" type="slidenum">
              <a:rPr lang="zh-TW" altLang="en-US" smtClean="0"/>
              <a:t>‹#›</a:t>
            </a:fld>
            <a:endParaRPr lang="zh-TW" altLang="en-US"/>
          </a:p>
        </p:txBody>
      </p:sp>
    </p:spTree>
    <p:extLst>
      <p:ext uri="{BB962C8B-B14F-4D97-AF65-F5344CB8AC3E}">
        <p14:creationId xmlns:p14="http://schemas.microsoft.com/office/powerpoint/2010/main" val="3323678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0ADCCC71-6F90-412B-911F-1DAFB5B0810A}" type="datetimeFigureOut">
              <a:rPr lang="zh-TW" altLang="en-US" smtClean="0"/>
              <a:t>2019/9/1</a:t>
            </a:fld>
            <a:endParaRPr lang="zh-TW" altLang="en-US"/>
          </a:p>
        </p:txBody>
      </p:sp>
      <p:sp>
        <p:nvSpPr>
          <p:cNvPr id="4" name="投影片圖像版面配置區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812F283D-9DF7-44A2-9AC1-3A2CF8F18380}" type="slidenum">
              <a:rPr lang="zh-TW" altLang="en-US" smtClean="0"/>
              <a:t>‹#›</a:t>
            </a:fld>
            <a:endParaRPr lang="zh-TW" altLang="en-US"/>
          </a:p>
        </p:txBody>
      </p:sp>
    </p:spTree>
    <p:extLst>
      <p:ext uri="{BB962C8B-B14F-4D97-AF65-F5344CB8AC3E}">
        <p14:creationId xmlns:p14="http://schemas.microsoft.com/office/powerpoint/2010/main" val="308655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1</a:t>
            </a:fld>
            <a:endParaRPr lang="zh-TW" altLang="en-US"/>
          </a:p>
        </p:txBody>
      </p:sp>
    </p:spTree>
    <p:extLst>
      <p:ext uri="{BB962C8B-B14F-4D97-AF65-F5344CB8AC3E}">
        <p14:creationId xmlns:p14="http://schemas.microsoft.com/office/powerpoint/2010/main" val="3938115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Symmetric bad</a:t>
            </a:r>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25</a:t>
            </a:fld>
            <a:endParaRPr lang="zh-TW" altLang="en-US"/>
          </a:p>
        </p:txBody>
      </p:sp>
    </p:spTree>
    <p:extLst>
      <p:ext uri="{BB962C8B-B14F-4D97-AF65-F5344CB8AC3E}">
        <p14:creationId xmlns:p14="http://schemas.microsoft.com/office/powerpoint/2010/main" val="41592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換圖</a:t>
            </a:r>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26</a:t>
            </a:fld>
            <a:endParaRPr lang="zh-TW" altLang="en-US"/>
          </a:p>
        </p:txBody>
      </p:sp>
    </p:spTree>
    <p:extLst>
      <p:ext uri="{BB962C8B-B14F-4D97-AF65-F5344CB8AC3E}">
        <p14:creationId xmlns:p14="http://schemas.microsoft.com/office/powerpoint/2010/main" val="3623042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換圖</a:t>
            </a:r>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27</a:t>
            </a:fld>
            <a:endParaRPr lang="zh-TW" altLang="en-US"/>
          </a:p>
        </p:txBody>
      </p:sp>
    </p:spTree>
    <p:extLst>
      <p:ext uri="{BB962C8B-B14F-4D97-AF65-F5344CB8AC3E}">
        <p14:creationId xmlns:p14="http://schemas.microsoft.com/office/powerpoint/2010/main" val="220932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criteria</a:t>
            </a:r>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5</a:t>
            </a:fld>
            <a:endParaRPr lang="zh-TW" altLang="en-US"/>
          </a:p>
        </p:txBody>
      </p:sp>
    </p:spTree>
    <p:extLst>
      <p:ext uri="{BB962C8B-B14F-4D97-AF65-F5344CB8AC3E}">
        <p14:creationId xmlns:p14="http://schemas.microsoft.com/office/powerpoint/2010/main" val="156738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NAK collision</a:t>
            </a:r>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9</a:t>
            </a:fld>
            <a:endParaRPr lang="zh-TW" altLang="en-US"/>
          </a:p>
        </p:txBody>
      </p:sp>
    </p:spTree>
    <p:extLst>
      <p:ext uri="{BB962C8B-B14F-4D97-AF65-F5344CB8AC3E}">
        <p14:creationId xmlns:p14="http://schemas.microsoft.com/office/powerpoint/2010/main" val="85725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11</a:t>
            </a:fld>
            <a:endParaRPr lang="zh-TW" altLang="en-US"/>
          </a:p>
        </p:txBody>
      </p:sp>
    </p:spTree>
    <p:extLst>
      <p:ext uri="{BB962C8B-B14F-4D97-AF65-F5344CB8AC3E}">
        <p14:creationId xmlns:p14="http://schemas.microsoft.com/office/powerpoint/2010/main" val="138632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ACK/NAK collision</a:t>
            </a:r>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12</a:t>
            </a:fld>
            <a:endParaRPr lang="zh-TW" altLang="en-US"/>
          </a:p>
        </p:txBody>
      </p:sp>
    </p:spTree>
    <p:extLst>
      <p:ext uri="{BB962C8B-B14F-4D97-AF65-F5344CB8AC3E}">
        <p14:creationId xmlns:p14="http://schemas.microsoft.com/office/powerpoint/2010/main" val="2610371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14</a:t>
            </a:fld>
            <a:endParaRPr lang="zh-TW" altLang="en-US"/>
          </a:p>
        </p:txBody>
      </p:sp>
    </p:spTree>
    <p:extLst>
      <p:ext uri="{BB962C8B-B14F-4D97-AF65-F5344CB8AC3E}">
        <p14:creationId xmlns:p14="http://schemas.microsoft.com/office/powerpoint/2010/main" val="1414902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18</a:t>
            </a:fld>
            <a:endParaRPr lang="zh-TW" altLang="en-US"/>
          </a:p>
        </p:txBody>
      </p:sp>
    </p:spTree>
    <p:extLst>
      <p:ext uri="{BB962C8B-B14F-4D97-AF65-F5344CB8AC3E}">
        <p14:creationId xmlns:p14="http://schemas.microsoft.com/office/powerpoint/2010/main" val="11673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UE</a:t>
            </a:r>
            <a:r>
              <a:rPr lang="zh-TW" altLang="en-US" dirty="0" smtClean="0"/>
              <a:t>如何移動</a:t>
            </a:r>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19</a:t>
            </a:fld>
            <a:endParaRPr lang="zh-TW" altLang="en-US"/>
          </a:p>
        </p:txBody>
      </p:sp>
    </p:spTree>
    <p:extLst>
      <p:ext uri="{BB962C8B-B14F-4D97-AF65-F5344CB8AC3E}">
        <p14:creationId xmlns:p14="http://schemas.microsoft.com/office/powerpoint/2010/main" val="261782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transmitting MCS and the number of resource blocks available</a:t>
            </a:r>
            <a:endParaRPr lang="zh-TW" altLang="en-US" dirty="0"/>
          </a:p>
        </p:txBody>
      </p:sp>
      <p:sp>
        <p:nvSpPr>
          <p:cNvPr id="4" name="投影片編號版面配置區 3"/>
          <p:cNvSpPr>
            <a:spLocks noGrp="1"/>
          </p:cNvSpPr>
          <p:nvPr>
            <p:ph type="sldNum" sz="quarter" idx="10"/>
          </p:nvPr>
        </p:nvSpPr>
        <p:spPr/>
        <p:txBody>
          <a:bodyPr/>
          <a:lstStyle/>
          <a:p>
            <a:fld id="{812F283D-9DF7-44A2-9AC1-3A2CF8F18380}" type="slidenum">
              <a:rPr lang="zh-TW" altLang="en-US" smtClean="0"/>
              <a:t>24</a:t>
            </a:fld>
            <a:endParaRPr lang="zh-TW" altLang="en-US"/>
          </a:p>
        </p:txBody>
      </p:sp>
    </p:spTree>
    <p:extLst>
      <p:ext uri="{BB962C8B-B14F-4D97-AF65-F5344CB8AC3E}">
        <p14:creationId xmlns:p14="http://schemas.microsoft.com/office/powerpoint/2010/main" val="212712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atin typeface="+mn-lt"/>
                <a:ea typeface="標楷體" panose="03000509000000000000" pitchFamily="65" charset="-12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atin typeface="+mn-lt"/>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21EF8061-6CF9-4802-A88D-F658FB22AC51}" type="datetime1">
              <a:rPr lang="zh-TW" altLang="en-US" smtClean="0"/>
              <a:t>2019/9/1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20313470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FF3978C-841C-41FF-B49B-ABD38E8E1360}" type="datetime1">
              <a:rPr lang="zh-TW" altLang="en-US" smtClean="0"/>
              <a:t>2019/9/1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10359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D7258F7-16A0-4847-9B52-15CA431716B2}" type="datetime1">
              <a:rPr lang="zh-TW" altLang="en-US" smtClean="0"/>
              <a:t>2019/9/1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165330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n-lt"/>
                <a:ea typeface="標楷體" panose="03000509000000000000" pitchFamily="65"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a:latin typeface="+mn-lt"/>
                <a:ea typeface="標楷體" panose="03000509000000000000" pitchFamily="65" charset="-120"/>
              </a:defRPr>
            </a:lvl1pPr>
            <a:lvl2pPr>
              <a:defRPr>
                <a:latin typeface="+mn-lt"/>
                <a:ea typeface="標楷體" panose="03000509000000000000" pitchFamily="65" charset="-120"/>
              </a:defRPr>
            </a:lvl2pPr>
            <a:lvl3pPr>
              <a:defRPr>
                <a:latin typeface="+mn-lt"/>
                <a:ea typeface="標楷體" panose="03000509000000000000" pitchFamily="65" charset="-120"/>
              </a:defRPr>
            </a:lvl3pPr>
            <a:lvl4pPr>
              <a:defRPr>
                <a:latin typeface="+mn-lt"/>
                <a:ea typeface="標楷體" panose="03000509000000000000" pitchFamily="65" charset="-120"/>
              </a:defRPr>
            </a:lvl4pPr>
            <a:lvl5pPr>
              <a:defRPr>
                <a:latin typeface="+mn-lt"/>
                <a:ea typeface="標楷體" panose="03000509000000000000" pitchFamily="65"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797F9094-DB8B-4DC8-963D-7DCE34F88551}" type="datetime1">
              <a:rPr lang="zh-TW" altLang="en-US" smtClean="0"/>
              <a:t>2019/9/1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C1FB2E-CBF1-4A62-AAFE-89D1F8CD1546}" type="slidenum">
              <a:rPr lang="zh-TW" altLang="en-US" smtClean="0"/>
              <a:t>‹#›</a:t>
            </a:fld>
            <a:endParaRPr lang="zh-TW" altLang="en-US"/>
          </a:p>
        </p:txBody>
      </p:sp>
      <p:grpSp>
        <p:nvGrpSpPr>
          <p:cNvPr id="8" name="群組 7"/>
          <p:cNvGrpSpPr/>
          <p:nvPr userDrawn="1"/>
        </p:nvGrpSpPr>
        <p:grpSpPr>
          <a:xfrm>
            <a:off x="10818976" y="5894254"/>
            <a:ext cx="1261218" cy="861405"/>
            <a:chOff x="10092582" y="5315558"/>
            <a:chExt cx="1261218" cy="861405"/>
          </a:xfrm>
        </p:grpSpPr>
        <p:pic>
          <p:nvPicPr>
            <p:cNvPr id="9" name="圖片 8">
              <a:hlinkClick r:id="rId2" action="ppaction://hlinksldjump"/>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68075" y="5486400"/>
              <a:ext cx="585725" cy="690563"/>
            </a:xfrm>
            <a:prstGeom prst="rect">
              <a:avLst/>
            </a:prstGeom>
          </p:spPr>
        </p:pic>
        <p:sp>
          <p:nvSpPr>
            <p:cNvPr id="7" name="橢圓形圖說文字 6"/>
            <p:cNvSpPr/>
            <p:nvPr userDrawn="1"/>
          </p:nvSpPr>
          <p:spPr>
            <a:xfrm>
              <a:off x="10092582" y="5315558"/>
              <a:ext cx="684039" cy="462096"/>
            </a:xfrm>
            <a:prstGeom prst="wedgeEllipseCallout">
              <a:avLst>
                <a:gd name="adj1" fmla="val 42803"/>
                <a:gd name="adj2" fmla="val 60373"/>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TW" sz="1000" dirty="0" smtClean="0">
                  <a:solidFill>
                    <a:schemeClr val="tx1"/>
                  </a:solidFill>
                </a:rPr>
                <a:t>Keep it simple, stupid</a:t>
              </a:r>
              <a:endParaRPr lang="zh-TW" altLang="en-US" sz="1000" dirty="0">
                <a:solidFill>
                  <a:schemeClr val="tx1"/>
                </a:solidFill>
              </a:endParaRPr>
            </a:p>
          </p:txBody>
        </p:sp>
      </p:grpSp>
    </p:spTree>
    <p:extLst>
      <p:ext uri="{BB962C8B-B14F-4D97-AF65-F5344CB8AC3E}">
        <p14:creationId xmlns:p14="http://schemas.microsoft.com/office/powerpoint/2010/main" val="4239479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D7D5D7A5-81F8-4227-8F1E-669A67979FE2}" type="datetime1">
              <a:rPr lang="zh-TW" altLang="en-US" smtClean="0"/>
              <a:t>2019/9/1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6867436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lang="zh-TW" altLang="en-US" sz="4400" kern="1200" dirty="0">
                <a:solidFill>
                  <a:schemeClr val="tx1"/>
                </a:solidFill>
                <a:latin typeface="+mn-lt"/>
                <a:ea typeface="標楷體" panose="03000509000000000000" pitchFamily="65" charset="-120"/>
                <a:cs typeface="+mj-cs"/>
              </a:defRPr>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838200" y="1825625"/>
            <a:ext cx="5181600" cy="4351338"/>
          </a:xfrm>
        </p:spPr>
        <p:txBody>
          <a:bodyPr>
            <a:normAutofit/>
          </a:bodyPr>
          <a:lstStyle>
            <a:lvl1pPr marL="2286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buFont typeface="Arial" panose="020B0604020202020204" pitchFamily="34" charset="0"/>
              <a:buChar char="•"/>
              <a:defRPr lang="zh-TW" altLang="en-US" sz="2400" kern="1200" dirty="0">
                <a:solidFill>
                  <a:schemeClr val="tx1"/>
                </a:solidFill>
                <a:latin typeface="+mn-lt"/>
                <a:ea typeface="標楷體" panose="03000509000000000000" pitchFamily="65" charset="-120"/>
                <a:cs typeface="+mn-cs"/>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6172200" y="1825625"/>
            <a:ext cx="5181600" cy="4351338"/>
          </a:xfrm>
        </p:spPr>
        <p:txBody>
          <a:bodyPr>
            <a:normAutofit/>
          </a:bodyPr>
          <a:lstStyle>
            <a:lvl1pPr marL="2286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buFont typeface="Arial" panose="020B0604020202020204" pitchFamily="34" charset="0"/>
              <a:buChar char="•"/>
              <a:defRPr lang="zh-TW" altLang="en-US" sz="2400" kern="1200" dirty="0" smtClean="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buFont typeface="Arial" panose="020B0604020202020204" pitchFamily="34" charset="0"/>
              <a:buChar char="•"/>
              <a:defRPr lang="zh-TW" altLang="en-US" sz="2400" kern="1200" dirty="0">
                <a:solidFill>
                  <a:schemeClr val="tx1"/>
                </a:solidFill>
                <a:latin typeface="+mn-lt"/>
                <a:ea typeface="標楷體" panose="03000509000000000000" pitchFamily="65" charset="-120"/>
                <a:cs typeface="+mn-cs"/>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251AC911-016F-43C8-943F-D3B14B844D9D}" type="datetime1">
              <a:rPr lang="zh-TW" altLang="en-US" smtClean="0"/>
              <a:t>2019/9/1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AC1FB2E-CBF1-4A62-AAFE-89D1F8CD1546}" type="slidenum">
              <a:rPr lang="zh-TW" altLang="en-US" smtClean="0"/>
              <a:t>‹#›</a:t>
            </a:fld>
            <a:endParaRPr lang="zh-TW" altLang="en-US"/>
          </a:p>
        </p:txBody>
      </p:sp>
      <p:grpSp>
        <p:nvGrpSpPr>
          <p:cNvPr id="8" name="群組 7"/>
          <p:cNvGrpSpPr/>
          <p:nvPr userDrawn="1"/>
        </p:nvGrpSpPr>
        <p:grpSpPr>
          <a:xfrm>
            <a:off x="10818976" y="5894254"/>
            <a:ext cx="1261218" cy="861405"/>
            <a:chOff x="10092582" y="5315558"/>
            <a:chExt cx="1261218" cy="861405"/>
          </a:xfrm>
        </p:grpSpPr>
        <p:pic>
          <p:nvPicPr>
            <p:cNvPr id="9" name="圖片 8">
              <a:hlinkClick r:id="rId2" action="ppaction://hlinksldjump"/>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68075" y="5486400"/>
              <a:ext cx="585725" cy="690563"/>
            </a:xfrm>
            <a:prstGeom prst="rect">
              <a:avLst/>
            </a:prstGeom>
          </p:spPr>
        </p:pic>
        <p:sp>
          <p:nvSpPr>
            <p:cNvPr id="10" name="橢圓形圖說文字 9"/>
            <p:cNvSpPr/>
            <p:nvPr userDrawn="1"/>
          </p:nvSpPr>
          <p:spPr>
            <a:xfrm>
              <a:off x="10092582" y="5315558"/>
              <a:ext cx="684039" cy="462096"/>
            </a:xfrm>
            <a:prstGeom prst="wedgeEllipseCallout">
              <a:avLst>
                <a:gd name="adj1" fmla="val 42803"/>
                <a:gd name="adj2" fmla="val 60373"/>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TW" sz="1000" dirty="0" smtClean="0">
                  <a:solidFill>
                    <a:schemeClr val="tx1"/>
                  </a:solidFill>
                </a:rPr>
                <a:t>Keep it simple, stupid</a:t>
              </a:r>
              <a:endParaRPr lang="zh-TW" altLang="en-US" sz="1000" dirty="0">
                <a:solidFill>
                  <a:schemeClr val="tx1"/>
                </a:solidFill>
              </a:endParaRPr>
            </a:p>
          </p:txBody>
        </p:sp>
      </p:grpSp>
    </p:spTree>
    <p:extLst>
      <p:ext uri="{BB962C8B-B14F-4D97-AF65-F5344CB8AC3E}">
        <p14:creationId xmlns:p14="http://schemas.microsoft.com/office/powerpoint/2010/main" val="28092778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307FEEB-7ED5-42B5-A4A8-A976571F2892}" type="datetime1">
              <a:rPr lang="zh-TW" altLang="en-US" smtClean="0"/>
              <a:t>2019/9/1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147872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8CB7C31-3F5E-4851-B7A1-E3611DEF2760}" type="datetime1">
              <a:rPr lang="zh-TW" altLang="en-US" smtClean="0"/>
              <a:t>2019/9/1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366165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8089F42-07E8-47E8-8585-4F5759FC0D8B}" type="datetime1">
              <a:rPr lang="zh-TW" altLang="en-US" smtClean="0"/>
              <a:t>2019/9/1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333276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B02A701-C0F6-463E-8CB5-2AE405F5F21F}" type="datetime1">
              <a:rPr lang="zh-TW" altLang="en-US" smtClean="0"/>
              <a:t>2019/9/1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185497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E4F28A3-1459-47CD-9809-A83263571633}" type="datetime1">
              <a:rPr lang="zh-TW" altLang="en-US" smtClean="0"/>
              <a:t>2019/9/1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267501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6B428-B975-4D2F-BC17-A72660ED83F4}" type="datetime1">
              <a:rPr lang="zh-TW" altLang="en-US" smtClean="0"/>
              <a:t>2019/9/1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1FB2E-CBF1-4A62-AAFE-89D1F8CD1546}" type="slidenum">
              <a:rPr lang="zh-TW" altLang="en-US" smtClean="0"/>
              <a:t>‹#›</a:t>
            </a:fld>
            <a:endParaRPr lang="zh-TW" altLang="en-US"/>
          </a:p>
        </p:txBody>
      </p:sp>
    </p:spTree>
    <p:extLst>
      <p:ext uri="{BB962C8B-B14F-4D97-AF65-F5344CB8AC3E}">
        <p14:creationId xmlns:p14="http://schemas.microsoft.com/office/powerpoint/2010/main" val="251754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b="1" dirty="0"/>
              <a:t>An Efficient Multicast Scheme for Mobile Networks with Reduced Feedback</a:t>
            </a:r>
            <a:endParaRPr lang="zh-TW" altLang="en-US" sz="2700" dirty="0"/>
          </a:p>
        </p:txBody>
      </p:sp>
      <p:sp>
        <p:nvSpPr>
          <p:cNvPr id="3" name="副標題 2"/>
          <p:cNvSpPr>
            <a:spLocks noGrp="1"/>
          </p:cNvSpPr>
          <p:nvPr>
            <p:ph type="subTitle" idx="1"/>
          </p:nvPr>
        </p:nvSpPr>
        <p:spPr/>
        <p:txBody>
          <a:bodyPr/>
          <a:lstStyle/>
          <a:p>
            <a:r>
              <a:rPr lang="en-US" altLang="zh-TW" dirty="0" smtClean="0"/>
              <a:t>2018/6/13</a:t>
            </a:r>
          </a:p>
          <a:p>
            <a:r>
              <a:rPr lang="en-US" altLang="zh-TW" dirty="0" smtClean="0"/>
              <a:t>Advisor:</a:t>
            </a:r>
            <a:r>
              <a:rPr lang="zh-TW" altLang="en-US" dirty="0"/>
              <a:t> </a:t>
            </a:r>
            <a:r>
              <a:rPr lang="zh-TW" altLang="en-US" dirty="0" smtClean="0"/>
              <a:t>李程輝教授</a:t>
            </a:r>
            <a:endParaRPr lang="en-US" altLang="zh-TW" dirty="0" smtClean="0"/>
          </a:p>
          <a:p>
            <a:r>
              <a:rPr lang="en-US" altLang="zh-TW" dirty="0" smtClean="0"/>
              <a:t>Student: Grace Lee</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1</a:t>
            </a:fld>
            <a:endParaRPr lang="zh-TW" altLang="en-US"/>
          </a:p>
        </p:txBody>
      </p:sp>
    </p:spTree>
    <p:extLst>
      <p:ext uri="{BB962C8B-B14F-4D97-AF65-F5344CB8AC3E}">
        <p14:creationId xmlns:p14="http://schemas.microsoft.com/office/powerpoint/2010/main" val="2464360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1_FBC: </a:t>
            </a:r>
            <a:r>
              <a:rPr lang="en-US" altLang="zh-TW" dirty="0" err="1" smtClean="0"/>
              <a:t>eNodeB</a:t>
            </a:r>
            <a:r>
              <a:rPr lang="en-US" altLang="zh-TW" dirty="0" smtClean="0"/>
              <a:t> behavior</a:t>
            </a:r>
            <a:endParaRPr lang="zh-TW" altLang="en-US" dirty="0"/>
          </a:p>
        </p:txBody>
      </p:sp>
      <p:sp>
        <p:nvSpPr>
          <p:cNvPr id="3" name="內容版面配置區 2"/>
          <p:cNvSpPr>
            <a:spLocks noGrp="1"/>
          </p:cNvSpPr>
          <p:nvPr>
            <p:ph idx="1"/>
          </p:nvPr>
        </p:nvSpPr>
        <p:spPr/>
        <p:txBody>
          <a:bodyPr/>
          <a:lstStyle/>
          <a:p>
            <a:r>
              <a:rPr lang="en-US" altLang="zh-TW" dirty="0" smtClean="0"/>
              <a:t>If </a:t>
            </a:r>
            <a:r>
              <a:rPr lang="en-US" altLang="zh-TW" dirty="0"/>
              <a:t>NAK(s) are received, counter</a:t>
            </a:r>
            <a:r>
              <a:rPr lang="en-US" altLang="zh-TW" dirty="0" smtClean="0"/>
              <a:t>++.</a:t>
            </a:r>
          </a:p>
          <a:p>
            <a:endParaRPr lang="en-US" altLang="zh-TW" dirty="0" smtClean="0"/>
          </a:p>
          <a:p>
            <a:r>
              <a:rPr lang="en-US" altLang="zh-TW" dirty="0" smtClean="0"/>
              <a:t>If counter &gt; g, MCS-- </a:t>
            </a:r>
            <a:r>
              <a:rPr lang="en-US" altLang="zh-TW" dirty="0"/>
              <a:t>and </a:t>
            </a:r>
            <a:r>
              <a:rPr lang="en-US" altLang="zh-TW" dirty="0" smtClean="0"/>
              <a:t>counter--</a:t>
            </a:r>
          </a:p>
          <a:p>
            <a:r>
              <a:rPr lang="en-US" altLang="zh-TW" dirty="0" smtClean="0"/>
              <a:t>If counter &lt; g, MCS++</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10</a:t>
            </a:fld>
            <a:endParaRPr lang="zh-TW" altLang="en-US"/>
          </a:p>
        </p:txBody>
      </p:sp>
    </p:spTree>
    <p:extLst>
      <p:ext uri="{BB962C8B-B14F-4D97-AF65-F5344CB8AC3E}">
        <p14:creationId xmlns:p14="http://schemas.microsoft.com/office/powerpoint/2010/main" val="956818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1_FBC</a:t>
            </a:r>
            <a:endParaRPr lang="zh-TW" altLang="en-US" dirty="0"/>
          </a:p>
        </p:txBody>
      </p:sp>
      <p:sp>
        <p:nvSpPr>
          <p:cNvPr id="4" name="投影片編號版面配置區 3"/>
          <p:cNvSpPr>
            <a:spLocks noGrp="1"/>
          </p:cNvSpPr>
          <p:nvPr>
            <p:ph type="sldNum" sz="quarter" idx="12"/>
          </p:nvPr>
        </p:nvSpPr>
        <p:spPr>
          <a:xfrm>
            <a:off x="9232227" y="5753406"/>
            <a:ext cx="2743200" cy="365125"/>
          </a:xfrm>
        </p:spPr>
        <p:txBody>
          <a:bodyPr/>
          <a:lstStyle/>
          <a:p>
            <a:fld id="{2AC1FB2E-CBF1-4A62-AAFE-89D1F8CD1546}" type="slidenum">
              <a:rPr lang="zh-TW" altLang="en-US" smtClean="0"/>
              <a:t>11</a:t>
            </a:fld>
            <a:endParaRPr lang="zh-TW" altLang="en-US" dirty="0"/>
          </a:p>
        </p:txBody>
      </p:sp>
      <p:sp>
        <p:nvSpPr>
          <p:cNvPr id="15" name="矩形 14"/>
          <p:cNvSpPr/>
          <p:nvPr/>
        </p:nvSpPr>
        <p:spPr>
          <a:xfrm>
            <a:off x="1763951" y="1348467"/>
            <a:ext cx="2287408" cy="6997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err="1" smtClean="0"/>
              <a:t>eNodeB</a:t>
            </a:r>
            <a:r>
              <a:rPr lang="zh-TW" altLang="en-US" dirty="0" smtClean="0">
                <a:latin typeface="標楷體" panose="03000509000000000000" pitchFamily="65" charset="-120"/>
                <a:ea typeface="標楷體" panose="03000509000000000000" pitchFamily="65" charset="-120"/>
              </a:rPr>
              <a:t>收到</a:t>
            </a:r>
            <a:r>
              <a:rPr lang="en-US" altLang="zh-TW" dirty="0" smtClean="0"/>
              <a:t>feedback</a:t>
            </a:r>
            <a:endParaRPr lang="zh-TW" altLang="en-US" dirty="0"/>
          </a:p>
        </p:txBody>
      </p:sp>
      <p:sp>
        <p:nvSpPr>
          <p:cNvPr id="17" name="流程圖: 程序 16"/>
          <p:cNvSpPr/>
          <p:nvPr/>
        </p:nvSpPr>
        <p:spPr>
          <a:xfrm>
            <a:off x="934979" y="2419475"/>
            <a:ext cx="1540800" cy="878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Counter++</a:t>
            </a:r>
            <a:endParaRPr lang="zh-TW" altLang="en-US" dirty="0">
              <a:ea typeface="標楷體" panose="03000509000000000000" pitchFamily="65" charset="-120"/>
            </a:endParaRPr>
          </a:p>
        </p:txBody>
      </p:sp>
      <p:sp>
        <p:nvSpPr>
          <p:cNvPr id="18" name="流程圖: 程序 17"/>
          <p:cNvSpPr/>
          <p:nvPr/>
        </p:nvSpPr>
        <p:spPr>
          <a:xfrm>
            <a:off x="3314972" y="2420060"/>
            <a:ext cx="1541707" cy="87722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Counter</a:t>
            </a:r>
            <a:r>
              <a:rPr lang="zh-TW" altLang="en-US" dirty="0" smtClean="0">
                <a:ea typeface="標楷體" panose="03000509000000000000" pitchFamily="65" charset="-120"/>
              </a:rPr>
              <a:t>不變</a:t>
            </a:r>
            <a:endParaRPr lang="zh-TW" altLang="en-US" dirty="0">
              <a:ea typeface="標楷體" panose="03000509000000000000" pitchFamily="65" charset="-120"/>
            </a:endParaRPr>
          </a:p>
        </p:txBody>
      </p:sp>
      <p:cxnSp>
        <p:nvCxnSpPr>
          <p:cNvPr id="20" name="直線單箭頭接點 19"/>
          <p:cNvCxnSpPr>
            <a:stCxn id="15" idx="2"/>
            <a:endCxn id="17" idx="0"/>
          </p:cNvCxnSpPr>
          <p:nvPr/>
        </p:nvCxnSpPr>
        <p:spPr>
          <a:xfrm flipH="1">
            <a:off x="1705379" y="2048232"/>
            <a:ext cx="1202276" cy="371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2"/>
            <a:endCxn id="18" idx="0"/>
          </p:cNvCxnSpPr>
          <p:nvPr/>
        </p:nvCxnSpPr>
        <p:spPr>
          <a:xfrm>
            <a:off x="2907655" y="2048232"/>
            <a:ext cx="1178171" cy="37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1818234" y="2073376"/>
            <a:ext cx="1093610" cy="369332"/>
          </a:xfrm>
          <a:prstGeom prst="rect">
            <a:avLst/>
          </a:prstGeom>
          <a:noFill/>
        </p:spPr>
        <p:txBody>
          <a:bodyPr wrap="square" rtlCol="0">
            <a:spAutoFit/>
          </a:bodyPr>
          <a:lstStyle/>
          <a:p>
            <a:r>
              <a:rPr lang="en-US" altLang="zh-TW" dirty="0" smtClean="0"/>
              <a:t>NAK</a:t>
            </a:r>
            <a:endParaRPr lang="zh-TW" altLang="en-US" dirty="0"/>
          </a:p>
        </p:txBody>
      </p:sp>
      <p:sp>
        <p:nvSpPr>
          <p:cNvPr id="24" name="文字方塊 23"/>
          <p:cNvSpPr txBox="1"/>
          <p:nvPr/>
        </p:nvSpPr>
        <p:spPr>
          <a:xfrm>
            <a:off x="3450639" y="2044044"/>
            <a:ext cx="579104" cy="369332"/>
          </a:xfrm>
          <a:prstGeom prst="rect">
            <a:avLst/>
          </a:prstGeom>
          <a:noFill/>
        </p:spPr>
        <p:txBody>
          <a:bodyPr wrap="square" rtlCol="0">
            <a:spAutoFit/>
          </a:bodyPr>
          <a:lstStyle/>
          <a:p>
            <a:r>
              <a:rPr lang="en-US" altLang="zh-TW" dirty="0" smtClean="0"/>
              <a:t>else</a:t>
            </a:r>
            <a:endParaRPr lang="zh-TW" altLang="en-US" dirty="0"/>
          </a:p>
        </p:txBody>
      </p:sp>
      <p:sp>
        <p:nvSpPr>
          <p:cNvPr id="43" name="矩形 42"/>
          <p:cNvSpPr/>
          <p:nvPr/>
        </p:nvSpPr>
        <p:spPr>
          <a:xfrm>
            <a:off x="1605681" y="3673305"/>
            <a:ext cx="2603947" cy="5875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Counter==g?</a:t>
            </a:r>
            <a:endParaRPr lang="zh-TW" altLang="en-US" dirty="0"/>
          </a:p>
        </p:txBody>
      </p:sp>
      <p:cxnSp>
        <p:nvCxnSpPr>
          <p:cNvPr id="45" name="直線單箭頭接點 44"/>
          <p:cNvCxnSpPr>
            <a:stCxn id="17" idx="2"/>
            <a:endCxn id="43" idx="0"/>
          </p:cNvCxnSpPr>
          <p:nvPr/>
        </p:nvCxnSpPr>
        <p:spPr>
          <a:xfrm>
            <a:off x="1705379" y="3297875"/>
            <a:ext cx="1202276" cy="37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流程圖: 程序 45"/>
          <p:cNvSpPr/>
          <p:nvPr/>
        </p:nvSpPr>
        <p:spPr>
          <a:xfrm>
            <a:off x="2371078" y="4715363"/>
            <a:ext cx="1067864" cy="57749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MCS</a:t>
            </a:r>
            <a:r>
              <a:rPr lang="zh-TW" altLang="en-US" dirty="0" smtClean="0">
                <a:latin typeface="標楷體" panose="03000509000000000000" pitchFamily="65" charset="-120"/>
                <a:ea typeface="標楷體" panose="03000509000000000000" pitchFamily="65" charset="-120"/>
              </a:rPr>
              <a:t>不</a:t>
            </a:r>
            <a:r>
              <a:rPr lang="zh-TW" altLang="en-US" dirty="0">
                <a:latin typeface="標楷體" panose="03000509000000000000" pitchFamily="65" charset="-120"/>
                <a:ea typeface="標楷體" panose="03000509000000000000" pitchFamily="65" charset="-120"/>
              </a:rPr>
              <a:t>變</a:t>
            </a:r>
          </a:p>
        </p:txBody>
      </p:sp>
      <p:cxnSp>
        <p:nvCxnSpPr>
          <p:cNvPr id="48" name="直線單箭頭接點 47"/>
          <p:cNvCxnSpPr>
            <a:stCxn id="43" idx="2"/>
            <a:endCxn id="46" idx="0"/>
          </p:cNvCxnSpPr>
          <p:nvPr/>
        </p:nvCxnSpPr>
        <p:spPr>
          <a:xfrm flipH="1">
            <a:off x="2905010" y="4260902"/>
            <a:ext cx="2645" cy="454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字方塊 48"/>
          <p:cNvSpPr txBox="1"/>
          <p:nvPr/>
        </p:nvSpPr>
        <p:spPr>
          <a:xfrm>
            <a:off x="838200" y="4270560"/>
            <a:ext cx="1632388" cy="369332"/>
          </a:xfrm>
          <a:prstGeom prst="rect">
            <a:avLst/>
          </a:prstGeom>
          <a:noFill/>
        </p:spPr>
        <p:txBody>
          <a:bodyPr wrap="square" rtlCol="0">
            <a:spAutoFit/>
          </a:bodyPr>
          <a:lstStyle/>
          <a:p>
            <a:r>
              <a:rPr lang="en-US" altLang="zh-TW" dirty="0" smtClean="0"/>
              <a:t>No, counter &gt; g</a:t>
            </a:r>
            <a:endParaRPr lang="zh-TW" altLang="en-US" dirty="0"/>
          </a:p>
        </p:txBody>
      </p:sp>
      <p:sp>
        <p:nvSpPr>
          <p:cNvPr id="52" name="文字方塊 51"/>
          <p:cNvSpPr txBox="1"/>
          <p:nvPr/>
        </p:nvSpPr>
        <p:spPr>
          <a:xfrm>
            <a:off x="2647878" y="4267000"/>
            <a:ext cx="512641" cy="369332"/>
          </a:xfrm>
          <a:prstGeom prst="rect">
            <a:avLst/>
          </a:prstGeom>
          <a:noFill/>
        </p:spPr>
        <p:txBody>
          <a:bodyPr wrap="none" rtlCol="0">
            <a:spAutoFit/>
          </a:bodyPr>
          <a:lstStyle/>
          <a:p>
            <a:r>
              <a:rPr lang="en-US" altLang="zh-TW" dirty="0" smtClean="0"/>
              <a:t>YES</a:t>
            </a:r>
            <a:endParaRPr lang="zh-TW" altLang="en-US" dirty="0"/>
          </a:p>
        </p:txBody>
      </p:sp>
      <p:sp>
        <p:nvSpPr>
          <p:cNvPr id="80" name="文字方塊 79"/>
          <p:cNvSpPr txBox="1"/>
          <p:nvPr/>
        </p:nvSpPr>
        <p:spPr>
          <a:xfrm>
            <a:off x="10106697" y="1361703"/>
            <a:ext cx="1719114" cy="646331"/>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UE Initial:</a:t>
            </a:r>
          </a:p>
          <a:p>
            <a:r>
              <a:rPr lang="en-US" altLang="zh-TW" dirty="0" smtClean="0"/>
              <a:t>Mute = false</a:t>
            </a:r>
          </a:p>
        </p:txBody>
      </p:sp>
      <p:sp>
        <p:nvSpPr>
          <p:cNvPr id="53" name="文字方塊 52"/>
          <p:cNvSpPr txBox="1"/>
          <p:nvPr/>
        </p:nvSpPr>
        <p:spPr>
          <a:xfrm>
            <a:off x="103893" y="1250562"/>
            <a:ext cx="1426924" cy="92333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err="1" smtClean="0"/>
              <a:t>eNB</a:t>
            </a:r>
            <a:r>
              <a:rPr lang="en-US" altLang="zh-TW" dirty="0" smtClean="0"/>
              <a:t> Initial:</a:t>
            </a:r>
          </a:p>
          <a:p>
            <a:r>
              <a:rPr lang="en-US" altLang="zh-TW" dirty="0" smtClean="0"/>
              <a:t>Counter = 0</a:t>
            </a:r>
          </a:p>
          <a:p>
            <a:r>
              <a:rPr lang="en-US" altLang="zh-TW" dirty="0" smtClean="0"/>
              <a:t>g: give up</a:t>
            </a:r>
            <a:endParaRPr lang="zh-TW" altLang="en-US" dirty="0"/>
          </a:p>
        </p:txBody>
      </p:sp>
      <p:cxnSp>
        <p:nvCxnSpPr>
          <p:cNvPr id="116" name="直線單箭頭接點 115"/>
          <p:cNvCxnSpPr>
            <a:stCxn id="18" idx="2"/>
            <a:endCxn id="43" idx="0"/>
          </p:cNvCxnSpPr>
          <p:nvPr/>
        </p:nvCxnSpPr>
        <p:spPr>
          <a:xfrm flipH="1">
            <a:off x="2907655" y="3297289"/>
            <a:ext cx="1178171" cy="37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流程圖: 程序 123"/>
          <p:cNvSpPr/>
          <p:nvPr/>
        </p:nvSpPr>
        <p:spPr>
          <a:xfrm>
            <a:off x="838200" y="4715362"/>
            <a:ext cx="1121387" cy="57749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MCS</a:t>
            </a:r>
            <a:r>
              <a:rPr lang="zh-TW" altLang="en-US" dirty="0" smtClean="0">
                <a:latin typeface="標楷體" panose="03000509000000000000" pitchFamily="65" charset="-120"/>
                <a:ea typeface="標楷體" panose="03000509000000000000" pitchFamily="65" charset="-120"/>
              </a:rPr>
              <a:t>下降</a:t>
            </a:r>
            <a:endParaRPr lang="en-US" altLang="zh-TW" dirty="0" smtClean="0">
              <a:latin typeface="標楷體" panose="03000509000000000000" pitchFamily="65" charset="-120"/>
              <a:ea typeface="標楷體" panose="03000509000000000000" pitchFamily="65" charset="-120"/>
            </a:endParaRPr>
          </a:p>
          <a:p>
            <a:pPr algn="ctr"/>
            <a:r>
              <a:rPr lang="en-US" altLang="zh-TW" dirty="0"/>
              <a:t>Counter--</a:t>
            </a:r>
            <a:endParaRPr lang="zh-TW" altLang="en-US" dirty="0"/>
          </a:p>
        </p:txBody>
      </p:sp>
      <p:sp>
        <p:nvSpPr>
          <p:cNvPr id="125" name="流程圖: 程序 124"/>
          <p:cNvSpPr/>
          <p:nvPr/>
        </p:nvSpPr>
        <p:spPr>
          <a:xfrm>
            <a:off x="3972874" y="4715362"/>
            <a:ext cx="1067864" cy="57749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MCS</a:t>
            </a:r>
            <a:r>
              <a:rPr lang="zh-TW" altLang="en-US" dirty="0" smtClean="0">
                <a:latin typeface="標楷體" panose="03000509000000000000" pitchFamily="65" charset="-120"/>
                <a:ea typeface="標楷體" panose="03000509000000000000" pitchFamily="65" charset="-120"/>
              </a:rPr>
              <a:t>上升</a:t>
            </a:r>
            <a:endParaRPr lang="zh-TW" altLang="en-US" dirty="0">
              <a:latin typeface="標楷體" panose="03000509000000000000" pitchFamily="65" charset="-120"/>
              <a:ea typeface="標楷體" panose="03000509000000000000" pitchFamily="65" charset="-120"/>
            </a:endParaRPr>
          </a:p>
        </p:txBody>
      </p:sp>
      <p:cxnSp>
        <p:nvCxnSpPr>
          <p:cNvPr id="127" name="直線單箭頭接點 126"/>
          <p:cNvCxnSpPr>
            <a:stCxn id="43" idx="2"/>
            <a:endCxn id="124" idx="0"/>
          </p:cNvCxnSpPr>
          <p:nvPr/>
        </p:nvCxnSpPr>
        <p:spPr>
          <a:xfrm flipH="1">
            <a:off x="1398894" y="4260902"/>
            <a:ext cx="1508761" cy="45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3731791" y="4267000"/>
            <a:ext cx="1632388" cy="369332"/>
          </a:xfrm>
          <a:prstGeom prst="rect">
            <a:avLst/>
          </a:prstGeom>
          <a:noFill/>
        </p:spPr>
        <p:txBody>
          <a:bodyPr wrap="square" rtlCol="0">
            <a:spAutoFit/>
          </a:bodyPr>
          <a:lstStyle/>
          <a:p>
            <a:r>
              <a:rPr lang="en-US" altLang="zh-TW" dirty="0" smtClean="0"/>
              <a:t>No, counter &lt; g</a:t>
            </a:r>
            <a:endParaRPr lang="zh-TW" altLang="en-US" dirty="0"/>
          </a:p>
        </p:txBody>
      </p:sp>
      <p:cxnSp>
        <p:nvCxnSpPr>
          <p:cNvPr id="132" name="直線單箭頭接點 131"/>
          <p:cNvCxnSpPr>
            <a:stCxn id="43" idx="2"/>
            <a:endCxn id="125" idx="0"/>
          </p:cNvCxnSpPr>
          <p:nvPr/>
        </p:nvCxnSpPr>
        <p:spPr>
          <a:xfrm>
            <a:off x="2907655" y="4260902"/>
            <a:ext cx="1599151" cy="45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矩形 153"/>
          <p:cNvSpPr/>
          <p:nvPr/>
        </p:nvSpPr>
        <p:spPr>
          <a:xfrm>
            <a:off x="7221781" y="1348467"/>
            <a:ext cx="2364642" cy="672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UE</a:t>
            </a:r>
            <a:r>
              <a:rPr lang="zh-TW" altLang="en-US" dirty="0" smtClean="0">
                <a:latin typeface="標楷體" panose="03000509000000000000" pitchFamily="65" charset="-120"/>
                <a:ea typeface="標楷體" panose="03000509000000000000" pitchFamily="65" charset="-120"/>
              </a:rPr>
              <a:t>收到</a:t>
            </a:r>
            <a:r>
              <a:rPr lang="en-US" altLang="zh-TW" dirty="0" smtClean="0"/>
              <a:t>packet</a:t>
            </a:r>
            <a:endParaRPr lang="zh-TW" altLang="en-US" dirty="0"/>
          </a:p>
        </p:txBody>
      </p:sp>
      <p:sp>
        <p:nvSpPr>
          <p:cNvPr id="155" name="菱形 154"/>
          <p:cNvSpPr/>
          <p:nvPr/>
        </p:nvSpPr>
        <p:spPr>
          <a:xfrm>
            <a:off x="6096320" y="2781271"/>
            <a:ext cx="1458238" cy="88408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Mute</a:t>
            </a:r>
            <a:endParaRPr lang="zh-TW" altLang="en-US" dirty="0">
              <a:ea typeface="標楷體" panose="03000509000000000000" pitchFamily="65" charset="-120"/>
            </a:endParaRPr>
          </a:p>
        </p:txBody>
      </p:sp>
      <p:cxnSp>
        <p:nvCxnSpPr>
          <p:cNvPr id="156" name="直線單箭頭接點 155"/>
          <p:cNvCxnSpPr>
            <a:stCxn id="154" idx="1"/>
            <a:endCxn id="155" idx="0"/>
          </p:cNvCxnSpPr>
          <p:nvPr/>
        </p:nvCxnSpPr>
        <p:spPr>
          <a:xfrm flipH="1">
            <a:off x="6825439" y="1684870"/>
            <a:ext cx="396342" cy="109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文字方塊 156"/>
          <p:cNvSpPr txBox="1"/>
          <p:nvPr/>
        </p:nvSpPr>
        <p:spPr>
          <a:xfrm>
            <a:off x="6145657" y="2327583"/>
            <a:ext cx="704059"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error</a:t>
            </a:r>
            <a:endParaRPr lang="zh-TW" altLang="en-US" dirty="0"/>
          </a:p>
        </p:txBody>
      </p:sp>
      <p:cxnSp>
        <p:nvCxnSpPr>
          <p:cNvPr id="158" name="直線單箭頭接點 157"/>
          <p:cNvCxnSpPr>
            <a:stCxn id="155" idx="1"/>
            <a:endCxn id="159" idx="0"/>
          </p:cNvCxnSpPr>
          <p:nvPr/>
        </p:nvCxnSpPr>
        <p:spPr>
          <a:xfrm flipH="1">
            <a:off x="5958668" y="3223313"/>
            <a:ext cx="137652" cy="1475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流程圖: 程序 158"/>
          <p:cNvSpPr/>
          <p:nvPr/>
        </p:nvSpPr>
        <p:spPr>
          <a:xfrm>
            <a:off x="5314978" y="4699211"/>
            <a:ext cx="1287380" cy="59971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Do nothing</a:t>
            </a:r>
            <a:endParaRPr lang="zh-TW" altLang="en-US" dirty="0">
              <a:ea typeface="標楷體" panose="03000509000000000000" pitchFamily="65" charset="-120"/>
            </a:endParaRPr>
          </a:p>
        </p:txBody>
      </p:sp>
      <p:sp>
        <p:nvSpPr>
          <p:cNvPr id="160" name="文字方塊 159"/>
          <p:cNvSpPr txBox="1"/>
          <p:nvPr/>
        </p:nvSpPr>
        <p:spPr>
          <a:xfrm>
            <a:off x="9694684" y="2327583"/>
            <a:ext cx="874470"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correct</a:t>
            </a:r>
            <a:endParaRPr lang="zh-TW" altLang="en-US" dirty="0"/>
          </a:p>
        </p:txBody>
      </p:sp>
      <p:cxnSp>
        <p:nvCxnSpPr>
          <p:cNvPr id="161" name="直線單箭頭接點 160"/>
          <p:cNvCxnSpPr>
            <a:stCxn id="154" idx="3"/>
            <a:endCxn id="173" idx="0"/>
          </p:cNvCxnSpPr>
          <p:nvPr/>
        </p:nvCxnSpPr>
        <p:spPr>
          <a:xfrm>
            <a:off x="9586423" y="1684870"/>
            <a:ext cx="520274" cy="301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文字方塊 161"/>
          <p:cNvSpPr txBox="1"/>
          <p:nvPr/>
        </p:nvSpPr>
        <p:spPr>
          <a:xfrm>
            <a:off x="5553092" y="4001972"/>
            <a:ext cx="579005"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true</a:t>
            </a:r>
            <a:endParaRPr lang="zh-TW" altLang="en-US" dirty="0"/>
          </a:p>
        </p:txBody>
      </p:sp>
      <p:cxnSp>
        <p:nvCxnSpPr>
          <p:cNvPr id="163" name="直線單箭頭接點 162"/>
          <p:cNvCxnSpPr>
            <a:stCxn id="155" idx="3"/>
            <a:endCxn id="164" idx="0"/>
          </p:cNvCxnSpPr>
          <p:nvPr/>
        </p:nvCxnSpPr>
        <p:spPr>
          <a:xfrm>
            <a:off x="7554558" y="3223313"/>
            <a:ext cx="231438" cy="1475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流程圖: 程序 163"/>
          <p:cNvSpPr/>
          <p:nvPr/>
        </p:nvSpPr>
        <p:spPr>
          <a:xfrm>
            <a:off x="7005891" y="4699211"/>
            <a:ext cx="1560209" cy="59971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smtClean="0">
                <a:ea typeface="標楷體" panose="03000509000000000000" pitchFamily="65" charset="-120"/>
              </a:rPr>
              <a:t>回傳</a:t>
            </a:r>
            <a:r>
              <a:rPr lang="en-US" altLang="zh-TW" dirty="0" smtClean="0">
                <a:ea typeface="標楷體" panose="03000509000000000000" pitchFamily="65" charset="-120"/>
              </a:rPr>
              <a:t>NAK</a:t>
            </a:r>
            <a:r>
              <a:rPr lang="zh-TW" altLang="en-US" dirty="0" smtClean="0">
                <a:ea typeface="標楷體" panose="03000509000000000000" pitchFamily="65" charset="-120"/>
              </a:rPr>
              <a:t>，</a:t>
            </a:r>
            <a:r>
              <a:rPr lang="en-US" altLang="zh-TW" dirty="0" smtClean="0">
                <a:ea typeface="標楷體" panose="03000509000000000000" pitchFamily="65" charset="-120"/>
              </a:rPr>
              <a:t>Mute =</a:t>
            </a:r>
            <a:r>
              <a:rPr lang="zh-TW" altLang="en-US" dirty="0" smtClean="0">
                <a:ea typeface="標楷體" panose="03000509000000000000" pitchFamily="65" charset="-120"/>
              </a:rPr>
              <a:t> </a:t>
            </a:r>
            <a:r>
              <a:rPr lang="en-US" altLang="zh-TW" dirty="0" smtClean="0">
                <a:ea typeface="標楷體" panose="03000509000000000000" pitchFamily="65" charset="-120"/>
              </a:rPr>
              <a:t>true</a:t>
            </a:r>
            <a:endParaRPr lang="zh-TW" altLang="en-US" dirty="0">
              <a:ea typeface="標楷體" panose="03000509000000000000" pitchFamily="65" charset="-120"/>
            </a:endParaRPr>
          </a:p>
        </p:txBody>
      </p:sp>
      <p:sp>
        <p:nvSpPr>
          <p:cNvPr id="165" name="文字方塊 164"/>
          <p:cNvSpPr txBox="1"/>
          <p:nvPr/>
        </p:nvSpPr>
        <p:spPr>
          <a:xfrm>
            <a:off x="7048719" y="4001972"/>
            <a:ext cx="619400"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false</a:t>
            </a:r>
            <a:endParaRPr lang="zh-TW" altLang="en-US" dirty="0"/>
          </a:p>
        </p:txBody>
      </p:sp>
      <p:sp>
        <p:nvSpPr>
          <p:cNvPr id="173" name="流程圖: 程序 172"/>
          <p:cNvSpPr/>
          <p:nvPr/>
        </p:nvSpPr>
        <p:spPr>
          <a:xfrm>
            <a:off x="9253262" y="4699210"/>
            <a:ext cx="1706869" cy="59971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Mute = false</a:t>
            </a:r>
            <a:endParaRPr lang="zh-TW" altLang="en-US" dirty="0">
              <a:ea typeface="標楷體" panose="03000509000000000000" pitchFamily="65" charset="-120"/>
            </a:endParaRPr>
          </a:p>
        </p:txBody>
      </p:sp>
      <p:cxnSp>
        <p:nvCxnSpPr>
          <p:cNvPr id="25" name="直線接點 24"/>
          <p:cNvCxnSpPr>
            <a:stCxn id="43" idx="0"/>
            <a:endCxn id="43" idx="1"/>
          </p:cNvCxnSpPr>
          <p:nvPr/>
        </p:nvCxnSpPr>
        <p:spPr>
          <a:xfrm flipH="1">
            <a:off x="1605681" y="3673305"/>
            <a:ext cx="1301974" cy="293799"/>
          </a:xfrm>
          <a:prstGeom prst="line">
            <a:avLst/>
          </a:prstGeom>
        </p:spPr>
        <p:style>
          <a:lnRef idx="1">
            <a:schemeClr val="dk1"/>
          </a:lnRef>
          <a:fillRef idx="0">
            <a:schemeClr val="dk1"/>
          </a:fillRef>
          <a:effectRef idx="0">
            <a:schemeClr val="dk1"/>
          </a:effectRef>
          <a:fontRef idx="minor">
            <a:schemeClr val="tx1"/>
          </a:fontRef>
        </p:style>
      </p:cxnSp>
      <p:cxnSp>
        <p:nvCxnSpPr>
          <p:cNvPr id="27" name="直線接點 26"/>
          <p:cNvCxnSpPr>
            <a:stCxn id="43" idx="1"/>
            <a:endCxn id="43" idx="2"/>
          </p:cNvCxnSpPr>
          <p:nvPr/>
        </p:nvCxnSpPr>
        <p:spPr>
          <a:xfrm>
            <a:off x="1605681" y="3967104"/>
            <a:ext cx="1301974" cy="293798"/>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p:cNvCxnSpPr>
            <a:stCxn id="43" idx="0"/>
            <a:endCxn id="43" idx="3"/>
          </p:cNvCxnSpPr>
          <p:nvPr/>
        </p:nvCxnSpPr>
        <p:spPr>
          <a:xfrm>
            <a:off x="2907655" y="3673305"/>
            <a:ext cx="1301973" cy="293799"/>
          </a:xfrm>
          <a:prstGeom prst="line">
            <a:avLst/>
          </a:prstGeom>
        </p:spPr>
        <p:style>
          <a:lnRef idx="1">
            <a:schemeClr val="dk1"/>
          </a:lnRef>
          <a:fillRef idx="0">
            <a:schemeClr val="dk1"/>
          </a:fillRef>
          <a:effectRef idx="0">
            <a:schemeClr val="dk1"/>
          </a:effectRef>
          <a:fontRef idx="minor">
            <a:schemeClr val="tx1"/>
          </a:fontRef>
        </p:style>
      </p:cxnSp>
      <p:cxnSp>
        <p:nvCxnSpPr>
          <p:cNvPr id="31" name="直線接點 30"/>
          <p:cNvCxnSpPr>
            <a:stCxn id="43" idx="3"/>
            <a:endCxn id="43" idx="2"/>
          </p:cNvCxnSpPr>
          <p:nvPr/>
        </p:nvCxnSpPr>
        <p:spPr>
          <a:xfrm flipH="1">
            <a:off x="2907655" y="3967104"/>
            <a:ext cx="1301973" cy="293798"/>
          </a:xfrm>
          <a:prstGeom prst="line">
            <a:avLst/>
          </a:prstGeom>
        </p:spPr>
        <p:style>
          <a:lnRef idx="1">
            <a:schemeClr val="dk1"/>
          </a:lnRef>
          <a:fillRef idx="0">
            <a:schemeClr val="dk1"/>
          </a:fillRef>
          <a:effectRef idx="0">
            <a:schemeClr val="dk1"/>
          </a:effectRef>
          <a:fontRef idx="minor">
            <a:schemeClr val="tx1"/>
          </a:fontRef>
        </p:style>
      </p:cxnSp>
      <p:sp>
        <p:nvSpPr>
          <p:cNvPr id="64" name="矩形 63"/>
          <p:cNvSpPr/>
          <p:nvPr/>
        </p:nvSpPr>
        <p:spPr>
          <a:xfrm>
            <a:off x="96919" y="5642169"/>
            <a:ext cx="2603947" cy="5875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MCS==</a:t>
            </a:r>
            <a:r>
              <a:rPr lang="en-US" altLang="zh-TW" dirty="0"/>
              <a:t>1</a:t>
            </a:r>
            <a:r>
              <a:rPr lang="en-US" altLang="zh-TW" dirty="0" smtClean="0"/>
              <a:t>?</a:t>
            </a:r>
            <a:endParaRPr lang="zh-TW" altLang="en-US" dirty="0"/>
          </a:p>
        </p:txBody>
      </p:sp>
      <p:cxnSp>
        <p:nvCxnSpPr>
          <p:cNvPr id="65" name="直線接點 64"/>
          <p:cNvCxnSpPr>
            <a:stCxn id="64" idx="0"/>
            <a:endCxn id="64" idx="1"/>
          </p:cNvCxnSpPr>
          <p:nvPr/>
        </p:nvCxnSpPr>
        <p:spPr>
          <a:xfrm flipH="1">
            <a:off x="96919" y="5642169"/>
            <a:ext cx="1301974" cy="293799"/>
          </a:xfrm>
          <a:prstGeom prst="line">
            <a:avLst/>
          </a:prstGeom>
        </p:spPr>
        <p:style>
          <a:lnRef idx="1">
            <a:schemeClr val="dk1"/>
          </a:lnRef>
          <a:fillRef idx="0">
            <a:schemeClr val="dk1"/>
          </a:fillRef>
          <a:effectRef idx="0">
            <a:schemeClr val="dk1"/>
          </a:effectRef>
          <a:fontRef idx="minor">
            <a:schemeClr val="tx1"/>
          </a:fontRef>
        </p:style>
      </p:cxnSp>
      <p:cxnSp>
        <p:nvCxnSpPr>
          <p:cNvPr id="66" name="直線接點 65"/>
          <p:cNvCxnSpPr>
            <a:stCxn id="64" idx="1"/>
            <a:endCxn id="64" idx="2"/>
          </p:cNvCxnSpPr>
          <p:nvPr/>
        </p:nvCxnSpPr>
        <p:spPr>
          <a:xfrm>
            <a:off x="96919" y="5935968"/>
            <a:ext cx="1301974" cy="293798"/>
          </a:xfrm>
          <a:prstGeom prst="line">
            <a:avLst/>
          </a:prstGeom>
        </p:spPr>
        <p:style>
          <a:lnRef idx="1">
            <a:schemeClr val="dk1"/>
          </a:lnRef>
          <a:fillRef idx="0">
            <a:schemeClr val="dk1"/>
          </a:fillRef>
          <a:effectRef idx="0">
            <a:schemeClr val="dk1"/>
          </a:effectRef>
          <a:fontRef idx="minor">
            <a:schemeClr val="tx1"/>
          </a:fontRef>
        </p:style>
      </p:cxnSp>
      <p:cxnSp>
        <p:nvCxnSpPr>
          <p:cNvPr id="67" name="直線接點 66"/>
          <p:cNvCxnSpPr>
            <a:stCxn id="64" idx="0"/>
            <a:endCxn id="64" idx="3"/>
          </p:cNvCxnSpPr>
          <p:nvPr/>
        </p:nvCxnSpPr>
        <p:spPr>
          <a:xfrm>
            <a:off x="1398893" y="5642169"/>
            <a:ext cx="1301973" cy="293799"/>
          </a:xfrm>
          <a:prstGeom prst="line">
            <a:avLst/>
          </a:prstGeom>
        </p:spPr>
        <p:style>
          <a:lnRef idx="1">
            <a:schemeClr val="dk1"/>
          </a:lnRef>
          <a:fillRef idx="0">
            <a:schemeClr val="dk1"/>
          </a:fillRef>
          <a:effectRef idx="0">
            <a:schemeClr val="dk1"/>
          </a:effectRef>
          <a:fontRef idx="minor">
            <a:schemeClr val="tx1"/>
          </a:fontRef>
        </p:style>
      </p:cxnSp>
      <p:cxnSp>
        <p:nvCxnSpPr>
          <p:cNvPr id="68" name="直線接點 67"/>
          <p:cNvCxnSpPr>
            <a:stCxn id="64" idx="3"/>
            <a:endCxn id="64" idx="2"/>
          </p:cNvCxnSpPr>
          <p:nvPr/>
        </p:nvCxnSpPr>
        <p:spPr>
          <a:xfrm flipH="1">
            <a:off x="1398893" y="5935968"/>
            <a:ext cx="1301973" cy="293798"/>
          </a:xfrm>
          <a:prstGeom prst="line">
            <a:avLst/>
          </a:prstGeom>
        </p:spPr>
        <p:style>
          <a:lnRef idx="1">
            <a:schemeClr val="dk1"/>
          </a:lnRef>
          <a:fillRef idx="0">
            <a:schemeClr val="dk1"/>
          </a:fillRef>
          <a:effectRef idx="0">
            <a:schemeClr val="dk1"/>
          </a:effectRef>
          <a:fontRef idx="minor">
            <a:schemeClr val="tx1"/>
          </a:fontRef>
        </p:style>
      </p:cxnSp>
      <p:cxnSp>
        <p:nvCxnSpPr>
          <p:cNvPr id="36" name="直線單箭頭接點 35"/>
          <p:cNvCxnSpPr>
            <a:stCxn id="124" idx="2"/>
            <a:endCxn id="64" idx="0"/>
          </p:cNvCxnSpPr>
          <p:nvPr/>
        </p:nvCxnSpPr>
        <p:spPr>
          <a:xfrm flipH="1">
            <a:off x="1398893" y="5292853"/>
            <a:ext cx="1" cy="34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p:cNvSpPr/>
          <p:nvPr/>
        </p:nvSpPr>
        <p:spPr>
          <a:xfrm>
            <a:off x="3327611" y="5655389"/>
            <a:ext cx="1179195" cy="57749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Counter=0</a:t>
            </a:r>
            <a:endParaRPr lang="zh-TW" altLang="en-US" dirty="0"/>
          </a:p>
        </p:txBody>
      </p:sp>
      <p:cxnSp>
        <p:nvCxnSpPr>
          <p:cNvPr id="39" name="直線單箭頭接點 38"/>
          <p:cNvCxnSpPr>
            <a:stCxn id="64" idx="3"/>
            <a:endCxn id="72" idx="1"/>
          </p:cNvCxnSpPr>
          <p:nvPr/>
        </p:nvCxnSpPr>
        <p:spPr>
          <a:xfrm>
            <a:off x="2700866" y="5935968"/>
            <a:ext cx="626745" cy="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390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2_FBC: UE behavior</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If </a:t>
            </a:r>
            <a:r>
              <a:rPr lang="en-US" altLang="zh-TW" i="1" dirty="0" smtClean="0"/>
              <a:t>mute</a:t>
            </a:r>
            <a:r>
              <a:rPr lang="en-US" altLang="zh-TW" dirty="0" smtClean="0"/>
              <a:t> is true and UE can decode correctly, reply ACK, set </a:t>
            </a:r>
            <a:r>
              <a:rPr lang="en-US" altLang="zh-TW" i="1" dirty="0" smtClean="0"/>
              <a:t>mute</a:t>
            </a:r>
            <a:r>
              <a:rPr lang="en-US" altLang="zh-TW" dirty="0" smtClean="0"/>
              <a:t> false</a:t>
            </a:r>
          </a:p>
          <a:p>
            <a:r>
              <a:rPr lang="en-US" altLang="zh-TW" dirty="0"/>
              <a:t>If </a:t>
            </a:r>
            <a:r>
              <a:rPr lang="en-US" altLang="zh-TW" i="1" dirty="0" smtClean="0"/>
              <a:t>mute</a:t>
            </a:r>
            <a:r>
              <a:rPr lang="en-US" altLang="zh-TW" dirty="0" smtClean="0"/>
              <a:t> is false and UE decodes incorrectly</a:t>
            </a:r>
            <a:r>
              <a:rPr lang="en-US" altLang="zh-TW" dirty="0"/>
              <a:t>, reply </a:t>
            </a:r>
            <a:r>
              <a:rPr lang="en-US" altLang="zh-TW" dirty="0" smtClean="0"/>
              <a:t>NAK, set </a:t>
            </a:r>
            <a:r>
              <a:rPr lang="en-US" altLang="zh-TW" i="1" dirty="0" smtClean="0"/>
              <a:t>mute</a:t>
            </a:r>
            <a:r>
              <a:rPr lang="en-US" altLang="zh-TW" dirty="0" smtClean="0"/>
              <a:t> true</a:t>
            </a:r>
          </a:p>
          <a:p>
            <a:pPr algn="just"/>
            <a:r>
              <a:rPr lang="en-US" altLang="zh-TW" dirty="0"/>
              <a:t>Note: NAK </a:t>
            </a:r>
            <a:r>
              <a:rPr lang="en-US" altLang="zh-TW" dirty="0" smtClean="0"/>
              <a:t>collision and ACK collision are </a:t>
            </a:r>
            <a:r>
              <a:rPr lang="en-US" altLang="zh-TW" dirty="0"/>
              <a:t>possible when multiple UEs reply NAK. Therefore, </a:t>
            </a:r>
            <a:r>
              <a:rPr lang="en-US" altLang="zh-TW" dirty="0" err="1"/>
              <a:t>eNodeB</a:t>
            </a:r>
            <a:r>
              <a:rPr lang="en-US" altLang="zh-TW" dirty="0"/>
              <a:t> uses energy detection to determine whether NAK(s</a:t>
            </a:r>
            <a:r>
              <a:rPr lang="en-US" altLang="zh-TW" dirty="0" smtClean="0"/>
              <a:t>) or ACK(s) </a:t>
            </a:r>
            <a:r>
              <a:rPr lang="en-US" altLang="zh-TW" dirty="0"/>
              <a:t>are sent.</a:t>
            </a:r>
          </a:p>
          <a:p>
            <a:r>
              <a:rPr lang="en-US" altLang="zh-TW" dirty="0" smtClean="0"/>
              <a:t>NAK and ACK do not collide with each other because they are transmitted via different channels</a:t>
            </a:r>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12</a:t>
            </a:fld>
            <a:endParaRPr lang="zh-TW" altLang="en-US"/>
          </a:p>
        </p:txBody>
      </p:sp>
      <p:sp>
        <p:nvSpPr>
          <p:cNvPr id="5" name="文字方塊 4"/>
          <p:cNvSpPr txBox="1"/>
          <p:nvPr/>
        </p:nvSpPr>
        <p:spPr>
          <a:xfrm>
            <a:off x="6248399" y="427741"/>
            <a:ext cx="4057652"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TW" altLang="en-US" dirty="0" smtClean="0">
                <a:ea typeface="標楷體" panose="03000509000000000000" pitchFamily="65" charset="-120"/>
              </a:rPr>
              <a:t>白話文：</a:t>
            </a:r>
            <a:endParaRPr lang="en-US" altLang="zh-TW" dirty="0">
              <a:ea typeface="標楷體" panose="03000509000000000000" pitchFamily="65" charset="-120"/>
            </a:endParaRPr>
          </a:p>
          <a:p>
            <a:r>
              <a:rPr lang="en-US" altLang="zh-TW" dirty="0" smtClean="0">
                <a:ea typeface="標楷體" panose="03000509000000000000" pitchFamily="65" charset="-120"/>
              </a:rPr>
              <a:t>UE</a:t>
            </a:r>
            <a:r>
              <a:rPr lang="zh-TW" altLang="en-US" dirty="0" smtClean="0">
                <a:ea typeface="標楷體" panose="03000509000000000000" pitchFamily="65" charset="-120"/>
              </a:rPr>
              <a:t> </a:t>
            </a:r>
            <a:r>
              <a:rPr lang="en-US" altLang="zh-TW" dirty="0" smtClean="0">
                <a:ea typeface="標楷體" panose="03000509000000000000" pitchFamily="65" charset="-120"/>
              </a:rPr>
              <a:t>feedback</a:t>
            </a:r>
            <a:r>
              <a:rPr lang="zh-TW" altLang="en-US" dirty="0" smtClean="0">
                <a:ea typeface="標楷體" panose="03000509000000000000" pitchFamily="65" charset="-120"/>
              </a:rPr>
              <a:t>給</a:t>
            </a:r>
            <a:r>
              <a:rPr lang="en-US" altLang="zh-TW" dirty="0" err="1" smtClean="0">
                <a:ea typeface="標楷體" panose="03000509000000000000" pitchFamily="65" charset="-120"/>
              </a:rPr>
              <a:t>eNodeB</a:t>
            </a:r>
            <a:r>
              <a:rPr lang="en-US" altLang="zh-TW" dirty="0" smtClean="0">
                <a:ea typeface="標楷體" panose="03000509000000000000" pitchFamily="65" charset="-120"/>
              </a:rPr>
              <a:t> </a:t>
            </a:r>
            <a:r>
              <a:rPr lang="en-US" altLang="zh-TW" dirty="0" err="1" smtClean="0">
                <a:ea typeface="標楷體" panose="03000509000000000000" pitchFamily="65" charset="-120"/>
              </a:rPr>
              <a:t>iff</a:t>
            </a:r>
            <a:r>
              <a:rPr lang="en-US" altLang="zh-TW" dirty="0" smtClean="0">
                <a:ea typeface="標楷體" panose="03000509000000000000" pitchFamily="65" charset="-120"/>
              </a:rPr>
              <a:t> </a:t>
            </a:r>
            <a:r>
              <a:rPr lang="zh-TW" altLang="en-US" dirty="0" smtClean="0">
                <a:ea typeface="標楷體" panose="03000509000000000000" pitchFamily="65" charset="-120"/>
              </a:rPr>
              <a:t>接收狀態改變</a:t>
            </a:r>
            <a:endParaRPr lang="en-US" altLang="zh-TW" dirty="0" smtClean="0">
              <a:ea typeface="標楷體" panose="03000509000000000000" pitchFamily="65" charset="-120"/>
            </a:endParaRPr>
          </a:p>
          <a:p>
            <a:r>
              <a:rPr lang="en-US" altLang="zh-TW" dirty="0" smtClean="0">
                <a:ea typeface="標楷體" panose="03000509000000000000" pitchFamily="65" charset="-120"/>
              </a:rPr>
              <a:t>(i.e. </a:t>
            </a:r>
            <a:r>
              <a:rPr lang="zh-TW" altLang="en-US" dirty="0" smtClean="0">
                <a:ea typeface="標楷體" panose="03000509000000000000" pitchFamily="65" charset="-120"/>
              </a:rPr>
              <a:t>原本可以接收變成不能接收，或者是原本不能接收變成可以接收</a:t>
            </a:r>
            <a:r>
              <a:rPr lang="en-US" altLang="zh-TW" dirty="0" smtClean="0">
                <a:ea typeface="標楷體" panose="03000509000000000000" pitchFamily="65" charset="-120"/>
              </a:rPr>
              <a:t>)</a:t>
            </a:r>
            <a:endParaRPr lang="zh-TW" altLang="en-US" dirty="0">
              <a:ea typeface="標楷體" panose="03000509000000000000" pitchFamily="65" charset="-120"/>
            </a:endParaRPr>
          </a:p>
        </p:txBody>
      </p:sp>
    </p:spTree>
    <p:extLst>
      <p:ext uri="{BB962C8B-B14F-4D97-AF65-F5344CB8AC3E}">
        <p14:creationId xmlns:p14="http://schemas.microsoft.com/office/powerpoint/2010/main" val="124068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782300" cy="1325563"/>
          </a:xfrm>
        </p:spPr>
        <p:txBody>
          <a:bodyPr>
            <a:normAutofit/>
          </a:bodyPr>
          <a:lstStyle/>
          <a:p>
            <a:r>
              <a:rPr lang="en-US" altLang="zh-TW" dirty="0" smtClean="0"/>
              <a:t>2_FBC: </a:t>
            </a:r>
            <a:r>
              <a:rPr lang="en-US" altLang="zh-TW" dirty="0" err="1" smtClean="0"/>
              <a:t>eNodeB</a:t>
            </a:r>
            <a:r>
              <a:rPr lang="en-US" altLang="zh-TW" dirty="0" smtClean="0"/>
              <a:t> behavior</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If </a:t>
            </a:r>
            <a:r>
              <a:rPr lang="en-US" altLang="zh-TW" dirty="0" err="1" smtClean="0"/>
              <a:t>eNB</a:t>
            </a:r>
            <a:r>
              <a:rPr lang="en-US" altLang="zh-TW" dirty="0" smtClean="0"/>
              <a:t> receives both NAK and ACK, do nothing</a:t>
            </a:r>
          </a:p>
          <a:p>
            <a:r>
              <a:rPr lang="en-US" altLang="zh-TW" dirty="0" smtClean="0"/>
              <a:t>Else if </a:t>
            </a:r>
            <a:r>
              <a:rPr lang="en-US" altLang="zh-TW" dirty="0" err="1" smtClean="0"/>
              <a:t>eNB</a:t>
            </a:r>
            <a:r>
              <a:rPr lang="en-US" altLang="zh-TW" dirty="0" smtClean="0"/>
              <a:t> receives NAK, counter++</a:t>
            </a:r>
            <a:endParaRPr lang="en-US" altLang="zh-TW" dirty="0"/>
          </a:p>
          <a:p>
            <a:r>
              <a:rPr lang="en-US" altLang="zh-TW" dirty="0" smtClean="0"/>
              <a:t>Else if </a:t>
            </a:r>
            <a:r>
              <a:rPr lang="en-US" altLang="zh-TW" dirty="0" err="1" smtClean="0"/>
              <a:t>eNB</a:t>
            </a:r>
            <a:r>
              <a:rPr lang="en-US" altLang="zh-TW" dirty="0" smtClean="0"/>
              <a:t> receives ACK, counter--</a:t>
            </a:r>
          </a:p>
          <a:p>
            <a:endParaRPr lang="en-US" altLang="zh-TW" dirty="0"/>
          </a:p>
          <a:p>
            <a:r>
              <a:rPr lang="en-US" altLang="zh-TW" dirty="0" smtClean="0"/>
              <a:t>If counter &lt; g, MCS++</a:t>
            </a:r>
          </a:p>
          <a:p>
            <a:r>
              <a:rPr lang="en-US" altLang="zh-TW" dirty="0" smtClean="0"/>
              <a:t>Else if counter == g, MCS = MCS</a:t>
            </a:r>
          </a:p>
          <a:p>
            <a:r>
              <a:rPr lang="en-US" altLang="zh-TW" dirty="0" smtClean="0"/>
              <a:t>Else MCS--</a:t>
            </a:r>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13</a:t>
            </a:fld>
            <a:endParaRPr lang="zh-TW" altLang="en-US"/>
          </a:p>
        </p:txBody>
      </p:sp>
      <p:sp>
        <p:nvSpPr>
          <p:cNvPr id="5" name="文字方塊 4"/>
          <p:cNvSpPr txBox="1"/>
          <p:nvPr/>
        </p:nvSpPr>
        <p:spPr>
          <a:xfrm>
            <a:off x="7305675" y="3804741"/>
            <a:ext cx="4048125"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TW" altLang="en-US" dirty="0" smtClean="0">
                <a:ea typeface="標楷體" panose="03000509000000000000" pitchFamily="65" charset="-120"/>
              </a:rPr>
              <a:t>白話文：</a:t>
            </a:r>
            <a:endParaRPr lang="en-US" altLang="zh-TW" dirty="0">
              <a:ea typeface="標楷體" panose="03000509000000000000" pitchFamily="65" charset="-120"/>
            </a:endParaRPr>
          </a:p>
          <a:p>
            <a:r>
              <a:rPr lang="en-US" altLang="zh-TW" dirty="0" smtClean="0">
                <a:ea typeface="標楷體" panose="03000509000000000000" pitchFamily="65" charset="-120"/>
              </a:rPr>
              <a:t>Counter</a:t>
            </a:r>
            <a:r>
              <a:rPr lang="zh-TW" altLang="en-US" dirty="0" smtClean="0">
                <a:ea typeface="標楷體" panose="03000509000000000000" pitchFamily="65" charset="-120"/>
              </a:rPr>
              <a:t>的變化</a:t>
            </a:r>
            <a:r>
              <a:rPr lang="zh-TW" altLang="en-US" dirty="0">
                <a:ea typeface="標楷體" panose="03000509000000000000" pitchFamily="65" charset="-120"/>
              </a:rPr>
              <a:t>只</a:t>
            </a:r>
            <a:r>
              <a:rPr lang="zh-TW" altLang="en-US" dirty="0" smtClean="0">
                <a:ea typeface="標楷體" panose="03000509000000000000" pitchFamily="65" charset="-120"/>
              </a:rPr>
              <a:t>與</a:t>
            </a:r>
            <a:r>
              <a:rPr lang="en-US" altLang="zh-TW" dirty="0">
                <a:ea typeface="標楷體" panose="03000509000000000000" pitchFamily="65" charset="-120"/>
              </a:rPr>
              <a:t>U</a:t>
            </a:r>
            <a:r>
              <a:rPr lang="en-US" altLang="zh-TW" dirty="0" smtClean="0">
                <a:ea typeface="標楷體" panose="03000509000000000000" pitchFamily="65" charset="-120"/>
              </a:rPr>
              <a:t>E</a:t>
            </a:r>
            <a:r>
              <a:rPr lang="zh-TW" altLang="en-US" dirty="0">
                <a:ea typeface="標楷體" panose="03000509000000000000" pitchFamily="65" charset="-120"/>
              </a:rPr>
              <a:t>的 </a:t>
            </a:r>
            <a:r>
              <a:rPr lang="en-US" altLang="zh-TW" dirty="0">
                <a:ea typeface="標楷體" panose="03000509000000000000" pitchFamily="65" charset="-120"/>
              </a:rPr>
              <a:t>feedback</a:t>
            </a:r>
            <a:r>
              <a:rPr lang="zh-TW" altLang="en-US" dirty="0" smtClean="0">
                <a:ea typeface="標楷體" panose="03000509000000000000" pitchFamily="65" charset="-120"/>
              </a:rPr>
              <a:t>相關</a:t>
            </a:r>
            <a:endParaRPr lang="en-US" altLang="zh-TW" dirty="0" smtClean="0">
              <a:ea typeface="標楷體" panose="03000509000000000000" pitchFamily="65" charset="-120"/>
            </a:endParaRPr>
          </a:p>
          <a:p>
            <a:r>
              <a:rPr lang="en-US" altLang="zh-TW" dirty="0" smtClean="0">
                <a:ea typeface="標楷體" panose="03000509000000000000" pitchFamily="65" charset="-120"/>
              </a:rPr>
              <a:t>MCS</a:t>
            </a:r>
            <a:r>
              <a:rPr lang="zh-TW" altLang="en-US" dirty="0">
                <a:ea typeface="標楷體" panose="03000509000000000000" pitchFamily="65" charset="-120"/>
              </a:rPr>
              <a:t>的</a:t>
            </a:r>
            <a:r>
              <a:rPr lang="zh-TW" altLang="en-US" dirty="0" smtClean="0">
                <a:ea typeface="標楷體" panose="03000509000000000000" pitchFamily="65" charset="-120"/>
              </a:rPr>
              <a:t>變化只與</a:t>
            </a:r>
            <a:r>
              <a:rPr lang="en-US" altLang="zh-TW" dirty="0" smtClean="0">
                <a:ea typeface="標楷體" panose="03000509000000000000" pitchFamily="65" charset="-120"/>
              </a:rPr>
              <a:t>counter</a:t>
            </a:r>
            <a:r>
              <a:rPr lang="zh-TW" altLang="en-US" dirty="0" smtClean="0">
                <a:ea typeface="標楷體" panose="03000509000000000000" pitchFamily="65" charset="-120"/>
              </a:rPr>
              <a:t>相關</a:t>
            </a:r>
            <a:endParaRPr lang="zh-TW" altLang="en-US" dirty="0">
              <a:ea typeface="標楷體" panose="03000509000000000000" pitchFamily="65" charset="-120"/>
            </a:endParaRPr>
          </a:p>
        </p:txBody>
      </p:sp>
    </p:spTree>
    <p:extLst>
      <p:ext uri="{BB962C8B-B14F-4D97-AF65-F5344CB8AC3E}">
        <p14:creationId xmlns:p14="http://schemas.microsoft.com/office/powerpoint/2010/main" val="75756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2_FBC</a:t>
            </a:r>
            <a:endParaRPr lang="zh-TW" altLang="en-US" dirty="0"/>
          </a:p>
        </p:txBody>
      </p:sp>
      <p:sp>
        <p:nvSpPr>
          <p:cNvPr id="4" name="投影片編號版面配置區 3"/>
          <p:cNvSpPr>
            <a:spLocks noGrp="1"/>
          </p:cNvSpPr>
          <p:nvPr>
            <p:ph type="sldNum" sz="quarter" idx="12"/>
          </p:nvPr>
        </p:nvSpPr>
        <p:spPr>
          <a:xfrm>
            <a:off x="9232227" y="5753406"/>
            <a:ext cx="2743200" cy="365125"/>
          </a:xfrm>
        </p:spPr>
        <p:txBody>
          <a:bodyPr/>
          <a:lstStyle/>
          <a:p>
            <a:fld id="{2AC1FB2E-CBF1-4A62-AAFE-89D1F8CD1546}" type="slidenum">
              <a:rPr lang="zh-TW" altLang="en-US" smtClean="0"/>
              <a:t>14</a:t>
            </a:fld>
            <a:endParaRPr lang="zh-TW" altLang="en-US" dirty="0"/>
          </a:p>
        </p:txBody>
      </p:sp>
      <p:sp>
        <p:nvSpPr>
          <p:cNvPr id="15" name="矩形 14"/>
          <p:cNvSpPr/>
          <p:nvPr/>
        </p:nvSpPr>
        <p:spPr>
          <a:xfrm>
            <a:off x="1763951" y="1348467"/>
            <a:ext cx="2287408" cy="6997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err="1" smtClean="0"/>
              <a:t>eNodeB</a:t>
            </a:r>
            <a:r>
              <a:rPr lang="zh-TW" altLang="en-US" dirty="0" smtClean="0">
                <a:latin typeface="標楷體" panose="03000509000000000000" pitchFamily="65" charset="-120"/>
                <a:ea typeface="標楷體" panose="03000509000000000000" pitchFamily="65" charset="-120"/>
              </a:rPr>
              <a:t>收到</a:t>
            </a:r>
            <a:r>
              <a:rPr lang="en-US" altLang="zh-TW" dirty="0" smtClean="0"/>
              <a:t>feedback</a:t>
            </a:r>
            <a:endParaRPr lang="zh-TW" altLang="en-US" dirty="0"/>
          </a:p>
        </p:txBody>
      </p:sp>
      <p:sp>
        <p:nvSpPr>
          <p:cNvPr id="17" name="流程圖: 程序 16"/>
          <p:cNvSpPr/>
          <p:nvPr/>
        </p:nvSpPr>
        <p:spPr>
          <a:xfrm>
            <a:off x="711345" y="3123197"/>
            <a:ext cx="1304693" cy="88408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Counter++</a:t>
            </a:r>
            <a:endParaRPr lang="zh-TW" altLang="en-US" dirty="0">
              <a:ea typeface="標楷體" panose="03000509000000000000" pitchFamily="65" charset="-120"/>
            </a:endParaRPr>
          </a:p>
        </p:txBody>
      </p:sp>
      <p:sp>
        <p:nvSpPr>
          <p:cNvPr id="18" name="流程圖: 程序 17"/>
          <p:cNvSpPr/>
          <p:nvPr/>
        </p:nvSpPr>
        <p:spPr>
          <a:xfrm>
            <a:off x="2134157" y="3117892"/>
            <a:ext cx="1541707" cy="87722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Counter</a:t>
            </a:r>
            <a:r>
              <a:rPr lang="zh-TW" altLang="en-US" smtClean="0">
                <a:ea typeface="標楷體" panose="03000509000000000000" pitchFamily="65" charset="-120"/>
              </a:rPr>
              <a:t>不變</a:t>
            </a:r>
            <a:endParaRPr lang="zh-TW" altLang="en-US" dirty="0">
              <a:ea typeface="標楷體" panose="03000509000000000000" pitchFamily="65" charset="-120"/>
            </a:endParaRPr>
          </a:p>
        </p:txBody>
      </p:sp>
      <p:cxnSp>
        <p:nvCxnSpPr>
          <p:cNvPr id="20" name="直線單箭頭接點 19"/>
          <p:cNvCxnSpPr>
            <a:stCxn id="15" idx="2"/>
            <a:endCxn id="17" idx="0"/>
          </p:cNvCxnSpPr>
          <p:nvPr/>
        </p:nvCxnSpPr>
        <p:spPr>
          <a:xfrm flipH="1">
            <a:off x="1363692" y="2048232"/>
            <a:ext cx="1543963" cy="1074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2"/>
            <a:endCxn id="18" idx="0"/>
          </p:cNvCxnSpPr>
          <p:nvPr/>
        </p:nvCxnSpPr>
        <p:spPr>
          <a:xfrm flipH="1">
            <a:off x="2905011" y="2048232"/>
            <a:ext cx="2644" cy="106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1063073" y="2407554"/>
            <a:ext cx="1093610" cy="369332"/>
          </a:xfrm>
          <a:prstGeom prst="rect">
            <a:avLst/>
          </a:prstGeom>
          <a:noFill/>
        </p:spPr>
        <p:txBody>
          <a:bodyPr wrap="square" rtlCol="0">
            <a:spAutoFit/>
          </a:bodyPr>
          <a:lstStyle/>
          <a:p>
            <a:r>
              <a:rPr lang="en-US" altLang="zh-TW" dirty="0" smtClean="0"/>
              <a:t>NAK only</a:t>
            </a:r>
            <a:endParaRPr lang="zh-TW" altLang="en-US" dirty="0"/>
          </a:p>
        </p:txBody>
      </p:sp>
      <p:sp>
        <p:nvSpPr>
          <p:cNvPr id="24" name="文字方塊 23"/>
          <p:cNvSpPr txBox="1"/>
          <p:nvPr/>
        </p:nvSpPr>
        <p:spPr>
          <a:xfrm>
            <a:off x="2708168" y="2481542"/>
            <a:ext cx="579104" cy="369332"/>
          </a:xfrm>
          <a:prstGeom prst="rect">
            <a:avLst/>
          </a:prstGeom>
          <a:noFill/>
        </p:spPr>
        <p:txBody>
          <a:bodyPr wrap="square" rtlCol="0">
            <a:spAutoFit/>
          </a:bodyPr>
          <a:lstStyle/>
          <a:p>
            <a:r>
              <a:rPr lang="en-US" altLang="zh-TW" dirty="0" smtClean="0"/>
              <a:t>else</a:t>
            </a:r>
            <a:endParaRPr lang="zh-TW" altLang="en-US" dirty="0"/>
          </a:p>
        </p:txBody>
      </p:sp>
      <p:sp>
        <p:nvSpPr>
          <p:cNvPr id="43" name="矩形 42"/>
          <p:cNvSpPr/>
          <p:nvPr/>
        </p:nvSpPr>
        <p:spPr>
          <a:xfrm>
            <a:off x="1605681" y="4378155"/>
            <a:ext cx="2603947" cy="5875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Counter==g?</a:t>
            </a:r>
            <a:endParaRPr lang="zh-TW" altLang="en-US" dirty="0"/>
          </a:p>
        </p:txBody>
      </p:sp>
      <p:cxnSp>
        <p:nvCxnSpPr>
          <p:cNvPr id="45" name="直線單箭頭接點 44"/>
          <p:cNvCxnSpPr>
            <a:stCxn id="17" idx="2"/>
          </p:cNvCxnSpPr>
          <p:nvPr/>
        </p:nvCxnSpPr>
        <p:spPr>
          <a:xfrm>
            <a:off x="1363692" y="4007281"/>
            <a:ext cx="1543963" cy="370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流程圖: 程序 45"/>
          <p:cNvSpPr/>
          <p:nvPr/>
        </p:nvSpPr>
        <p:spPr>
          <a:xfrm>
            <a:off x="2371078" y="6001238"/>
            <a:ext cx="1067864" cy="57749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MCS</a:t>
            </a:r>
            <a:r>
              <a:rPr lang="zh-TW" altLang="en-US" dirty="0" smtClean="0">
                <a:latin typeface="標楷體" panose="03000509000000000000" pitchFamily="65" charset="-120"/>
                <a:ea typeface="標楷體" panose="03000509000000000000" pitchFamily="65" charset="-120"/>
              </a:rPr>
              <a:t>不</a:t>
            </a:r>
            <a:r>
              <a:rPr lang="zh-TW" altLang="en-US" dirty="0">
                <a:latin typeface="標楷體" panose="03000509000000000000" pitchFamily="65" charset="-120"/>
                <a:ea typeface="標楷體" panose="03000509000000000000" pitchFamily="65" charset="-120"/>
              </a:rPr>
              <a:t>變</a:t>
            </a:r>
          </a:p>
        </p:txBody>
      </p:sp>
      <p:cxnSp>
        <p:nvCxnSpPr>
          <p:cNvPr id="48" name="直線單箭頭接點 47"/>
          <p:cNvCxnSpPr>
            <a:endCxn id="46" idx="0"/>
          </p:cNvCxnSpPr>
          <p:nvPr/>
        </p:nvCxnSpPr>
        <p:spPr>
          <a:xfrm flipH="1">
            <a:off x="2905010" y="4965752"/>
            <a:ext cx="2645" cy="1035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字方塊 48"/>
          <p:cNvSpPr txBox="1"/>
          <p:nvPr/>
        </p:nvSpPr>
        <p:spPr>
          <a:xfrm>
            <a:off x="846960" y="5239080"/>
            <a:ext cx="1632388" cy="369332"/>
          </a:xfrm>
          <a:prstGeom prst="rect">
            <a:avLst/>
          </a:prstGeom>
          <a:noFill/>
        </p:spPr>
        <p:txBody>
          <a:bodyPr wrap="square" rtlCol="0">
            <a:spAutoFit/>
          </a:bodyPr>
          <a:lstStyle/>
          <a:p>
            <a:r>
              <a:rPr lang="en-US" altLang="zh-TW" dirty="0" smtClean="0"/>
              <a:t>No, counter &gt; g</a:t>
            </a:r>
            <a:endParaRPr lang="zh-TW" altLang="en-US" dirty="0"/>
          </a:p>
        </p:txBody>
      </p:sp>
      <p:sp>
        <p:nvSpPr>
          <p:cNvPr id="52" name="文字方塊 51"/>
          <p:cNvSpPr txBox="1"/>
          <p:nvPr/>
        </p:nvSpPr>
        <p:spPr>
          <a:xfrm>
            <a:off x="2655027" y="5237658"/>
            <a:ext cx="512641" cy="369332"/>
          </a:xfrm>
          <a:prstGeom prst="rect">
            <a:avLst/>
          </a:prstGeom>
          <a:noFill/>
        </p:spPr>
        <p:txBody>
          <a:bodyPr wrap="none" rtlCol="0">
            <a:spAutoFit/>
          </a:bodyPr>
          <a:lstStyle/>
          <a:p>
            <a:r>
              <a:rPr lang="en-US" altLang="zh-TW" dirty="0" smtClean="0"/>
              <a:t>YES</a:t>
            </a:r>
            <a:endParaRPr lang="zh-TW" altLang="en-US" dirty="0"/>
          </a:p>
        </p:txBody>
      </p:sp>
      <p:sp>
        <p:nvSpPr>
          <p:cNvPr id="80" name="文字方塊 79"/>
          <p:cNvSpPr txBox="1"/>
          <p:nvPr/>
        </p:nvSpPr>
        <p:spPr>
          <a:xfrm>
            <a:off x="10106697" y="1361703"/>
            <a:ext cx="1719114" cy="646331"/>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UE Initial:</a:t>
            </a:r>
          </a:p>
          <a:p>
            <a:r>
              <a:rPr lang="en-US" altLang="zh-TW" dirty="0" smtClean="0"/>
              <a:t>Mute = false</a:t>
            </a:r>
          </a:p>
        </p:txBody>
      </p:sp>
      <p:sp>
        <p:nvSpPr>
          <p:cNvPr id="81" name="流程圖: 程序 80"/>
          <p:cNvSpPr/>
          <p:nvPr/>
        </p:nvSpPr>
        <p:spPr>
          <a:xfrm>
            <a:off x="3793983" y="3114464"/>
            <a:ext cx="1304693" cy="88408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Counter--</a:t>
            </a:r>
            <a:endParaRPr lang="zh-TW" altLang="en-US" dirty="0">
              <a:ea typeface="標楷體" panose="03000509000000000000" pitchFamily="65" charset="-120"/>
            </a:endParaRPr>
          </a:p>
        </p:txBody>
      </p:sp>
      <p:cxnSp>
        <p:nvCxnSpPr>
          <p:cNvPr id="32" name="直線單箭頭接點 31"/>
          <p:cNvCxnSpPr>
            <a:stCxn id="15" idx="2"/>
            <a:endCxn id="81" idx="0"/>
          </p:cNvCxnSpPr>
          <p:nvPr/>
        </p:nvCxnSpPr>
        <p:spPr>
          <a:xfrm>
            <a:off x="2907655" y="2048232"/>
            <a:ext cx="1538675" cy="106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3845963" y="2451196"/>
            <a:ext cx="1024145" cy="369332"/>
          </a:xfrm>
          <a:prstGeom prst="rect">
            <a:avLst/>
          </a:prstGeom>
          <a:noFill/>
        </p:spPr>
        <p:txBody>
          <a:bodyPr wrap="square" rtlCol="0">
            <a:spAutoFit/>
          </a:bodyPr>
          <a:lstStyle/>
          <a:p>
            <a:r>
              <a:rPr lang="en-US" altLang="zh-TW" dirty="0" smtClean="0"/>
              <a:t>ACK only</a:t>
            </a:r>
            <a:endParaRPr lang="zh-TW" altLang="en-US" dirty="0"/>
          </a:p>
        </p:txBody>
      </p:sp>
      <p:sp>
        <p:nvSpPr>
          <p:cNvPr id="53" name="文字方塊 52"/>
          <p:cNvSpPr txBox="1"/>
          <p:nvPr/>
        </p:nvSpPr>
        <p:spPr>
          <a:xfrm>
            <a:off x="103893" y="1250562"/>
            <a:ext cx="1426924" cy="92333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err="1" smtClean="0"/>
              <a:t>eNB</a:t>
            </a:r>
            <a:r>
              <a:rPr lang="en-US" altLang="zh-TW" dirty="0" smtClean="0"/>
              <a:t> Initial:</a:t>
            </a:r>
          </a:p>
          <a:p>
            <a:r>
              <a:rPr lang="en-US" altLang="zh-TW" dirty="0" smtClean="0"/>
              <a:t>Counter = 0</a:t>
            </a:r>
          </a:p>
          <a:p>
            <a:r>
              <a:rPr lang="en-US" altLang="zh-TW" dirty="0" smtClean="0"/>
              <a:t>g: give up</a:t>
            </a:r>
            <a:endParaRPr lang="zh-TW" altLang="en-US" dirty="0"/>
          </a:p>
        </p:txBody>
      </p:sp>
      <p:cxnSp>
        <p:nvCxnSpPr>
          <p:cNvPr id="116" name="直線單箭頭接點 115"/>
          <p:cNvCxnSpPr>
            <a:stCxn id="18" idx="2"/>
          </p:cNvCxnSpPr>
          <p:nvPr/>
        </p:nvCxnSpPr>
        <p:spPr>
          <a:xfrm>
            <a:off x="2905011" y="3995121"/>
            <a:ext cx="2644" cy="38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流程圖: 程序 123"/>
          <p:cNvSpPr/>
          <p:nvPr/>
        </p:nvSpPr>
        <p:spPr>
          <a:xfrm>
            <a:off x="891723" y="6001237"/>
            <a:ext cx="1067864" cy="57749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MCS</a:t>
            </a:r>
            <a:r>
              <a:rPr lang="zh-TW" altLang="en-US" dirty="0" smtClean="0">
                <a:latin typeface="標楷體" panose="03000509000000000000" pitchFamily="65" charset="-120"/>
                <a:ea typeface="標楷體" panose="03000509000000000000" pitchFamily="65" charset="-120"/>
              </a:rPr>
              <a:t>下降</a:t>
            </a:r>
            <a:endParaRPr lang="zh-TW" altLang="en-US" dirty="0">
              <a:latin typeface="標楷體" panose="03000509000000000000" pitchFamily="65" charset="-120"/>
              <a:ea typeface="標楷體" panose="03000509000000000000" pitchFamily="65" charset="-120"/>
            </a:endParaRPr>
          </a:p>
        </p:txBody>
      </p:sp>
      <p:sp>
        <p:nvSpPr>
          <p:cNvPr id="125" name="流程圖: 程序 124"/>
          <p:cNvSpPr/>
          <p:nvPr/>
        </p:nvSpPr>
        <p:spPr>
          <a:xfrm>
            <a:off x="3972874" y="6001237"/>
            <a:ext cx="1067864" cy="57749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MCS</a:t>
            </a:r>
            <a:r>
              <a:rPr lang="zh-TW" altLang="en-US" dirty="0" smtClean="0">
                <a:latin typeface="標楷體" panose="03000509000000000000" pitchFamily="65" charset="-120"/>
                <a:ea typeface="標楷體" panose="03000509000000000000" pitchFamily="65" charset="-120"/>
              </a:rPr>
              <a:t>上升</a:t>
            </a:r>
            <a:endParaRPr lang="zh-TW" altLang="en-US" dirty="0">
              <a:latin typeface="標楷體" panose="03000509000000000000" pitchFamily="65" charset="-120"/>
              <a:ea typeface="標楷體" panose="03000509000000000000" pitchFamily="65" charset="-120"/>
            </a:endParaRPr>
          </a:p>
        </p:txBody>
      </p:sp>
      <p:cxnSp>
        <p:nvCxnSpPr>
          <p:cNvPr id="127" name="直線單箭頭接點 126"/>
          <p:cNvCxnSpPr>
            <a:endCxn id="124" idx="0"/>
          </p:cNvCxnSpPr>
          <p:nvPr/>
        </p:nvCxnSpPr>
        <p:spPr>
          <a:xfrm flipH="1">
            <a:off x="1425655" y="4965752"/>
            <a:ext cx="1482000" cy="1035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3341638" y="5228974"/>
            <a:ext cx="1632388" cy="369332"/>
          </a:xfrm>
          <a:prstGeom prst="rect">
            <a:avLst/>
          </a:prstGeom>
          <a:noFill/>
        </p:spPr>
        <p:txBody>
          <a:bodyPr wrap="square" rtlCol="0">
            <a:spAutoFit/>
          </a:bodyPr>
          <a:lstStyle/>
          <a:p>
            <a:r>
              <a:rPr lang="en-US" altLang="zh-TW" dirty="0" smtClean="0"/>
              <a:t>No, counter &lt; g</a:t>
            </a:r>
            <a:endParaRPr lang="zh-TW" altLang="en-US" dirty="0"/>
          </a:p>
        </p:txBody>
      </p:sp>
      <p:cxnSp>
        <p:nvCxnSpPr>
          <p:cNvPr id="132" name="直線單箭頭接點 131"/>
          <p:cNvCxnSpPr>
            <a:endCxn id="125" idx="0"/>
          </p:cNvCxnSpPr>
          <p:nvPr/>
        </p:nvCxnSpPr>
        <p:spPr>
          <a:xfrm>
            <a:off x="2907655" y="4965752"/>
            <a:ext cx="1599151" cy="1035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81" idx="2"/>
          </p:cNvCxnSpPr>
          <p:nvPr/>
        </p:nvCxnSpPr>
        <p:spPr>
          <a:xfrm flipH="1">
            <a:off x="2907655" y="3998548"/>
            <a:ext cx="1538675" cy="379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矩形 153"/>
          <p:cNvSpPr/>
          <p:nvPr/>
        </p:nvSpPr>
        <p:spPr>
          <a:xfrm>
            <a:off x="7221781" y="1348467"/>
            <a:ext cx="2364642" cy="672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UE</a:t>
            </a:r>
            <a:r>
              <a:rPr lang="zh-TW" altLang="en-US" dirty="0" smtClean="0">
                <a:latin typeface="標楷體" panose="03000509000000000000" pitchFamily="65" charset="-120"/>
                <a:ea typeface="標楷體" panose="03000509000000000000" pitchFamily="65" charset="-120"/>
              </a:rPr>
              <a:t>收到</a:t>
            </a:r>
            <a:r>
              <a:rPr lang="en-US" altLang="zh-TW" dirty="0" smtClean="0"/>
              <a:t>packet</a:t>
            </a:r>
            <a:endParaRPr lang="zh-TW" altLang="en-US" dirty="0"/>
          </a:p>
        </p:txBody>
      </p:sp>
      <p:sp>
        <p:nvSpPr>
          <p:cNvPr id="155" name="菱形 154"/>
          <p:cNvSpPr/>
          <p:nvPr/>
        </p:nvSpPr>
        <p:spPr>
          <a:xfrm>
            <a:off x="5840316" y="3113749"/>
            <a:ext cx="1458238" cy="88408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Mute</a:t>
            </a:r>
            <a:endParaRPr lang="zh-TW" altLang="en-US" dirty="0">
              <a:ea typeface="標楷體" panose="03000509000000000000" pitchFamily="65" charset="-120"/>
            </a:endParaRPr>
          </a:p>
        </p:txBody>
      </p:sp>
      <p:cxnSp>
        <p:nvCxnSpPr>
          <p:cNvPr id="156" name="直線單箭頭接點 155"/>
          <p:cNvCxnSpPr>
            <a:stCxn id="154" idx="1"/>
            <a:endCxn id="155" idx="0"/>
          </p:cNvCxnSpPr>
          <p:nvPr/>
        </p:nvCxnSpPr>
        <p:spPr>
          <a:xfrm flipH="1">
            <a:off x="6569435" y="1684870"/>
            <a:ext cx="652346" cy="142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文字方塊 156"/>
          <p:cNvSpPr txBox="1"/>
          <p:nvPr/>
        </p:nvSpPr>
        <p:spPr>
          <a:xfrm>
            <a:off x="6145657" y="2327583"/>
            <a:ext cx="704059"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error</a:t>
            </a:r>
            <a:endParaRPr lang="zh-TW" altLang="en-US" dirty="0"/>
          </a:p>
        </p:txBody>
      </p:sp>
      <p:cxnSp>
        <p:nvCxnSpPr>
          <p:cNvPr id="158" name="直線單箭頭接點 157"/>
          <p:cNvCxnSpPr>
            <a:stCxn id="155" idx="1"/>
            <a:endCxn id="159" idx="0"/>
          </p:cNvCxnSpPr>
          <p:nvPr/>
        </p:nvCxnSpPr>
        <p:spPr>
          <a:xfrm>
            <a:off x="5840316" y="3555791"/>
            <a:ext cx="5755" cy="114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流程圖: 程序 158"/>
          <p:cNvSpPr/>
          <p:nvPr/>
        </p:nvSpPr>
        <p:spPr>
          <a:xfrm>
            <a:off x="5202381" y="4699211"/>
            <a:ext cx="1287380" cy="59971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Do nothing</a:t>
            </a:r>
            <a:endParaRPr lang="zh-TW" altLang="en-US" dirty="0">
              <a:ea typeface="標楷體" panose="03000509000000000000" pitchFamily="65" charset="-120"/>
            </a:endParaRPr>
          </a:p>
        </p:txBody>
      </p:sp>
      <p:sp>
        <p:nvSpPr>
          <p:cNvPr id="160" name="文字方塊 159"/>
          <p:cNvSpPr txBox="1"/>
          <p:nvPr/>
        </p:nvSpPr>
        <p:spPr>
          <a:xfrm>
            <a:off x="10138017" y="2327583"/>
            <a:ext cx="874470"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correct</a:t>
            </a:r>
            <a:endParaRPr lang="zh-TW" altLang="en-US" dirty="0"/>
          </a:p>
        </p:txBody>
      </p:sp>
      <p:cxnSp>
        <p:nvCxnSpPr>
          <p:cNvPr id="161" name="直線單箭頭接點 160"/>
          <p:cNvCxnSpPr>
            <a:stCxn id="154" idx="3"/>
            <a:endCxn id="51" idx="0"/>
          </p:cNvCxnSpPr>
          <p:nvPr/>
        </p:nvCxnSpPr>
        <p:spPr>
          <a:xfrm>
            <a:off x="9586423" y="1684870"/>
            <a:ext cx="776941" cy="142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文字方塊 161"/>
          <p:cNvSpPr txBox="1"/>
          <p:nvPr/>
        </p:nvSpPr>
        <p:spPr>
          <a:xfrm>
            <a:off x="5553092" y="4001972"/>
            <a:ext cx="579005"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true</a:t>
            </a:r>
            <a:endParaRPr lang="zh-TW" altLang="en-US" dirty="0"/>
          </a:p>
        </p:txBody>
      </p:sp>
      <p:cxnSp>
        <p:nvCxnSpPr>
          <p:cNvPr id="163" name="直線單箭頭接點 162"/>
          <p:cNvCxnSpPr>
            <a:stCxn id="155" idx="3"/>
            <a:endCxn id="164" idx="0"/>
          </p:cNvCxnSpPr>
          <p:nvPr/>
        </p:nvCxnSpPr>
        <p:spPr>
          <a:xfrm>
            <a:off x="7298554" y="3555791"/>
            <a:ext cx="59865" cy="114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流程圖: 程序 163"/>
          <p:cNvSpPr/>
          <p:nvPr/>
        </p:nvSpPr>
        <p:spPr>
          <a:xfrm>
            <a:off x="6578314" y="4699211"/>
            <a:ext cx="1560209" cy="59971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smtClean="0">
                <a:ea typeface="標楷體" panose="03000509000000000000" pitchFamily="65" charset="-120"/>
              </a:rPr>
              <a:t>回傳</a:t>
            </a:r>
            <a:r>
              <a:rPr lang="en-US" altLang="zh-TW" dirty="0" smtClean="0">
                <a:ea typeface="標楷體" panose="03000509000000000000" pitchFamily="65" charset="-120"/>
              </a:rPr>
              <a:t>NAK</a:t>
            </a:r>
            <a:r>
              <a:rPr lang="zh-TW" altLang="en-US" dirty="0" smtClean="0">
                <a:ea typeface="標楷體" panose="03000509000000000000" pitchFamily="65" charset="-120"/>
              </a:rPr>
              <a:t>，</a:t>
            </a:r>
            <a:r>
              <a:rPr lang="en-US" altLang="zh-TW" dirty="0" smtClean="0">
                <a:ea typeface="標楷體" panose="03000509000000000000" pitchFamily="65" charset="-120"/>
              </a:rPr>
              <a:t>Mute =</a:t>
            </a:r>
            <a:r>
              <a:rPr lang="zh-TW" altLang="en-US" dirty="0" smtClean="0">
                <a:ea typeface="標楷體" panose="03000509000000000000" pitchFamily="65" charset="-120"/>
              </a:rPr>
              <a:t> </a:t>
            </a:r>
            <a:r>
              <a:rPr lang="en-US" altLang="zh-TW" dirty="0" smtClean="0">
                <a:ea typeface="標楷體" panose="03000509000000000000" pitchFamily="65" charset="-120"/>
              </a:rPr>
              <a:t>true</a:t>
            </a:r>
            <a:endParaRPr lang="zh-TW" altLang="en-US" dirty="0">
              <a:ea typeface="標楷體" panose="03000509000000000000" pitchFamily="65" charset="-120"/>
            </a:endParaRPr>
          </a:p>
        </p:txBody>
      </p:sp>
      <p:sp>
        <p:nvSpPr>
          <p:cNvPr id="165" name="文字方塊 164"/>
          <p:cNvSpPr txBox="1"/>
          <p:nvPr/>
        </p:nvSpPr>
        <p:spPr>
          <a:xfrm>
            <a:off x="7048719" y="4001972"/>
            <a:ext cx="619400"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false</a:t>
            </a:r>
            <a:endParaRPr lang="zh-TW" altLang="en-US" dirty="0"/>
          </a:p>
        </p:txBody>
      </p:sp>
      <p:cxnSp>
        <p:nvCxnSpPr>
          <p:cNvPr id="167" name="直線單箭頭接點 166"/>
          <p:cNvCxnSpPr>
            <a:stCxn id="51" idx="1"/>
          </p:cNvCxnSpPr>
          <p:nvPr/>
        </p:nvCxnSpPr>
        <p:spPr>
          <a:xfrm flipH="1">
            <a:off x="9378450" y="3555791"/>
            <a:ext cx="289503" cy="114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文字方塊 167"/>
          <p:cNvSpPr txBox="1"/>
          <p:nvPr/>
        </p:nvSpPr>
        <p:spPr>
          <a:xfrm>
            <a:off x="9088947" y="4001972"/>
            <a:ext cx="579005"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true</a:t>
            </a:r>
            <a:endParaRPr lang="zh-TW" altLang="en-US" dirty="0"/>
          </a:p>
        </p:txBody>
      </p:sp>
      <p:cxnSp>
        <p:nvCxnSpPr>
          <p:cNvPr id="169" name="直線單箭頭接點 168"/>
          <p:cNvCxnSpPr>
            <a:stCxn id="51" idx="3"/>
            <a:endCxn id="172" idx="0"/>
          </p:cNvCxnSpPr>
          <p:nvPr/>
        </p:nvCxnSpPr>
        <p:spPr>
          <a:xfrm>
            <a:off x="11058775" y="3555791"/>
            <a:ext cx="331430" cy="114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文字方塊 169"/>
          <p:cNvSpPr txBox="1"/>
          <p:nvPr/>
        </p:nvSpPr>
        <p:spPr>
          <a:xfrm>
            <a:off x="11080505" y="4001972"/>
            <a:ext cx="619400"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false</a:t>
            </a:r>
            <a:endParaRPr lang="zh-TW" altLang="en-US" dirty="0"/>
          </a:p>
        </p:txBody>
      </p:sp>
      <p:sp>
        <p:nvSpPr>
          <p:cNvPr id="172" name="流程圖: 程序 171"/>
          <p:cNvSpPr/>
          <p:nvPr/>
        </p:nvSpPr>
        <p:spPr>
          <a:xfrm>
            <a:off x="10763191" y="4699211"/>
            <a:ext cx="1254028" cy="59971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Do nothing</a:t>
            </a:r>
            <a:endParaRPr lang="zh-TW" altLang="en-US" dirty="0">
              <a:ea typeface="標楷體" panose="03000509000000000000" pitchFamily="65" charset="-120"/>
            </a:endParaRPr>
          </a:p>
        </p:txBody>
      </p:sp>
      <p:sp>
        <p:nvSpPr>
          <p:cNvPr id="51" name="菱形 50"/>
          <p:cNvSpPr/>
          <p:nvPr/>
        </p:nvSpPr>
        <p:spPr>
          <a:xfrm>
            <a:off x="9667953" y="3113749"/>
            <a:ext cx="1390822" cy="88408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ea typeface="標楷體" panose="03000509000000000000" pitchFamily="65" charset="-120"/>
              </a:rPr>
              <a:t>Mute</a:t>
            </a:r>
            <a:endParaRPr lang="zh-TW" altLang="en-US" dirty="0">
              <a:ea typeface="標楷體" panose="03000509000000000000" pitchFamily="65" charset="-120"/>
            </a:endParaRPr>
          </a:p>
        </p:txBody>
      </p:sp>
      <p:sp>
        <p:nvSpPr>
          <p:cNvPr id="54" name="流程圖: 程序 53"/>
          <p:cNvSpPr/>
          <p:nvPr/>
        </p:nvSpPr>
        <p:spPr>
          <a:xfrm>
            <a:off x="8598344" y="4699211"/>
            <a:ext cx="1560209" cy="59971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smtClean="0">
                <a:ea typeface="標楷體" panose="03000509000000000000" pitchFamily="65" charset="-120"/>
              </a:rPr>
              <a:t>回傳</a:t>
            </a:r>
            <a:r>
              <a:rPr lang="en-US" altLang="zh-TW" dirty="0" smtClean="0">
                <a:ea typeface="標楷體" panose="03000509000000000000" pitchFamily="65" charset="-120"/>
              </a:rPr>
              <a:t>ACK</a:t>
            </a:r>
            <a:r>
              <a:rPr lang="zh-TW" altLang="en-US" dirty="0" smtClean="0">
                <a:ea typeface="標楷體" panose="03000509000000000000" pitchFamily="65" charset="-120"/>
              </a:rPr>
              <a:t>，</a:t>
            </a:r>
            <a:r>
              <a:rPr lang="en-US" altLang="zh-TW" dirty="0" smtClean="0">
                <a:ea typeface="標楷體" panose="03000509000000000000" pitchFamily="65" charset="-120"/>
              </a:rPr>
              <a:t>Mute =</a:t>
            </a:r>
            <a:r>
              <a:rPr lang="zh-TW" altLang="en-US" dirty="0" smtClean="0">
                <a:ea typeface="標楷體" panose="03000509000000000000" pitchFamily="65" charset="-120"/>
              </a:rPr>
              <a:t> </a:t>
            </a:r>
            <a:r>
              <a:rPr lang="en-US" altLang="zh-TW" dirty="0" smtClean="0">
                <a:ea typeface="標楷體" panose="03000509000000000000" pitchFamily="65" charset="-120"/>
              </a:rPr>
              <a:t>false</a:t>
            </a:r>
            <a:endParaRPr lang="zh-TW" altLang="en-US" dirty="0">
              <a:ea typeface="標楷體" panose="03000509000000000000" pitchFamily="65" charset="-120"/>
            </a:endParaRPr>
          </a:p>
        </p:txBody>
      </p:sp>
      <p:cxnSp>
        <p:nvCxnSpPr>
          <p:cNvPr id="8" name="直線接點 7"/>
          <p:cNvCxnSpPr>
            <a:stCxn id="43" idx="0"/>
            <a:endCxn id="43" idx="1"/>
          </p:cNvCxnSpPr>
          <p:nvPr/>
        </p:nvCxnSpPr>
        <p:spPr>
          <a:xfrm flipH="1">
            <a:off x="1605681" y="4378155"/>
            <a:ext cx="1301974" cy="293799"/>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p:cNvCxnSpPr>
            <a:stCxn id="43" idx="0"/>
            <a:endCxn id="43" idx="3"/>
          </p:cNvCxnSpPr>
          <p:nvPr/>
        </p:nvCxnSpPr>
        <p:spPr>
          <a:xfrm>
            <a:off x="2907655" y="4378155"/>
            <a:ext cx="1301973" cy="293799"/>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p:cNvCxnSpPr>
            <a:stCxn id="43" idx="1"/>
            <a:endCxn id="43" idx="2"/>
          </p:cNvCxnSpPr>
          <p:nvPr/>
        </p:nvCxnSpPr>
        <p:spPr>
          <a:xfrm>
            <a:off x="1605681" y="4671954"/>
            <a:ext cx="1301974" cy="293798"/>
          </a:xfrm>
          <a:prstGeom prst="line">
            <a:avLst/>
          </a:prstGeom>
        </p:spPr>
        <p:style>
          <a:lnRef idx="1">
            <a:schemeClr val="dk1"/>
          </a:lnRef>
          <a:fillRef idx="0">
            <a:schemeClr val="dk1"/>
          </a:fillRef>
          <a:effectRef idx="0">
            <a:schemeClr val="dk1"/>
          </a:effectRef>
          <a:fontRef idx="minor">
            <a:schemeClr val="tx1"/>
          </a:fontRef>
        </p:style>
      </p:cxnSp>
      <p:cxnSp>
        <p:nvCxnSpPr>
          <p:cNvPr id="14" name="直線接點 13"/>
          <p:cNvCxnSpPr>
            <a:stCxn id="43" idx="3"/>
            <a:endCxn id="43" idx="2"/>
          </p:cNvCxnSpPr>
          <p:nvPr/>
        </p:nvCxnSpPr>
        <p:spPr>
          <a:xfrm flipH="1">
            <a:off x="2907655" y="4671954"/>
            <a:ext cx="1301973" cy="2937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0191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2_FBC: a small problem</a:t>
            </a:r>
            <a:endParaRPr lang="zh-TW" altLang="en-US" dirty="0"/>
          </a:p>
        </p:txBody>
      </p:sp>
      <p:sp>
        <p:nvSpPr>
          <p:cNvPr id="3" name="內容版面配置區 2"/>
          <p:cNvSpPr>
            <a:spLocks noGrp="1"/>
          </p:cNvSpPr>
          <p:nvPr>
            <p:ph idx="1"/>
          </p:nvPr>
        </p:nvSpPr>
        <p:spPr/>
        <p:txBody>
          <a:bodyPr/>
          <a:lstStyle/>
          <a:p>
            <a:r>
              <a:rPr lang="en-US" altLang="zh-TW" dirty="0"/>
              <a:t>Occasionally, when this happens: (Assume that counter was originally g, MCS = </a:t>
            </a:r>
            <a:r>
              <a:rPr lang="en-US" altLang="zh-TW" dirty="0" err="1"/>
              <a:t>MCS</a:t>
            </a:r>
            <a:r>
              <a:rPr lang="en-US" altLang="zh-TW" baseline="-25000" dirty="0" err="1"/>
              <a:t>i</a:t>
            </a:r>
            <a:r>
              <a:rPr lang="en-US" altLang="zh-TW" dirty="0"/>
              <a:t>)</a:t>
            </a:r>
          </a:p>
          <a:p>
            <a:pPr marL="342900" indent="-342900">
              <a:buAutoNum type="arabicPeriod"/>
            </a:pPr>
            <a:r>
              <a:rPr lang="en-US" altLang="zh-TW" dirty="0"/>
              <a:t>Some UEs become unable to decode </a:t>
            </a:r>
            <a:r>
              <a:rPr lang="en-US" altLang="zh-TW" dirty="0" err="1"/>
              <a:t>MCS</a:t>
            </a:r>
            <a:r>
              <a:rPr lang="en-US" altLang="zh-TW" baseline="-25000" dirty="0" err="1"/>
              <a:t>i</a:t>
            </a:r>
            <a:r>
              <a:rPr lang="en-US" altLang="zh-TW" dirty="0"/>
              <a:t> =&gt; reply NAK =&gt; counter = g+1</a:t>
            </a:r>
          </a:p>
          <a:p>
            <a:pPr marL="342900" indent="-342900">
              <a:buAutoNum type="arabicPeriod"/>
            </a:pPr>
            <a:r>
              <a:rPr lang="en-US" altLang="zh-TW" dirty="0"/>
              <a:t>MCS = MCS</a:t>
            </a:r>
            <a:r>
              <a:rPr lang="en-US" altLang="zh-TW" baseline="-25000" dirty="0"/>
              <a:t>i-1</a:t>
            </a:r>
            <a:r>
              <a:rPr lang="en-US" altLang="zh-TW" dirty="0"/>
              <a:t>, so the UEs in 1 can decode =&gt;reply ACK =&gt; counter = g.</a:t>
            </a:r>
          </a:p>
          <a:p>
            <a:pPr algn="just"/>
            <a:r>
              <a:rPr lang="en-US" altLang="zh-TW" dirty="0"/>
              <a:t>Suppose there’s another group of UEs that were initially unable to decode </a:t>
            </a:r>
            <a:r>
              <a:rPr lang="en-US" altLang="zh-TW" dirty="0" err="1"/>
              <a:t>MCS</a:t>
            </a:r>
            <a:r>
              <a:rPr lang="en-US" altLang="zh-TW" baseline="-25000" dirty="0" err="1"/>
              <a:t>i</a:t>
            </a:r>
            <a:r>
              <a:rPr lang="en-US" altLang="zh-TW" dirty="0"/>
              <a:t> becomes able to decode </a:t>
            </a:r>
            <a:r>
              <a:rPr lang="en-US" altLang="zh-TW" dirty="0" err="1"/>
              <a:t>MCS</a:t>
            </a:r>
            <a:r>
              <a:rPr lang="en-US" altLang="zh-TW" baseline="-25000" dirty="0" err="1"/>
              <a:t>i</a:t>
            </a:r>
            <a:r>
              <a:rPr lang="en-US" altLang="zh-TW" i="1" dirty="0"/>
              <a:t>. </a:t>
            </a:r>
            <a:r>
              <a:rPr lang="en-US" altLang="zh-TW" dirty="0"/>
              <a:t>If this happens at 1, then counter does not change. However, if this happens at 2, then MCS would decrease, even though the distribution of all the UEs does not change dramatically</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15</a:t>
            </a:fld>
            <a:endParaRPr lang="zh-TW" altLang="en-US"/>
          </a:p>
        </p:txBody>
      </p:sp>
    </p:spTree>
    <p:extLst>
      <p:ext uri="{BB962C8B-B14F-4D97-AF65-F5344CB8AC3E}">
        <p14:creationId xmlns:p14="http://schemas.microsoft.com/office/powerpoint/2010/main" val="2448199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2_FBC version 2.0</a:t>
            </a:r>
            <a:endParaRPr lang="zh-TW" altLang="en-US" dirty="0"/>
          </a:p>
        </p:txBody>
      </p:sp>
      <p:sp>
        <p:nvSpPr>
          <p:cNvPr id="3" name="內容版面配置區 2"/>
          <p:cNvSpPr>
            <a:spLocks noGrp="1"/>
          </p:cNvSpPr>
          <p:nvPr>
            <p:ph idx="1"/>
          </p:nvPr>
        </p:nvSpPr>
        <p:spPr/>
        <p:txBody>
          <a:bodyPr/>
          <a:lstStyle/>
          <a:p>
            <a:r>
              <a:rPr lang="en-US" altLang="zh-TW" dirty="0" smtClean="0"/>
              <a:t>The original version: </a:t>
            </a:r>
            <a:r>
              <a:rPr lang="en-US" altLang="zh-TW" dirty="0"/>
              <a:t>if counter == g, MCS = </a:t>
            </a:r>
            <a:r>
              <a:rPr lang="en-US" altLang="zh-TW" dirty="0" smtClean="0"/>
              <a:t>MCS</a:t>
            </a:r>
          </a:p>
          <a:p>
            <a:r>
              <a:rPr lang="en-US" altLang="zh-TW" dirty="0" smtClean="0"/>
              <a:t>V2.0: if counter == g || counter == g+1, MCS = MCS</a:t>
            </a:r>
          </a:p>
          <a:p>
            <a:r>
              <a:rPr lang="en-US" altLang="zh-TW" dirty="0" smtClean="0"/>
              <a:t>The original version: if </a:t>
            </a:r>
            <a:r>
              <a:rPr lang="en-US" altLang="zh-TW" dirty="0" err="1" smtClean="0"/>
              <a:t>eNB</a:t>
            </a:r>
            <a:r>
              <a:rPr lang="en-US" altLang="zh-TW" dirty="0" smtClean="0"/>
              <a:t> receives ACK but no NAK, MCS--</a:t>
            </a:r>
          </a:p>
          <a:p>
            <a:r>
              <a:rPr lang="en-US" altLang="zh-TW" dirty="0" smtClean="0"/>
              <a:t>V2.0: </a:t>
            </a:r>
            <a:r>
              <a:rPr lang="en-US" altLang="zh-TW" dirty="0"/>
              <a:t>if </a:t>
            </a:r>
            <a:r>
              <a:rPr lang="en-US" altLang="zh-TW" dirty="0" err="1"/>
              <a:t>eNB</a:t>
            </a:r>
            <a:r>
              <a:rPr lang="en-US" altLang="zh-TW" dirty="0"/>
              <a:t> receives ACK but no </a:t>
            </a:r>
            <a:r>
              <a:rPr lang="en-US" altLang="zh-TW" dirty="0" smtClean="0"/>
              <a:t>NAK, MCS--, unless counter&gt;g+1, in which case MCS-=2</a:t>
            </a:r>
          </a:p>
          <a:p>
            <a:r>
              <a:rPr lang="en-US" altLang="zh-TW" dirty="0" smtClean="0"/>
              <a:t>Pros of V2.0: more stable than the original version</a:t>
            </a:r>
          </a:p>
          <a:p>
            <a:r>
              <a:rPr lang="en-US" altLang="zh-TW" dirty="0" smtClean="0"/>
              <a:t>Cons of V2.0: not as </a:t>
            </a:r>
            <a:r>
              <a:rPr lang="en-US" altLang="zh-TW" dirty="0" err="1" smtClean="0"/>
              <a:t>simple&amp;stupid</a:t>
            </a:r>
            <a:r>
              <a:rPr lang="en-US" altLang="zh-TW" dirty="0" smtClean="0"/>
              <a:t> as the original version</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16</a:t>
            </a:fld>
            <a:endParaRPr lang="zh-TW" altLang="en-US"/>
          </a:p>
        </p:txBody>
      </p:sp>
    </p:spTree>
    <p:extLst>
      <p:ext uri="{BB962C8B-B14F-4D97-AF65-F5344CB8AC3E}">
        <p14:creationId xmlns:p14="http://schemas.microsoft.com/office/powerpoint/2010/main" val="3912834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2_FBC vs 2_FBC v2.0</a:t>
            </a:r>
            <a:endParaRPr lang="zh-TW" altLang="en-US" dirty="0"/>
          </a:p>
        </p:txBody>
      </p:sp>
      <p:pic>
        <p:nvPicPr>
          <p:cNvPr id="8" name="內容版面配置區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99084"/>
            <a:ext cx="5181600" cy="2909714"/>
          </a:xfrm>
        </p:spPr>
      </p:pic>
      <p:pic>
        <p:nvPicPr>
          <p:cNvPr id="9" name="內容版面配置區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99084"/>
            <a:ext cx="5181600" cy="2909714"/>
          </a:xfrm>
        </p:spPr>
      </p:pic>
      <p:sp>
        <p:nvSpPr>
          <p:cNvPr id="4" name="投影片編號版面配置區 3"/>
          <p:cNvSpPr>
            <a:spLocks noGrp="1"/>
          </p:cNvSpPr>
          <p:nvPr>
            <p:ph type="sldNum" sz="quarter" idx="12"/>
          </p:nvPr>
        </p:nvSpPr>
        <p:spPr/>
        <p:txBody>
          <a:bodyPr/>
          <a:lstStyle/>
          <a:p>
            <a:fld id="{2AC1FB2E-CBF1-4A62-AAFE-89D1F8CD1546}" type="slidenum">
              <a:rPr lang="zh-TW" altLang="en-US" smtClean="0"/>
              <a:t>17</a:t>
            </a:fld>
            <a:endParaRPr lang="zh-TW" altLang="en-US"/>
          </a:p>
        </p:txBody>
      </p:sp>
      <p:sp>
        <p:nvSpPr>
          <p:cNvPr id="10" name="文字方塊 9"/>
          <p:cNvSpPr txBox="1"/>
          <p:nvPr/>
        </p:nvSpPr>
        <p:spPr>
          <a:xfrm>
            <a:off x="8377317" y="5127193"/>
            <a:ext cx="771365" cy="369332"/>
          </a:xfrm>
          <a:prstGeom prst="rect">
            <a:avLst/>
          </a:prstGeom>
          <a:noFill/>
        </p:spPr>
        <p:txBody>
          <a:bodyPr wrap="none" rtlCol="0">
            <a:spAutoFit/>
          </a:bodyPr>
          <a:lstStyle/>
          <a:p>
            <a:r>
              <a:rPr lang="en-US" altLang="zh-TW" dirty="0" smtClean="0"/>
              <a:t>2_FBC</a:t>
            </a:r>
            <a:endParaRPr lang="zh-TW" altLang="en-US" dirty="0"/>
          </a:p>
        </p:txBody>
      </p:sp>
      <p:sp>
        <p:nvSpPr>
          <p:cNvPr id="11" name="文字方塊 10"/>
          <p:cNvSpPr txBox="1"/>
          <p:nvPr/>
        </p:nvSpPr>
        <p:spPr>
          <a:xfrm>
            <a:off x="2818897" y="5123934"/>
            <a:ext cx="1220206" cy="369332"/>
          </a:xfrm>
          <a:prstGeom prst="rect">
            <a:avLst/>
          </a:prstGeom>
          <a:noFill/>
        </p:spPr>
        <p:txBody>
          <a:bodyPr wrap="none" rtlCol="0">
            <a:spAutoFit/>
          </a:bodyPr>
          <a:lstStyle/>
          <a:p>
            <a:r>
              <a:rPr lang="en-US" altLang="zh-TW" dirty="0" smtClean="0"/>
              <a:t>2_FBC v2.0</a:t>
            </a:r>
            <a:endParaRPr lang="zh-TW" altLang="en-US" dirty="0"/>
          </a:p>
        </p:txBody>
      </p:sp>
    </p:spTree>
    <p:extLst>
      <p:ext uri="{BB962C8B-B14F-4D97-AF65-F5344CB8AC3E}">
        <p14:creationId xmlns:p14="http://schemas.microsoft.com/office/powerpoint/2010/main" val="494819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 (Environment)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65628425"/>
              </p:ext>
            </p:extLst>
          </p:nvPr>
        </p:nvGraphicFramePr>
        <p:xfrm>
          <a:off x="838200" y="2316639"/>
          <a:ext cx="10515600" cy="128016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xmlns="" val="1455274815"/>
                    </a:ext>
                  </a:extLst>
                </a:gridCol>
                <a:gridCol w="5257800">
                  <a:extLst>
                    <a:ext uri="{9D8B030D-6E8A-4147-A177-3AD203B41FA5}">
                      <a16:colId xmlns:a16="http://schemas.microsoft.com/office/drawing/2014/main" xmlns="" val="2630427985"/>
                    </a:ext>
                  </a:extLst>
                </a:gridCol>
              </a:tblGrid>
              <a:tr h="0">
                <a:tc gridSpan="2">
                  <a:txBody>
                    <a:bodyPr/>
                    <a:lstStyle/>
                    <a:p>
                      <a:pPr algn="ctr">
                        <a:spcAft>
                          <a:spcPts val="0"/>
                        </a:spcAft>
                      </a:pPr>
                      <a:r>
                        <a:rPr lang="en-US" sz="2800" kern="100" dirty="0">
                          <a:effectLst/>
                        </a:rPr>
                        <a:t>Traffic Model</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hMerge="1">
                  <a:txBody>
                    <a:bodyPr/>
                    <a:lstStyle/>
                    <a:p>
                      <a:endParaRPr lang="zh-TW" altLang="en-US"/>
                    </a:p>
                  </a:txBody>
                  <a:tcPr/>
                </a:tc>
                <a:extLst>
                  <a:ext uri="{0D108BD9-81ED-4DB2-BD59-A6C34878D82A}">
                    <a16:rowId xmlns:a16="http://schemas.microsoft.com/office/drawing/2014/main" xmlns="" val="3651256667"/>
                  </a:ext>
                </a:extLst>
              </a:tr>
              <a:tr h="0">
                <a:tc>
                  <a:txBody>
                    <a:bodyPr/>
                    <a:lstStyle/>
                    <a:p>
                      <a:pPr algn="ctr">
                        <a:spcAft>
                          <a:spcPts val="0"/>
                        </a:spcAft>
                      </a:pPr>
                      <a:r>
                        <a:rPr lang="en-US" sz="2800" kern="100" dirty="0">
                          <a:effectLst/>
                        </a:rPr>
                        <a:t>UE distribution</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800" kern="100" dirty="0">
                          <a:effectLst/>
                        </a:rPr>
                        <a:t>Uniform between 50m and 500m</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470913021"/>
                  </a:ext>
                </a:extLst>
              </a:tr>
              <a:tr h="0">
                <a:tc>
                  <a:txBody>
                    <a:bodyPr/>
                    <a:lstStyle/>
                    <a:p>
                      <a:pPr algn="ctr">
                        <a:spcAft>
                          <a:spcPts val="0"/>
                        </a:spcAft>
                      </a:pPr>
                      <a:r>
                        <a:rPr lang="en-US" sz="2800" kern="100">
                          <a:effectLst/>
                        </a:rPr>
                        <a:t>Data generation</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800" kern="100" dirty="0">
                          <a:effectLst/>
                        </a:rPr>
                        <a:t>Full buffer</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872323161"/>
                  </a:ext>
                </a:extLst>
              </a:tr>
            </a:tbl>
          </a:graphicData>
        </a:graphic>
      </p:graphicFrame>
      <p:sp>
        <p:nvSpPr>
          <p:cNvPr id="4" name="投影片編號版面配置區 3"/>
          <p:cNvSpPr>
            <a:spLocks noGrp="1"/>
          </p:cNvSpPr>
          <p:nvPr>
            <p:ph type="sldNum" sz="quarter" idx="12"/>
          </p:nvPr>
        </p:nvSpPr>
        <p:spPr/>
        <p:txBody>
          <a:bodyPr/>
          <a:lstStyle/>
          <a:p>
            <a:fld id="{2AC1FB2E-CBF1-4A62-AAFE-89D1F8CD1546}" type="slidenum">
              <a:rPr lang="zh-TW" altLang="en-US" smtClean="0"/>
              <a:t>18</a:t>
            </a:fld>
            <a:endParaRPr lang="zh-TW" altLang="en-US"/>
          </a:p>
        </p:txBody>
      </p:sp>
    </p:spTree>
    <p:extLst>
      <p:ext uri="{BB962C8B-B14F-4D97-AF65-F5344CB8AC3E}">
        <p14:creationId xmlns:p14="http://schemas.microsoft.com/office/powerpoint/2010/main" val="3018314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 (Environment)</a:t>
            </a:r>
            <a:endParaRPr lang="zh-TW" altLang="en-US" dirty="0"/>
          </a:p>
        </p:txBody>
      </p:sp>
      <mc:AlternateContent xmlns:mc="http://schemas.openxmlformats.org/markup-compatibility/2006" xmlns:a14="http://schemas.microsoft.com/office/drawing/2010/main">
        <mc:Choice Requires="a14">
          <p:graphicFrame>
            <p:nvGraphicFramePr>
              <p:cNvPr id="5" name="內容版面配置區 4"/>
              <p:cNvGraphicFramePr>
                <a:graphicFrameLocks noGrp="1"/>
              </p:cNvGraphicFramePr>
              <p:nvPr>
                <p:ph idx="1"/>
                <p:extLst>
                  <p:ext uri="{D42A27DB-BD31-4B8C-83A1-F6EECF244321}">
                    <p14:modId xmlns:p14="http://schemas.microsoft.com/office/powerpoint/2010/main" val="1760462912"/>
                  </p:ext>
                </p:extLst>
              </p:nvPr>
            </p:nvGraphicFramePr>
            <p:xfrm>
              <a:off x="371473" y="1326070"/>
              <a:ext cx="11391901" cy="4723067"/>
            </p:xfrm>
            <a:graphic>
              <a:graphicData uri="http://schemas.openxmlformats.org/drawingml/2006/table">
                <a:tbl>
                  <a:tblPr firstRow="1" firstCol="1" bandRow="1">
                    <a:tableStyleId>{5C22544A-7EE6-4342-B048-85BDC9FD1C3A}</a:tableStyleId>
                  </a:tblPr>
                  <a:tblGrid>
                    <a:gridCol w="2514210">
                      <a:extLst>
                        <a:ext uri="{9D8B030D-6E8A-4147-A177-3AD203B41FA5}">
                          <a16:colId xmlns:a16="http://schemas.microsoft.com/office/drawing/2014/main" xmlns="" val="3628167961"/>
                        </a:ext>
                      </a:extLst>
                    </a:gridCol>
                    <a:gridCol w="8877691">
                      <a:extLst>
                        <a:ext uri="{9D8B030D-6E8A-4147-A177-3AD203B41FA5}">
                          <a16:colId xmlns:a16="http://schemas.microsoft.com/office/drawing/2014/main" xmlns="" val="758422943"/>
                        </a:ext>
                      </a:extLst>
                    </a:gridCol>
                  </a:tblGrid>
                  <a:tr h="0">
                    <a:tc gridSpan="2">
                      <a:txBody>
                        <a:bodyPr/>
                        <a:lstStyle/>
                        <a:p>
                          <a:pPr algn="ctr">
                            <a:spcAft>
                              <a:spcPts val="0"/>
                            </a:spcAft>
                          </a:pPr>
                          <a:r>
                            <a:rPr lang="en-US" sz="2800" kern="100" dirty="0">
                              <a:effectLst/>
                            </a:rPr>
                            <a:t>Radio Network Model</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extLst>
                      <a:ext uri="{0D108BD9-81ED-4DB2-BD59-A6C34878D82A}">
                        <a16:rowId xmlns:a16="http://schemas.microsoft.com/office/drawing/2014/main" xmlns="" val="4077244654"/>
                      </a:ext>
                    </a:extLst>
                  </a:tr>
                  <a:tr h="0">
                    <a:tc>
                      <a:txBody>
                        <a:bodyPr/>
                        <a:lstStyle/>
                        <a:p>
                          <a:pPr algn="ctr">
                            <a:spcAft>
                              <a:spcPts val="0"/>
                            </a:spcAft>
                          </a:pPr>
                          <a:r>
                            <a:rPr lang="en-US" sz="2800" kern="100" dirty="0">
                              <a:effectLst/>
                            </a:rPr>
                            <a:t>Path loss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14:m>
                            <m:oMath xmlns:m="http://schemas.openxmlformats.org/officeDocument/2006/math">
                              <m:sSup>
                                <m:sSupPr>
                                  <m:ctrlPr>
                                    <a:rPr lang="zh-TW" sz="2800" i="1" kern="100">
                                      <a:effectLst/>
                                      <a:latin typeface="Cambria Math" panose="02040503050406030204" pitchFamily="18" charset="0"/>
                                    </a:rPr>
                                  </m:ctrlPr>
                                </m:sSupPr>
                                <m:e>
                                  <m:r>
                                    <a:rPr lang="en-US" sz="2800" kern="100">
                                      <a:effectLst/>
                                      <a:latin typeface="Cambria Math" panose="02040503050406030204" pitchFamily="18" charset="0"/>
                                    </a:rPr>
                                    <m:t>𝑑</m:t>
                                  </m:r>
                                </m:e>
                                <m:sup>
                                  <m:r>
                                    <a:rPr lang="en-US" sz="2800" kern="100">
                                      <a:effectLst/>
                                      <a:latin typeface="Cambria Math" panose="02040503050406030204" pitchFamily="18" charset="0"/>
                                    </a:rPr>
                                    <m:t>−</m:t>
                                  </m:r>
                                  <m:r>
                                    <a:rPr lang="en-US" sz="2800" kern="100">
                                      <a:effectLst/>
                                      <a:latin typeface="Cambria Math" panose="02040503050406030204" pitchFamily="18" charset="0"/>
                                    </a:rPr>
                                    <m:t>𝛼</m:t>
                                  </m:r>
                                </m:sup>
                              </m:sSup>
                              <m:r>
                                <a:rPr lang="en-US" sz="2800" kern="100">
                                  <a:effectLst/>
                                  <a:latin typeface="Cambria Math" panose="02040503050406030204" pitchFamily="18" charset="0"/>
                                </a:rPr>
                                <m:t>×</m:t>
                              </m:r>
                              <m:sSup>
                                <m:sSupPr>
                                  <m:ctrlPr>
                                    <a:rPr lang="zh-TW" sz="2800" i="1" kern="100">
                                      <a:effectLst/>
                                      <a:latin typeface="Cambria Math" panose="02040503050406030204" pitchFamily="18" charset="0"/>
                                    </a:rPr>
                                  </m:ctrlPr>
                                </m:sSupPr>
                                <m:e>
                                  <m:r>
                                    <a:rPr lang="en-US" sz="2800" kern="100">
                                      <a:effectLst/>
                                      <a:latin typeface="Cambria Math" panose="02040503050406030204" pitchFamily="18" charset="0"/>
                                    </a:rPr>
                                    <m:t>(</m:t>
                                  </m:r>
                                  <m:f>
                                    <m:fPr>
                                      <m:ctrlPr>
                                        <a:rPr lang="zh-TW" sz="2800" i="1" kern="100">
                                          <a:effectLst/>
                                          <a:latin typeface="Cambria Math" panose="02040503050406030204" pitchFamily="18" charset="0"/>
                                        </a:rPr>
                                      </m:ctrlPr>
                                    </m:fPr>
                                    <m:num>
                                      <m:r>
                                        <a:rPr lang="en-US" sz="2800" kern="100">
                                          <a:effectLst/>
                                          <a:latin typeface="Cambria Math" panose="02040503050406030204" pitchFamily="18" charset="0"/>
                                        </a:rPr>
                                        <m:t>𝜆</m:t>
                                      </m:r>
                                    </m:num>
                                    <m:den>
                                      <m:r>
                                        <a:rPr lang="en-US" sz="2800" kern="100">
                                          <a:effectLst/>
                                          <a:latin typeface="Cambria Math" panose="02040503050406030204" pitchFamily="18" charset="0"/>
                                        </a:rPr>
                                        <m:t>4</m:t>
                                      </m:r>
                                      <m:r>
                                        <a:rPr lang="en-US" sz="2800" kern="100">
                                          <a:effectLst/>
                                          <a:latin typeface="Cambria Math" panose="02040503050406030204" pitchFamily="18" charset="0"/>
                                        </a:rPr>
                                        <m:t>𝜋</m:t>
                                      </m:r>
                                    </m:den>
                                  </m:f>
                                  <m:r>
                                    <a:rPr lang="en-US" sz="2800" kern="100">
                                      <a:effectLst/>
                                      <a:latin typeface="Cambria Math" panose="02040503050406030204" pitchFamily="18" charset="0"/>
                                    </a:rPr>
                                    <m:t>)</m:t>
                                  </m:r>
                                </m:e>
                                <m:sup>
                                  <m:r>
                                    <a:rPr lang="en-US" sz="2800" kern="100">
                                      <a:effectLst/>
                                      <a:latin typeface="Cambria Math" panose="02040503050406030204" pitchFamily="18" charset="0"/>
                                    </a:rPr>
                                    <m:t>2</m:t>
                                  </m:r>
                                </m:sup>
                              </m:sSup>
                            </m:oMath>
                          </a14:m>
                          <a:r>
                            <a:rPr lang="en-US" sz="2800" kern="100" dirty="0">
                              <a:effectLst/>
                            </a:rPr>
                            <a:t>, d = distance in meters, l = wavelength = </a:t>
                          </a:r>
                          <a14:m>
                            <m:oMath xmlns:m="http://schemas.openxmlformats.org/officeDocument/2006/math">
                              <m:f>
                                <m:fPr>
                                  <m:ctrlPr>
                                    <a:rPr lang="zh-TW" sz="2800" i="1" kern="100">
                                      <a:effectLst/>
                                      <a:latin typeface="Cambria Math" panose="02040503050406030204" pitchFamily="18" charset="0"/>
                                    </a:rPr>
                                  </m:ctrlPr>
                                </m:fPr>
                                <m:num>
                                  <m:r>
                                    <m:rPr>
                                      <m:sty m:val="p"/>
                                    </m:rPr>
                                    <a:rPr lang="en-US" sz="2800" kern="100">
                                      <a:effectLst/>
                                      <a:latin typeface="Cambria Math" panose="02040503050406030204" pitchFamily="18" charset="0"/>
                                    </a:rPr>
                                    <m:t>speed</m:t>
                                  </m:r>
                                  <m:r>
                                    <a:rPr lang="en-US" sz="2800" kern="100">
                                      <a:effectLst/>
                                      <a:latin typeface="Cambria Math" panose="02040503050406030204" pitchFamily="18" charset="0"/>
                                    </a:rPr>
                                    <m:t> </m:t>
                                  </m:r>
                                  <m:r>
                                    <m:rPr>
                                      <m:sty m:val="p"/>
                                    </m:rPr>
                                    <a:rPr lang="en-US" sz="2800" kern="100">
                                      <a:effectLst/>
                                      <a:latin typeface="Cambria Math" panose="02040503050406030204" pitchFamily="18" charset="0"/>
                                    </a:rPr>
                                    <m:t>of</m:t>
                                  </m:r>
                                  <m:r>
                                    <a:rPr lang="en-US" sz="2800" kern="100">
                                      <a:effectLst/>
                                      <a:latin typeface="Cambria Math" panose="02040503050406030204" pitchFamily="18" charset="0"/>
                                    </a:rPr>
                                    <m:t> </m:t>
                                  </m:r>
                                  <m:r>
                                    <m:rPr>
                                      <m:sty m:val="p"/>
                                    </m:rPr>
                                    <a:rPr lang="en-US" sz="2800" kern="100">
                                      <a:effectLst/>
                                      <a:latin typeface="Cambria Math" panose="02040503050406030204" pitchFamily="18" charset="0"/>
                                    </a:rPr>
                                    <m:t>light</m:t>
                                  </m:r>
                                </m:num>
                                <m:den>
                                  <m:r>
                                    <m:rPr>
                                      <m:sty m:val="p"/>
                                    </m:rPr>
                                    <a:rPr lang="en-US" sz="2800" kern="100">
                                      <a:effectLst/>
                                      <a:latin typeface="Cambria Math" panose="02040503050406030204" pitchFamily="18" charset="0"/>
                                    </a:rPr>
                                    <m:t>frequency</m:t>
                                  </m:r>
                                  <m:r>
                                    <a:rPr lang="en-US" sz="2800" kern="100">
                                      <a:effectLst/>
                                      <a:latin typeface="Cambria Math" panose="02040503050406030204" pitchFamily="18" charset="0"/>
                                    </a:rPr>
                                    <m:t> (800</m:t>
                                  </m:r>
                                  <m:r>
                                    <m:rPr>
                                      <m:sty m:val="p"/>
                                    </m:rPr>
                                    <a:rPr lang="en-US" sz="2800" kern="100">
                                      <a:effectLst/>
                                      <a:latin typeface="Cambria Math" panose="02040503050406030204" pitchFamily="18" charset="0"/>
                                    </a:rPr>
                                    <m:t>MHz</m:t>
                                  </m:r>
                                  <m:r>
                                    <a:rPr lang="en-US" sz="2800" kern="100">
                                      <a:effectLst/>
                                      <a:latin typeface="Cambria Math" panose="02040503050406030204" pitchFamily="18" charset="0"/>
                                    </a:rPr>
                                    <m:t>)</m:t>
                                  </m:r>
                                </m:den>
                              </m:f>
                            </m:oMath>
                          </a14:m>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2476077641"/>
                      </a:ext>
                    </a:extLst>
                  </a:tr>
                  <a:tr h="0">
                    <a:tc>
                      <a:txBody>
                        <a:bodyPr/>
                        <a:lstStyle/>
                        <a:p>
                          <a:pPr algn="ctr">
                            <a:spcAft>
                              <a:spcPts val="0"/>
                            </a:spcAft>
                          </a:pPr>
                          <a:r>
                            <a:rPr lang="en-US" sz="2800" kern="100">
                              <a:effectLst/>
                            </a:rPr>
                            <a:t>Rayleigh fading</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2800" kern="100">
                                    <a:effectLst/>
                                    <a:latin typeface="Cambria Math" panose="02040503050406030204" pitchFamily="18" charset="0"/>
                                  </a:rPr>
                                  <m:t>|</m:t>
                                </m:r>
                                <m:sSub>
                                  <m:sSubPr>
                                    <m:ctrlPr>
                                      <a:rPr lang="zh-TW" sz="2800" i="1" kern="100">
                                        <a:effectLst/>
                                        <a:latin typeface="Cambria Math" panose="02040503050406030204" pitchFamily="18" charset="0"/>
                                      </a:rPr>
                                    </m:ctrlPr>
                                  </m:sSubPr>
                                  <m:e>
                                    <m:r>
                                      <a:rPr lang="en-US" sz="2800" kern="100">
                                        <a:effectLst/>
                                        <a:latin typeface="Cambria Math" panose="02040503050406030204" pitchFamily="18" charset="0"/>
                                      </a:rPr>
                                      <m:t>𝑥</m:t>
                                    </m:r>
                                  </m:e>
                                  <m:sub>
                                    <m:r>
                                      <a:rPr lang="en-US" sz="2800" kern="100">
                                        <a:effectLst/>
                                        <a:latin typeface="Cambria Math" panose="02040503050406030204" pitchFamily="18" charset="0"/>
                                      </a:rPr>
                                      <m:t>1</m:t>
                                    </m:r>
                                  </m:sub>
                                </m:sSub>
                                <m:r>
                                  <a:rPr lang="en-US" sz="2800" kern="100">
                                    <a:effectLst/>
                                    <a:latin typeface="Cambria Math" panose="02040503050406030204" pitchFamily="18" charset="0"/>
                                  </a:rPr>
                                  <m:t>+</m:t>
                                </m:r>
                                <m:sSub>
                                  <m:sSubPr>
                                    <m:ctrlPr>
                                      <a:rPr lang="zh-TW" sz="2800" i="1" kern="100">
                                        <a:effectLst/>
                                        <a:latin typeface="Cambria Math" panose="02040503050406030204" pitchFamily="18" charset="0"/>
                                      </a:rPr>
                                    </m:ctrlPr>
                                  </m:sSubPr>
                                  <m:e>
                                    <m:r>
                                      <a:rPr lang="en-US" sz="2800" kern="100">
                                        <a:effectLst/>
                                        <a:latin typeface="Cambria Math" panose="02040503050406030204" pitchFamily="18" charset="0"/>
                                      </a:rPr>
                                      <m:t>𝑥</m:t>
                                    </m:r>
                                  </m:e>
                                  <m:sub>
                                    <m:r>
                                      <a:rPr lang="en-US" sz="2800" kern="100">
                                        <a:effectLst/>
                                        <a:latin typeface="Cambria Math" panose="02040503050406030204" pitchFamily="18" charset="0"/>
                                      </a:rPr>
                                      <m:t>2</m:t>
                                    </m:r>
                                  </m:sub>
                                </m:sSub>
                                <m:r>
                                  <a:rPr lang="en-US" sz="2800" kern="100">
                                    <a:effectLst/>
                                    <a:latin typeface="Cambria Math" panose="02040503050406030204" pitchFamily="18" charset="0"/>
                                  </a:rPr>
                                  <m:t>𝑖</m:t>
                                </m:r>
                                <m:r>
                                  <a:rPr lang="en-US" sz="2800" kern="100">
                                    <a:effectLst/>
                                    <a:latin typeface="Cambria Math" panose="02040503050406030204" pitchFamily="18" charset="0"/>
                                  </a:rPr>
                                  <m:t>|</m:t>
                                </m:r>
                              </m:oMath>
                            </m:oMathPara>
                          </a14:m>
                          <a:endParaRPr lang="zh-TW" sz="2800" kern="100" dirty="0">
                            <a:effectLst/>
                          </a:endParaRPr>
                        </a:p>
                        <a:p>
                          <a:pPr algn="l">
                            <a:spcAft>
                              <a:spcPts val="0"/>
                            </a:spcAft>
                          </a:pPr>
                          <a:r>
                            <a:rPr lang="en-US" sz="2800" kern="100" dirty="0">
                              <a:effectLst/>
                            </a:rPr>
                            <a:t>x</a:t>
                          </a:r>
                          <a:r>
                            <a:rPr lang="en-US" sz="2800" kern="100" baseline="-25000" dirty="0">
                              <a:effectLst/>
                            </a:rPr>
                            <a:t>1</a:t>
                          </a:r>
                          <a:r>
                            <a:rPr lang="en-US" sz="2800" kern="100" dirty="0">
                              <a:effectLst/>
                            </a:rPr>
                            <a:t> and x</a:t>
                          </a:r>
                          <a:r>
                            <a:rPr lang="en-US" sz="2800" kern="100" baseline="-25000" dirty="0">
                              <a:effectLst/>
                            </a:rPr>
                            <a:t>2</a:t>
                          </a:r>
                          <a:r>
                            <a:rPr lang="en-US" sz="2800" kern="100" dirty="0">
                              <a:effectLst/>
                            </a:rPr>
                            <a:t> are Gaussian variable with mean = 0, variance = 0.5</a:t>
                          </a:r>
                          <a:endParaRPr lang="zh-TW" sz="2800" kern="100" dirty="0">
                            <a:effectLst/>
                          </a:endParaRPr>
                        </a:p>
                        <a:p>
                          <a:pPr algn="ctr">
                            <a:spcAft>
                              <a:spcPts val="0"/>
                            </a:spcAft>
                          </a:pPr>
                          <a:r>
                            <a:rPr lang="en-US" sz="2800" kern="100" dirty="0">
                              <a:effectLst/>
                            </a:rPr>
                            <a:t> power = (</a:t>
                          </a:r>
                          <a14:m>
                            <m:oMath xmlns:m="http://schemas.openxmlformats.org/officeDocument/2006/math">
                              <m:sSup>
                                <m:sSupPr>
                                  <m:ctrlPr>
                                    <a:rPr lang="zh-TW" sz="2800" i="1" kern="100">
                                      <a:effectLst/>
                                      <a:latin typeface="Cambria Math" panose="02040503050406030204" pitchFamily="18" charset="0"/>
                                    </a:rPr>
                                  </m:ctrlPr>
                                </m:sSupPr>
                                <m:e>
                                  <m:sSub>
                                    <m:sSubPr>
                                      <m:ctrlPr>
                                        <a:rPr lang="zh-TW" sz="2800" i="1" kern="100">
                                          <a:effectLst/>
                                          <a:latin typeface="Cambria Math" panose="02040503050406030204" pitchFamily="18" charset="0"/>
                                        </a:rPr>
                                      </m:ctrlPr>
                                    </m:sSubPr>
                                    <m:e>
                                      <m:r>
                                        <a:rPr lang="en-US" sz="2800" kern="100">
                                          <a:effectLst/>
                                          <a:latin typeface="Cambria Math" panose="02040503050406030204" pitchFamily="18" charset="0"/>
                                        </a:rPr>
                                        <m:t>𝑥</m:t>
                                      </m:r>
                                    </m:e>
                                    <m:sub>
                                      <m:r>
                                        <a:rPr lang="en-US" sz="2800" kern="100">
                                          <a:effectLst/>
                                          <a:latin typeface="Cambria Math" panose="02040503050406030204" pitchFamily="18" charset="0"/>
                                        </a:rPr>
                                        <m:t>1</m:t>
                                      </m:r>
                                    </m:sub>
                                  </m:sSub>
                                </m:e>
                                <m:sup>
                                  <m:r>
                                    <a:rPr lang="en-US" sz="2800" kern="100">
                                      <a:effectLst/>
                                      <a:latin typeface="Cambria Math" panose="02040503050406030204" pitchFamily="18" charset="0"/>
                                    </a:rPr>
                                    <m:t>2</m:t>
                                  </m:r>
                                </m:sup>
                              </m:sSup>
                              <m:r>
                                <a:rPr lang="en-US" sz="2800" kern="100">
                                  <a:effectLst/>
                                  <a:latin typeface="Cambria Math" panose="02040503050406030204" pitchFamily="18" charset="0"/>
                                </a:rPr>
                                <m:t>+</m:t>
                              </m:r>
                              <m:sSup>
                                <m:sSupPr>
                                  <m:ctrlPr>
                                    <a:rPr lang="zh-TW" sz="2800" i="1" kern="100">
                                      <a:effectLst/>
                                      <a:latin typeface="Cambria Math" panose="02040503050406030204" pitchFamily="18" charset="0"/>
                                    </a:rPr>
                                  </m:ctrlPr>
                                </m:sSupPr>
                                <m:e>
                                  <m:sSub>
                                    <m:sSubPr>
                                      <m:ctrlPr>
                                        <a:rPr lang="zh-TW" sz="2800" i="1" kern="100">
                                          <a:effectLst/>
                                          <a:latin typeface="Cambria Math" panose="02040503050406030204" pitchFamily="18" charset="0"/>
                                        </a:rPr>
                                      </m:ctrlPr>
                                    </m:sSubPr>
                                    <m:e>
                                      <m:r>
                                        <a:rPr lang="en-US" sz="2800" kern="100">
                                          <a:effectLst/>
                                          <a:latin typeface="Cambria Math" panose="02040503050406030204" pitchFamily="18" charset="0"/>
                                        </a:rPr>
                                        <m:t>𝑥</m:t>
                                      </m:r>
                                    </m:e>
                                    <m:sub>
                                      <m:r>
                                        <a:rPr lang="en-US" sz="2800" kern="100">
                                          <a:effectLst/>
                                          <a:latin typeface="Cambria Math" panose="02040503050406030204" pitchFamily="18" charset="0"/>
                                        </a:rPr>
                                        <m:t>2</m:t>
                                      </m:r>
                                    </m:sub>
                                  </m:sSub>
                                </m:e>
                                <m:sup>
                                  <m:r>
                                    <a:rPr lang="en-US" sz="2800" kern="100">
                                      <a:effectLst/>
                                      <a:latin typeface="Cambria Math" panose="02040503050406030204" pitchFamily="18" charset="0"/>
                                    </a:rPr>
                                    <m:t>2</m:t>
                                  </m:r>
                                </m:sup>
                              </m:sSup>
                            </m:oMath>
                          </a14:m>
                          <a:r>
                            <a:rPr lang="en-US" sz="2800" kern="100" dirty="0">
                              <a:effectLst/>
                            </a:rPr>
                            <a:t>)</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2298345467"/>
                      </a:ext>
                    </a:extLst>
                  </a:tr>
                  <a:tr h="0">
                    <a:tc>
                      <a:txBody>
                        <a:bodyPr/>
                        <a:lstStyle/>
                        <a:p>
                          <a:pPr algn="ctr">
                            <a:spcAft>
                              <a:spcPts val="0"/>
                            </a:spcAft>
                          </a:pPr>
                          <a:r>
                            <a:rPr lang="en-US" sz="2800" kern="100">
                              <a:effectLst/>
                            </a:rPr>
                            <a:t>Shadowing</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Log-normal</a:t>
                          </a:r>
                          <a:endParaRPr lang="zh-TW" sz="2800" kern="100" dirty="0">
                            <a:effectLst/>
                          </a:endParaRPr>
                        </a:p>
                        <a:p>
                          <a:pPr algn="ctr">
                            <a:spcAft>
                              <a:spcPts val="0"/>
                            </a:spcAft>
                          </a:pPr>
                          <a:r>
                            <a:rPr lang="en-US" sz="2800" kern="100" dirty="0">
                              <a:effectLst/>
                            </a:rPr>
                            <a:t>mean = 0, variance = 0.7 (in log scale)</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1579725782"/>
                      </a:ext>
                    </a:extLst>
                  </a:tr>
                  <a:tr h="0">
                    <a:tc>
                      <a:txBody>
                        <a:bodyPr/>
                        <a:lstStyle/>
                        <a:p>
                          <a:pPr algn="ctr">
                            <a:spcAft>
                              <a:spcPts val="0"/>
                            </a:spcAft>
                          </a:pPr>
                          <a:r>
                            <a:rPr lang="en-US" sz="2800" kern="100" dirty="0" smtClean="0">
                              <a:effectLst/>
                            </a:rPr>
                            <a:t>Noise Power</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-65dBm</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3331176343"/>
                      </a:ext>
                    </a:extLst>
                  </a:tr>
                  <a:tr h="0">
                    <a:tc>
                      <a:txBody>
                        <a:bodyPr/>
                        <a:lstStyle/>
                        <a:p>
                          <a:pPr algn="ctr">
                            <a:spcAft>
                              <a:spcPts val="0"/>
                            </a:spcAft>
                          </a:pPr>
                          <a:r>
                            <a:rPr lang="en-US" sz="2800" kern="100" dirty="0">
                              <a:effectLst/>
                            </a:rPr>
                            <a:t>UE mobility</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1m/s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1057932505"/>
                      </a:ext>
                    </a:extLst>
                  </a:tr>
                </a:tbl>
              </a:graphicData>
            </a:graphic>
          </p:graphicFrame>
        </mc:Choice>
        <mc:Fallback xmlns="">
          <p:graphicFrame>
            <p:nvGraphicFramePr>
              <p:cNvPr id="5" name="內容版面配置區 4"/>
              <p:cNvGraphicFramePr>
                <a:graphicFrameLocks noGrp="1"/>
              </p:cNvGraphicFramePr>
              <p:nvPr>
                <p:ph idx="1"/>
                <p:extLst>
                  <p:ext uri="{D42A27DB-BD31-4B8C-83A1-F6EECF244321}">
                    <p14:modId xmlns:p14="http://schemas.microsoft.com/office/powerpoint/2010/main" val="1760462912"/>
                  </p:ext>
                </p:extLst>
              </p:nvPr>
            </p:nvGraphicFramePr>
            <p:xfrm>
              <a:off x="371473" y="1326070"/>
              <a:ext cx="11391901" cy="4723067"/>
            </p:xfrm>
            <a:graphic>
              <a:graphicData uri="http://schemas.openxmlformats.org/drawingml/2006/table">
                <a:tbl>
                  <a:tblPr firstRow="1" firstCol="1" bandRow="1">
                    <a:tableStyleId>{5C22544A-7EE6-4342-B048-85BDC9FD1C3A}</a:tableStyleId>
                  </a:tblPr>
                  <a:tblGrid>
                    <a:gridCol w="2514210">
                      <a:extLst>
                        <a:ext uri="{9D8B030D-6E8A-4147-A177-3AD203B41FA5}">
                          <a16:colId xmlns:a16="http://schemas.microsoft.com/office/drawing/2014/main" val="3628167961"/>
                        </a:ext>
                      </a:extLst>
                    </a:gridCol>
                    <a:gridCol w="8877691">
                      <a:extLst>
                        <a:ext uri="{9D8B030D-6E8A-4147-A177-3AD203B41FA5}">
                          <a16:colId xmlns:a16="http://schemas.microsoft.com/office/drawing/2014/main" val="758422943"/>
                        </a:ext>
                      </a:extLst>
                    </a:gridCol>
                  </a:tblGrid>
                  <a:tr h="426720">
                    <a:tc gridSpan="2">
                      <a:txBody>
                        <a:bodyPr/>
                        <a:lstStyle/>
                        <a:p>
                          <a:pPr algn="ctr">
                            <a:spcAft>
                              <a:spcPts val="0"/>
                            </a:spcAft>
                          </a:pPr>
                          <a:r>
                            <a:rPr lang="en-US" sz="2800" kern="100" dirty="0">
                              <a:effectLst/>
                            </a:rPr>
                            <a:t>Radio Network Model</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extLst>
                      <a:ext uri="{0D108BD9-81ED-4DB2-BD59-A6C34878D82A}">
                        <a16:rowId xmlns:a16="http://schemas.microsoft.com/office/drawing/2014/main" val="4077244654"/>
                      </a:ext>
                    </a:extLst>
                  </a:tr>
                  <a:tr h="1309307">
                    <a:tc>
                      <a:txBody>
                        <a:bodyPr/>
                        <a:lstStyle/>
                        <a:p>
                          <a:pPr algn="ctr">
                            <a:spcAft>
                              <a:spcPts val="0"/>
                            </a:spcAft>
                          </a:pPr>
                          <a:r>
                            <a:rPr lang="en-US" sz="2800" kern="100" dirty="0">
                              <a:effectLst/>
                            </a:rPr>
                            <a:t>Path loss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endParaRPr lang="zh-TW"/>
                        </a:p>
                      </a:txBody>
                      <a:tcPr marL="68580" marR="68580" marT="0" marB="0">
                        <a:blipFill>
                          <a:blip r:embed="rId3"/>
                          <a:stretch>
                            <a:fillRect l="-28415" t="-40000" r="-275" b="-245116"/>
                          </a:stretch>
                        </a:blipFill>
                      </a:tcPr>
                    </a:tc>
                    <a:extLst>
                      <a:ext uri="{0D108BD9-81ED-4DB2-BD59-A6C34878D82A}">
                        <a16:rowId xmlns:a16="http://schemas.microsoft.com/office/drawing/2014/main" val="2476077641"/>
                      </a:ext>
                    </a:extLst>
                  </a:tr>
                  <a:tr h="1280160">
                    <a:tc>
                      <a:txBody>
                        <a:bodyPr/>
                        <a:lstStyle/>
                        <a:p>
                          <a:pPr algn="ctr">
                            <a:spcAft>
                              <a:spcPts val="0"/>
                            </a:spcAft>
                          </a:pPr>
                          <a:r>
                            <a:rPr lang="en-US" sz="2800" kern="100">
                              <a:effectLst/>
                            </a:rPr>
                            <a:t>Rayleigh fading</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endParaRPr lang="zh-TW"/>
                        </a:p>
                      </a:txBody>
                      <a:tcPr marL="68580" marR="68580" marT="0" marB="0">
                        <a:blipFill>
                          <a:blip r:embed="rId3"/>
                          <a:stretch>
                            <a:fillRect l="-28415" t="-142654" r="-275" b="-149763"/>
                          </a:stretch>
                        </a:blipFill>
                      </a:tcPr>
                    </a:tc>
                    <a:extLst>
                      <a:ext uri="{0D108BD9-81ED-4DB2-BD59-A6C34878D82A}">
                        <a16:rowId xmlns:a16="http://schemas.microsoft.com/office/drawing/2014/main" val="2298345467"/>
                      </a:ext>
                    </a:extLst>
                  </a:tr>
                  <a:tr h="853440">
                    <a:tc>
                      <a:txBody>
                        <a:bodyPr/>
                        <a:lstStyle/>
                        <a:p>
                          <a:pPr algn="ctr">
                            <a:spcAft>
                              <a:spcPts val="0"/>
                            </a:spcAft>
                          </a:pPr>
                          <a:r>
                            <a:rPr lang="en-US" sz="2800" kern="100">
                              <a:effectLst/>
                            </a:rPr>
                            <a:t>Shadowing</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Log-normal</a:t>
                          </a:r>
                          <a:endParaRPr lang="zh-TW" sz="2800" kern="100" dirty="0">
                            <a:effectLst/>
                          </a:endParaRPr>
                        </a:p>
                        <a:p>
                          <a:pPr algn="ctr">
                            <a:spcAft>
                              <a:spcPts val="0"/>
                            </a:spcAft>
                          </a:pPr>
                          <a:r>
                            <a:rPr lang="en-US" sz="2800" kern="100" dirty="0">
                              <a:effectLst/>
                            </a:rPr>
                            <a:t>mean = 0, variance = 0.7 (in log scale)</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9725782"/>
                      </a:ext>
                    </a:extLst>
                  </a:tr>
                  <a:tr h="426720">
                    <a:tc>
                      <a:txBody>
                        <a:bodyPr/>
                        <a:lstStyle/>
                        <a:p>
                          <a:pPr algn="ctr">
                            <a:spcAft>
                              <a:spcPts val="0"/>
                            </a:spcAft>
                          </a:pPr>
                          <a:r>
                            <a:rPr lang="en-US" sz="2800" kern="100" dirty="0" smtClean="0">
                              <a:effectLst/>
                            </a:rPr>
                            <a:t>Noise Power</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-65dBm</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31176343"/>
                      </a:ext>
                    </a:extLst>
                  </a:tr>
                  <a:tr h="426720">
                    <a:tc>
                      <a:txBody>
                        <a:bodyPr/>
                        <a:lstStyle/>
                        <a:p>
                          <a:pPr algn="ctr">
                            <a:spcAft>
                              <a:spcPts val="0"/>
                            </a:spcAft>
                          </a:pPr>
                          <a:r>
                            <a:rPr lang="en-US" sz="2800" kern="100">
                              <a:effectLst/>
                            </a:rPr>
                            <a:t>UE mobility</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1m/s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57932505"/>
                      </a:ext>
                    </a:extLst>
                  </a:tr>
                </a:tbl>
              </a:graphicData>
            </a:graphic>
          </p:graphicFrame>
        </mc:Fallback>
      </mc:AlternateContent>
      <p:sp>
        <p:nvSpPr>
          <p:cNvPr id="4" name="投影片編號版面配置區 3"/>
          <p:cNvSpPr>
            <a:spLocks noGrp="1"/>
          </p:cNvSpPr>
          <p:nvPr>
            <p:ph type="sldNum" sz="quarter" idx="12"/>
          </p:nvPr>
        </p:nvSpPr>
        <p:spPr/>
        <p:txBody>
          <a:bodyPr/>
          <a:lstStyle/>
          <a:p>
            <a:fld id="{2AC1FB2E-CBF1-4A62-AAFE-89D1F8CD1546}" type="slidenum">
              <a:rPr lang="zh-TW" altLang="en-US" smtClean="0"/>
              <a:t>19</a:t>
            </a:fld>
            <a:endParaRPr lang="zh-TW" altLang="en-US"/>
          </a:p>
        </p:txBody>
      </p:sp>
    </p:spTree>
    <p:extLst>
      <p:ext uri="{BB962C8B-B14F-4D97-AF65-F5344CB8AC3E}">
        <p14:creationId xmlns:p14="http://schemas.microsoft.com/office/powerpoint/2010/main" val="754255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Abstract</a:t>
            </a:r>
          </a:p>
          <a:p>
            <a:r>
              <a:rPr lang="en-US" altLang="zh-TW" dirty="0" smtClean="0"/>
              <a:t>Introduction</a:t>
            </a:r>
          </a:p>
          <a:p>
            <a:r>
              <a:rPr lang="en-US" altLang="zh-TW" dirty="0" smtClean="0"/>
              <a:t>Preliminary</a:t>
            </a:r>
          </a:p>
          <a:p>
            <a:r>
              <a:rPr lang="en-US" altLang="zh-TW" dirty="0" smtClean="0"/>
              <a:t>Our Proposed Algorithm</a:t>
            </a:r>
          </a:p>
          <a:p>
            <a:r>
              <a:rPr lang="en-US" altLang="zh-TW" dirty="0" smtClean="0"/>
              <a:t>Simulation</a:t>
            </a:r>
          </a:p>
          <a:p>
            <a:r>
              <a:rPr lang="en-US" altLang="zh-TW" dirty="0" smtClean="0"/>
              <a:t>Conclusion</a:t>
            </a:r>
          </a:p>
          <a:p>
            <a:r>
              <a:rPr lang="en-US" altLang="zh-TW" dirty="0" smtClean="0"/>
              <a:t>Bibliography</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2</a:t>
            </a:fld>
            <a:endParaRPr lang="zh-TW" altLang="en-US"/>
          </a:p>
        </p:txBody>
      </p:sp>
    </p:spTree>
    <p:extLst>
      <p:ext uri="{BB962C8B-B14F-4D97-AF65-F5344CB8AC3E}">
        <p14:creationId xmlns:p14="http://schemas.microsoft.com/office/powerpoint/2010/main" val="199757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UE mobility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Each UE randomly changes direction every 10 seconds.</a:t>
                </a:r>
              </a:p>
              <a:p>
                <a:r>
                  <a:rPr lang="en-US" altLang="zh-TW" dirty="0" smtClean="0"/>
                  <a:t>When a UE reaches the boundaries (50m or 500m), its changes direction by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r>
                      <a:rPr lang="zh-TW" altLang="en-US" i="1" smtClean="0">
                        <a:latin typeface="Cambria Math" panose="02040503050406030204" pitchFamily="18" charset="0"/>
                      </a:rPr>
                      <m:t>𝜋</m:t>
                    </m:r>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AC1FB2E-CBF1-4A62-AAFE-89D1F8CD1546}" type="slidenum">
              <a:rPr lang="zh-TW" altLang="en-US" smtClean="0"/>
              <a:t>20</a:t>
            </a:fld>
            <a:endParaRPr lang="zh-TW" altLang="en-US"/>
          </a:p>
        </p:txBody>
      </p:sp>
      <p:sp>
        <p:nvSpPr>
          <p:cNvPr id="5" name="橢圓 4"/>
          <p:cNvSpPr/>
          <p:nvPr/>
        </p:nvSpPr>
        <p:spPr>
          <a:xfrm>
            <a:off x="4333875" y="3009900"/>
            <a:ext cx="2305050" cy="22193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The area</a:t>
            </a:r>
            <a:endParaRPr lang="zh-TW" altLang="en-US" dirty="0"/>
          </a:p>
        </p:txBody>
      </p:sp>
      <p:sp>
        <p:nvSpPr>
          <p:cNvPr id="7" name="乘號 6"/>
          <p:cNvSpPr/>
          <p:nvPr/>
        </p:nvSpPr>
        <p:spPr>
          <a:xfrm>
            <a:off x="5048250" y="3352800"/>
            <a:ext cx="342900" cy="3238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p:cNvCxnSpPr/>
          <p:nvPr/>
        </p:nvCxnSpPr>
        <p:spPr>
          <a:xfrm>
            <a:off x="5391150" y="3514725"/>
            <a:ext cx="1076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6467475" y="3514725"/>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flipV="1">
            <a:off x="5048250" y="3095625"/>
            <a:ext cx="123825" cy="25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H="1">
            <a:off x="4953000" y="3114675"/>
            <a:ext cx="952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4953000" y="3190875"/>
            <a:ext cx="9525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2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 (Environment)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631575389"/>
              </p:ext>
            </p:extLst>
          </p:nvPr>
        </p:nvGraphicFramePr>
        <p:xfrm>
          <a:off x="838199" y="1889919"/>
          <a:ext cx="10515600" cy="256032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xmlns="" val="1083986950"/>
                    </a:ext>
                  </a:extLst>
                </a:gridCol>
                <a:gridCol w="5257800">
                  <a:extLst>
                    <a:ext uri="{9D8B030D-6E8A-4147-A177-3AD203B41FA5}">
                      <a16:colId xmlns:a16="http://schemas.microsoft.com/office/drawing/2014/main" xmlns="" val="1956645613"/>
                    </a:ext>
                  </a:extLst>
                </a:gridCol>
              </a:tblGrid>
              <a:tr h="0">
                <a:tc gridSpan="2">
                  <a:txBody>
                    <a:bodyPr/>
                    <a:lstStyle/>
                    <a:p>
                      <a:pPr algn="ctr">
                        <a:spcAft>
                          <a:spcPts val="0"/>
                        </a:spcAft>
                      </a:pPr>
                      <a:r>
                        <a:rPr lang="en-US" sz="2800" kern="100" dirty="0">
                          <a:effectLst/>
                        </a:rPr>
                        <a:t>System Models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extLst>
                  <a:ext uri="{0D108BD9-81ED-4DB2-BD59-A6C34878D82A}">
                    <a16:rowId xmlns:a16="http://schemas.microsoft.com/office/drawing/2014/main" xmlns="" val="1927570216"/>
                  </a:ext>
                </a:extLst>
              </a:tr>
              <a:tr h="0">
                <a:tc>
                  <a:txBody>
                    <a:bodyPr/>
                    <a:lstStyle/>
                    <a:p>
                      <a:pPr algn="ctr">
                        <a:spcAft>
                          <a:spcPts val="0"/>
                        </a:spcAft>
                      </a:pPr>
                      <a:r>
                        <a:rPr lang="en-US" sz="2800" kern="100" dirty="0">
                          <a:effectLst/>
                        </a:rPr>
                        <a:t>Bandwidth</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10MHz, 50 resource blocks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990679879"/>
                  </a:ext>
                </a:extLst>
              </a:tr>
              <a:tr h="0">
                <a:tc>
                  <a:txBody>
                    <a:bodyPr/>
                    <a:lstStyle/>
                    <a:p>
                      <a:pPr algn="ctr">
                        <a:spcAft>
                          <a:spcPts val="0"/>
                        </a:spcAft>
                      </a:pPr>
                      <a:r>
                        <a:rPr lang="en-US" sz="2800" kern="100">
                          <a:effectLst/>
                        </a:rPr>
                        <a:t>Base station transmit power</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smtClean="0">
                          <a:effectLst/>
                        </a:rPr>
                        <a:t>46dBm</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3717019440"/>
                  </a:ext>
                </a:extLst>
              </a:tr>
              <a:tr h="0">
                <a:tc>
                  <a:txBody>
                    <a:bodyPr/>
                    <a:lstStyle/>
                    <a:p>
                      <a:pPr algn="ctr">
                        <a:spcAft>
                          <a:spcPts val="0"/>
                        </a:spcAft>
                      </a:pPr>
                      <a:r>
                        <a:rPr lang="en-US" sz="2800" kern="100">
                          <a:effectLst/>
                        </a:rPr>
                        <a:t>Antenna</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1 </a:t>
                      </a:r>
                      <a:r>
                        <a:rPr lang="en-US" sz="2800" kern="100" dirty="0" err="1">
                          <a:effectLst/>
                        </a:rPr>
                        <a:t>Tx</a:t>
                      </a:r>
                      <a:r>
                        <a:rPr lang="en-US" sz="2800" kern="100" dirty="0">
                          <a:effectLst/>
                        </a:rPr>
                        <a:t>, 1 Rx</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1508432214"/>
                  </a:ext>
                </a:extLst>
              </a:tr>
              <a:tr h="0">
                <a:tc>
                  <a:txBody>
                    <a:bodyPr/>
                    <a:lstStyle/>
                    <a:p>
                      <a:pPr algn="ctr">
                        <a:spcAft>
                          <a:spcPts val="0"/>
                        </a:spcAft>
                      </a:pPr>
                      <a:r>
                        <a:rPr lang="en-US" sz="2800" kern="100" dirty="0">
                          <a:effectLst/>
                        </a:rPr>
                        <a:t>MCS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QPSK, 16QAM, 64QAM, 256QAM</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3194718856"/>
                  </a:ext>
                </a:extLst>
              </a:tr>
              <a:tr h="0">
                <a:tc>
                  <a:txBody>
                    <a:bodyPr/>
                    <a:lstStyle/>
                    <a:p>
                      <a:pPr algn="ctr">
                        <a:spcAft>
                          <a:spcPts val="0"/>
                        </a:spcAft>
                      </a:pPr>
                      <a:r>
                        <a:rPr lang="en-US" sz="2800" kern="100">
                          <a:effectLst/>
                        </a:rPr>
                        <a:t>Simulation time</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60 seconds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2605055375"/>
                  </a:ext>
                </a:extLst>
              </a:tr>
            </a:tbl>
          </a:graphicData>
        </a:graphic>
      </p:graphicFrame>
      <p:sp>
        <p:nvSpPr>
          <p:cNvPr id="4" name="投影片編號版面配置區 3"/>
          <p:cNvSpPr>
            <a:spLocks noGrp="1"/>
          </p:cNvSpPr>
          <p:nvPr>
            <p:ph type="sldNum" sz="quarter" idx="12"/>
          </p:nvPr>
        </p:nvSpPr>
        <p:spPr/>
        <p:txBody>
          <a:bodyPr/>
          <a:lstStyle/>
          <a:p>
            <a:fld id="{2AC1FB2E-CBF1-4A62-AAFE-89D1F8CD1546}" type="slidenum">
              <a:rPr lang="zh-TW" altLang="en-US" smtClean="0"/>
              <a:t>21</a:t>
            </a:fld>
            <a:endParaRPr lang="zh-TW" altLang="en-US"/>
          </a:p>
        </p:txBody>
      </p:sp>
    </p:spTree>
    <p:extLst>
      <p:ext uri="{BB962C8B-B14F-4D97-AF65-F5344CB8AC3E}">
        <p14:creationId xmlns:p14="http://schemas.microsoft.com/office/powerpoint/2010/main" val="3537385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 (Parameter)</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184311923"/>
              </p:ext>
            </p:extLst>
          </p:nvPr>
        </p:nvGraphicFramePr>
        <p:xfrm>
          <a:off x="838200" y="2416334"/>
          <a:ext cx="10515600" cy="1280160"/>
        </p:xfrm>
        <a:graphic>
          <a:graphicData uri="http://schemas.openxmlformats.org/drawingml/2006/table">
            <a:tbl>
              <a:tblPr firstRow="1" firstCol="1" bandRow="1">
                <a:tableStyleId>{5C22544A-7EE6-4342-B048-85BDC9FD1C3A}</a:tableStyleId>
              </a:tblPr>
              <a:tblGrid>
                <a:gridCol w="3219450">
                  <a:extLst>
                    <a:ext uri="{9D8B030D-6E8A-4147-A177-3AD203B41FA5}">
                      <a16:colId xmlns:a16="http://schemas.microsoft.com/office/drawing/2014/main" xmlns="" val="2594941091"/>
                    </a:ext>
                  </a:extLst>
                </a:gridCol>
                <a:gridCol w="7296150">
                  <a:extLst>
                    <a:ext uri="{9D8B030D-6E8A-4147-A177-3AD203B41FA5}">
                      <a16:colId xmlns:a16="http://schemas.microsoft.com/office/drawing/2014/main" xmlns="" val="3947499757"/>
                    </a:ext>
                  </a:extLst>
                </a:gridCol>
              </a:tblGrid>
              <a:tr h="0">
                <a:tc gridSpan="2">
                  <a:txBody>
                    <a:bodyPr/>
                    <a:lstStyle/>
                    <a:p>
                      <a:pPr algn="ctr">
                        <a:spcAft>
                          <a:spcPts val="0"/>
                        </a:spcAft>
                      </a:pPr>
                      <a:r>
                        <a:rPr lang="en-US" sz="2800" kern="100" dirty="0">
                          <a:effectLst/>
                        </a:rPr>
                        <a:t>Performance Parameters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extLst>
                  <a:ext uri="{0D108BD9-81ED-4DB2-BD59-A6C34878D82A}">
                    <a16:rowId xmlns:a16="http://schemas.microsoft.com/office/drawing/2014/main" xmlns="" val="2749029725"/>
                  </a:ext>
                </a:extLst>
              </a:tr>
              <a:tr h="0">
                <a:tc>
                  <a:txBody>
                    <a:bodyPr/>
                    <a:lstStyle/>
                    <a:p>
                      <a:pPr algn="ctr">
                        <a:spcAft>
                          <a:spcPts val="0"/>
                        </a:spcAft>
                      </a:pPr>
                      <a:r>
                        <a:rPr lang="en-US" sz="2800" i="1" kern="100" dirty="0" smtClean="0">
                          <a:effectLst/>
                        </a:rPr>
                        <a:t>N</a:t>
                      </a:r>
                      <a:endParaRPr lang="zh-TW" sz="2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Number of total UEs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4158772496"/>
                  </a:ext>
                </a:extLst>
              </a:tr>
              <a:tr h="0">
                <a:tc>
                  <a:txBody>
                    <a:bodyPr/>
                    <a:lstStyle/>
                    <a:p>
                      <a:pPr algn="ctr">
                        <a:spcAft>
                          <a:spcPts val="0"/>
                        </a:spcAft>
                      </a:pPr>
                      <a:r>
                        <a:rPr lang="en-US" sz="2800" kern="100">
                          <a:effectLst/>
                        </a:rPr>
                        <a:t>outage</a:t>
                      </a:r>
                      <a:endParaRPr lang="zh-TW" sz="2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800" kern="100" dirty="0">
                          <a:effectLst/>
                        </a:rPr>
                        <a:t>Number of UEs that cannot decode packets</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val="4005465780"/>
                  </a:ext>
                </a:extLst>
              </a:tr>
            </a:tbl>
          </a:graphicData>
        </a:graphic>
      </p:graphicFrame>
      <p:sp>
        <p:nvSpPr>
          <p:cNvPr id="4" name="投影片編號版面配置區 3"/>
          <p:cNvSpPr>
            <a:spLocks noGrp="1"/>
          </p:cNvSpPr>
          <p:nvPr>
            <p:ph type="sldNum" sz="quarter" idx="12"/>
          </p:nvPr>
        </p:nvSpPr>
        <p:spPr/>
        <p:txBody>
          <a:bodyPr/>
          <a:lstStyle/>
          <a:p>
            <a:fld id="{2AC1FB2E-CBF1-4A62-AAFE-89D1F8CD1546}" type="slidenum">
              <a:rPr lang="zh-TW" altLang="en-US" smtClean="0"/>
              <a:t>22</a:t>
            </a:fld>
            <a:endParaRPr lang="zh-TW" altLang="en-US"/>
          </a:p>
        </p:txBody>
      </p:sp>
    </p:spTree>
    <p:extLst>
      <p:ext uri="{BB962C8B-B14F-4D97-AF65-F5344CB8AC3E}">
        <p14:creationId xmlns:p14="http://schemas.microsoft.com/office/powerpoint/2010/main" val="3976046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a:t>
            </a:r>
            <a:endParaRPr lang="zh-TW" altLang="en-US" dirty="0"/>
          </a:p>
        </p:txBody>
      </p:sp>
      <p:sp>
        <p:nvSpPr>
          <p:cNvPr id="3" name="內容版面配置區 2"/>
          <p:cNvSpPr>
            <a:spLocks noGrp="1"/>
          </p:cNvSpPr>
          <p:nvPr>
            <p:ph idx="1"/>
          </p:nvPr>
        </p:nvSpPr>
        <p:spPr/>
        <p:txBody>
          <a:bodyPr/>
          <a:lstStyle/>
          <a:p>
            <a:r>
              <a:rPr lang="en-US" altLang="zh-TW" dirty="0"/>
              <a:t>We </a:t>
            </a:r>
            <a:r>
              <a:rPr lang="en-US" altLang="zh-TW" dirty="0" smtClean="0"/>
              <a:t>compare 1_FBC </a:t>
            </a:r>
            <a:r>
              <a:rPr lang="en-US" altLang="zh-TW" dirty="0"/>
              <a:t>and </a:t>
            </a:r>
            <a:r>
              <a:rPr lang="en-US" altLang="zh-TW" dirty="0" smtClean="0"/>
              <a:t>2_FBC with SC-PTM </a:t>
            </a:r>
            <a:r>
              <a:rPr lang="en-US" altLang="zh-TW" dirty="0"/>
              <a:t>with no </a:t>
            </a:r>
            <a:r>
              <a:rPr lang="en-US" altLang="zh-TW" dirty="0" smtClean="0"/>
              <a:t>feedback.</a:t>
            </a:r>
          </a:p>
          <a:p>
            <a:r>
              <a:rPr lang="en-US" altLang="zh-TW" dirty="0" smtClean="0"/>
              <a:t>We compare 1_FBC with 2_FBC to </a:t>
            </a:r>
            <a:r>
              <a:rPr lang="en-US" altLang="zh-TW" dirty="0"/>
              <a:t>demonstrate the necessity of </a:t>
            </a:r>
            <a:r>
              <a:rPr lang="en-US" altLang="zh-TW" dirty="0" err="1"/>
              <a:t>feedbacking</a:t>
            </a:r>
            <a:r>
              <a:rPr lang="en-US" altLang="zh-TW" dirty="0"/>
              <a:t> both ACK and NAK rather than only </a:t>
            </a:r>
            <a:r>
              <a:rPr lang="en-US" altLang="zh-TW" dirty="0" smtClean="0"/>
              <a:t>NAK.</a:t>
            </a:r>
          </a:p>
          <a:p>
            <a:r>
              <a:rPr lang="en-US" altLang="zh-TW" dirty="0" smtClean="0"/>
              <a:t>We use </a:t>
            </a:r>
            <a:r>
              <a:rPr lang="en-US" altLang="zh-TW" i="1" kern="100" dirty="0"/>
              <a:t>N</a:t>
            </a:r>
            <a:r>
              <a:rPr lang="en-US" altLang="zh-TW" dirty="0" smtClean="0"/>
              <a:t> = 36, 100, 300</a:t>
            </a:r>
          </a:p>
          <a:p>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23</a:t>
            </a:fld>
            <a:endParaRPr lang="zh-TW" altLang="en-US"/>
          </a:p>
        </p:txBody>
      </p:sp>
    </p:spTree>
    <p:extLst>
      <p:ext uri="{BB962C8B-B14F-4D97-AF65-F5344CB8AC3E}">
        <p14:creationId xmlns:p14="http://schemas.microsoft.com/office/powerpoint/2010/main" val="3854967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algn="just"/>
                <a:r>
                  <a:rPr lang="en-US" altLang="zh-TW" dirty="0"/>
                  <a:t>How to calculate individual throughput: Assuming that for each iteration, the </a:t>
                </a:r>
                <a:r>
                  <a:rPr lang="en-US" altLang="zh-TW" dirty="0" err="1"/>
                  <a:t>eNB</a:t>
                </a:r>
                <a:r>
                  <a:rPr lang="en-US" altLang="zh-TW" dirty="0"/>
                  <a:t> assigns y resource blocks to the UEs (y RB/sec)</a:t>
                </a:r>
                <a:r>
                  <a:rPr lang="zh-TW" altLang="en-US" dirty="0"/>
                  <a:t> </a:t>
                </a:r>
                <a:r>
                  <a:rPr lang="en-US" altLang="zh-TW" baseline="30000" dirty="0"/>
                  <a:t>※</a:t>
                </a:r>
                <a:r>
                  <a:rPr lang="en-US" altLang="zh-TW" dirty="0"/>
                  <a:t>. L</a:t>
                </a:r>
                <a:r>
                  <a:rPr lang="en-US" altLang="zh-TW" dirty="0" smtClean="0"/>
                  <a:t>ook </a:t>
                </a:r>
                <a:r>
                  <a:rPr lang="en-US" altLang="zh-TW" dirty="0"/>
                  <a:t>up </a:t>
                </a:r>
                <a:r>
                  <a:rPr lang="en-US" altLang="zh-TW" dirty="0" smtClean="0"/>
                  <a:t>table to </a:t>
                </a:r>
                <a:r>
                  <a:rPr lang="en-US" altLang="zh-TW" dirty="0"/>
                  <a:t>find the </a:t>
                </a:r>
                <a:r>
                  <a:rPr lang="en-US" altLang="zh-TW" dirty="0" smtClean="0"/>
                  <a:t>transport </a:t>
                </a:r>
                <a:r>
                  <a:rPr lang="en-US" altLang="zh-TW" dirty="0"/>
                  <a:t>block size (TBS) </a:t>
                </a:r>
                <a:r>
                  <a:rPr lang="en-US" altLang="zh-TW" dirty="0" smtClean="0"/>
                  <a:t>(Unit: </a:t>
                </a:r>
                <a:r>
                  <a:rPr lang="en-US" altLang="zh-TW" dirty="0"/>
                  <a:t>bit per </a:t>
                </a:r>
                <a:r>
                  <a:rPr lang="en-US" altLang="zh-TW" dirty="0" err="1"/>
                  <a:t>ms</a:t>
                </a:r>
                <a:r>
                  <a:rPr lang="en-US" altLang="zh-TW" dirty="0" smtClean="0"/>
                  <a:t>) that corresponds to </a:t>
                </a:r>
                <a:r>
                  <a:rPr lang="en-US" altLang="zh-TW" dirty="0"/>
                  <a:t>the transmitting MCS and the number of </a:t>
                </a:r>
                <a:r>
                  <a:rPr lang="en-US" altLang="zh-TW" dirty="0" smtClean="0"/>
                  <a:t>available resource blocks.</a:t>
                </a:r>
              </a:p>
              <a:p>
                <a:pPr algn="just"/>
                <a:r>
                  <a:rPr lang="en-US" altLang="zh-TW" dirty="0" smtClean="0"/>
                  <a:t>Throughput </a:t>
                </a:r>
                <a:r>
                  <a:rPr lang="en-US" altLang="zh-TW" dirty="0"/>
                  <a:t>for each </a:t>
                </a:r>
                <a:r>
                  <a:rPr lang="en-US" altLang="zh-TW" dirty="0" smtClean="0"/>
                  <a:t>receiving </a:t>
                </a:r>
                <a:r>
                  <a:rPr lang="en-US" altLang="zh-TW" dirty="0"/>
                  <a:t>UE = </a:t>
                </a:r>
                <a14:m>
                  <m:oMath xmlns:m="http://schemas.openxmlformats.org/officeDocument/2006/math">
                    <m:r>
                      <a:rPr lang="en-US" altLang="zh-TW" i="1">
                        <a:latin typeface="Cambria Math" panose="02040503050406030204" pitchFamily="18" charset="0"/>
                      </a:rPr>
                      <m:t>𝑇𝐵𝑆</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1000/</m:t>
                    </m:r>
                    <m:sSup>
                      <m:sSupPr>
                        <m:ctrlPr>
                          <a:rPr lang="en-US" altLang="zh-TW" i="1">
                            <a:latin typeface="Cambria Math" panose="02040503050406030204" pitchFamily="18" charset="0"/>
                          </a:rPr>
                        </m:ctrlPr>
                      </m:sSupPr>
                      <m:e>
                        <m:r>
                          <a:rPr lang="en-US" altLang="zh-TW" i="1">
                            <a:latin typeface="Cambria Math" panose="02040503050406030204" pitchFamily="18" charset="0"/>
                          </a:rPr>
                          <m:t>10</m:t>
                        </m:r>
                      </m:e>
                      <m:sup>
                        <m:r>
                          <a:rPr lang="en-US" altLang="zh-TW" i="1">
                            <a:latin typeface="Cambria Math" panose="02040503050406030204" pitchFamily="18" charset="0"/>
                          </a:rPr>
                          <m:t>6</m:t>
                        </m:r>
                      </m:sup>
                    </m:sSup>
                  </m:oMath>
                </a14:m>
                <a:r>
                  <a:rPr lang="en-US" altLang="zh-TW" dirty="0"/>
                  <a:t> (Mbps</a:t>
                </a:r>
                <a:r>
                  <a:rPr lang="en-US" altLang="zh-TW" dirty="0" smtClean="0"/>
                  <a: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AC1FB2E-CBF1-4A62-AAFE-89D1F8CD1546}" type="slidenum">
              <a:rPr lang="zh-TW" altLang="en-US" smtClean="0"/>
              <a:t>24</a:t>
            </a:fld>
            <a:endParaRPr lang="zh-TW" altLang="en-US"/>
          </a:p>
        </p:txBody>
      </p:sp>
    </p:spTree>
    <p:extLst>
      <p:ext uri="{BB962C8B-B14F-4D97-AF65-F5344CB8AC3E}">
        <p14:creationId xmlns:p14="http://schemas.microsoft.com/office/powerpoint/2010/main" val="4256812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 (SC-PTM with no feedback</a:t>
            </a:r>
            <a:r>
              <a:rPr lang="en-US" altLang="zh-TW" dirty="0" smtClean="0"/>
              <a:t>) n=300</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1583" y="1825625"/>
            <a:ext cx="7748833" cy="4351337"/>
          </a:xfrm>
        </p:spPr>
      </p:pic>
      <p:sp>
        <p:nvSpPr>
          <p:cNvPr id="4" name="投影片編號版面配置區 3"/>
          <p:cNvSpPr>
            <a:spLocks noGrp="1"/>
          </p:cNvSpPr>
          <p:nvPr>
            <p:ph type="sldNum" sz="quarter" idx="12"/>
          </p:nvPr>
        </p:nvSpPr>
        <p:spPr/>
        <p:txBody>
          <a:bodyPr/>
          <a:lstStyle/>
          <a:p>
            <a:fld id="{2AC1FB2E-CBF1-4A62-AAFE-89D1F8CD1546}" type="slidenum">
              <a:rPr lang="zh-TW" altLang="en-US" smtClean="0"/>
              <a:t>25</a:t>
            </a:fld>
            <a:endParaRPr lang="zh-TW" altLang="en-US"/>
          </a:p>
        </p:txBody>
      </p:sp>
      <p:sp>
        <p:nvSpPr>
          <p:cNvPr id="6" name="文字方塊 5"/>
          <p:cNvSpPr txBox="1"/>
          <p:nvPr/>
        </p:nvSpPr>
        <p:spPr>
          <a:xfrm>
            <a:off x="2781299" y="3059410"/>
            <a:ext cx="5991225" cy="923330"/>
          </a:xfrm>
          <a:prstGeom prst="rect">
            <a:avLst/>
          </a:prstGeom>
          <a:solidFill>
            <a:schemeClr val="bg1"/>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a:t>The slight fluctuation of both the outage and the throughput </a:t>
            </a:r>
            <a:r>
              <a:rPr lang="en-US" altLang="zh-TW" dirty="0" smtClean="0"/>
              <a:t>reflect </a:t>
            </a:r>
            <a:r>
              <a:rPr lang="en-US" altLang="zh-TW" dirty="0"/>
              <a:t>the movement of the </a:t>
            </a:r>
            <a:r>
              <a:rPr lang="en-US" altLang="zh-TW" dirty="0" smtClean="0"/>
              <a:t>UEs.</a:t>
            </a:r>
          </a:p>
          <a:p>
            <a:r>
              <a:rPr lang="en-US" altLang="zh-TW" dirty="0"/>
              <a:t>Throughput </a:t>
            </a:r>
            <a:r>
              <a:rPr lang="en-US" altLang="zh-TW" dirty="0" smtClean="0"/>
              <a:t>reflects the outage</a:t>
            </a:r>
          </a:p>
        </p:txBody>
      </p:sp>
    </p:spTree>
    <p:extLst>
      <p:ext uri="{BB962C8B-B14F-4D97-AF65-F5344CB8AC3E}">
        <p14:creationId xmlns:p14="http://schemas.microsoft.com/office/powerpoint/2010/main" val="56891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Comparison of 1_FBC</a:t>
            </a:r>
            <a:r>
              <a:rPr lang="zh-TW" altLang="en-US" dirty="0"/>
              <a:t> </a:t>
            </a:r>
            <a:r>
              <a:rPr lang="en-US" altLang="zh-TW" dirty="0" smtClean="0"/>
              <a:t>and 2_FBC</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55" y="1773876"/>
            <a:ext cx="6044144" cy="3227697"/>
          </a:xfrm>
        </p:spPr>
      </p:pic>
      <p:sp>
        <p:nvSpPr>
          <p:cNvPr id="4" name="投影片編號版面配置區 3"/>
          <p:cNvSpPr>
            <a:spLocks noGrp="1"/>
          </p:cNvSpPr>
          <p:nvPr>
            <p:ph type="sldNum" sz="quarter" idx="12"/>
          </p:nvPr>
        </p:nvSpPr>
        <p:spPr/>
        <p:txBody>
          <a:bodyPr/>
          <a:lstStyle/>
          <a:p>
            <a:fld id="{2AC1FB2E-CBF1-4A62-AAFE-89D1F8CD1546}" type="slidenum">
              <a:rPr lang="zh-TW" altLang="en-US" smtClean="0"/>
              <a:t>26</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68924"/>
            <a:ext cx="6044144" cy="3037601"/>
          </a:xfrm>
          <a:prstGeom prst="rect">
            <a:avLst/>
          </a:prstGeom>
        </p:spPr>
      </p:pic>
      <p:sp>
        <p:nvSpPr>
          <p:cNvPr id="7" name="文字方塊 6"/>
          <p:cNvSpPr txBox="1"/>
          <p:nvPr/>
        </p:nvSpPr>
        <p:spPr>
          <a:xfrm>
            <a:off x="838201" y="5244147"/>
            <a:ext cx="9134474" cy="1200329"/>
          </a:xfrm>
          <a:prstGeom prst="rect">
            <a:avLst/>
          </a:prstGeom>
          <a:solidFill>
            <a:schemeClr val="bg1"/>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N=36, g=4</a:t>
            </a:r>
          </a:p>
          <a:p>
            <a:r>
              <a:rPr lang="en-US" altLang="zh-TW" dirty="0" smtClean="0"/>
              <a:t>Both 1_FBC and 2_FBC </a:t>
            </a:r>
            <a:r>
              <a:rPr lang="en-US" altLang="zh-TW" dirty="0"/>
              <a:t>result in higher throughput than SC-PTM without </a:t>
            </a:r>
            <a:r>
              <a:rPr lang="en-US" altLang="zh-TW" dirty="0" smtClean="0"/>
              <a:t>feedback</a:t>
            </a:r>
          </a:p>
          <a:p>
            <a:r>
              <a:rPr lang="en-US" altLang="zh-TW" dirty="0" smtClean="0"/>
              <a:t>The throughput of 2_FBC does not drop too much, and both throughput and the outage rate are more stable=&gt; both </a:t>
            </a:r>
            <a:r>
              <a:rPr lang="en-US" altLang="zh-TW" dirty="0"/>
              <a:t>ACK and NAK are necessary</a:t>
            </a:r>
            <a:endParaRPr lang="zh-TW" altLang="en-US" dirty="0"/>
          </a:p>
        </p:txBody>
      </p:sp>
    </p:spTree>
    <p:extLst>
      <p:ext uri="{BB962C8B-B14F-4D97-AF65-F5344CB8AC3E}">
        <p14:creationId xmlns:p14="http://schemas.microsoft.com/office/powerpoint/2010/main" val="2316523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55" y="1690688"/>
            <a:ext cx="6044144" cy="3394073"/>
          </a:xfrm>
        </p:spPr>
      </p:pic>
      <p:sp>
        <p:nvSpPr>
          <p:cNvPr id="4" name="投影片編號版面配置區 3"/>
          <p:cNvSpPr>
            <a:spLocks noGrp="1"/>
          </p:cNvSpPr>
          <p:nvPr>
            <p:ph type="sldNum" sz="quarter" idx="12"/>
          </p:nvPr>
        </p:nvSpPr>
        <p:spPr/>
        <p:txBody>
          <a:bodyPr/>
          <a:lstStyle/>
          <a:p>
            <a:fld id="{2AC1FB2E-CBF1-4A62-AAFE-89D1F8CD1546}" type="slidenum">
              <a:rPr lang="zh-TW" altLang="en-US" smtClean="0"/>
              <a:t>27</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6044144" cy="3394073"/>
          </a:xfrm>
          <a:prstGeom prst="rect">
            <a:avLst/>
          </a:prstGeom>
        </p:spPr>
      </p:pic>
      <p:sp>
        <p:nvSpPr>
          <p:cNvPr id="7" name="文字方塊 6"/>
          <p:cNvSpPr txBox="1"/>
          <p:nvPr/>
        </p:nvSpPr>
        <p:spPr>
          <a:xfrm>
            <a:off x="838201" y="5244147"/>
            <a:ext cx="8226952" cy="1200329"/>
          </a:xfrm>
          <a:prstGeom prst="rect">
            <a:avLst/>
          </a:prstGeom>
          <a:solidFill>
            <a:schemeClr val="bg1"/>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t>N=100, g=6</a:t>
            </a:r>
          </a:p>
          <a:p>
            <a:r>
              <a:rPr lang="en-US" altLang="zh-TW" dirty="0" smtClean="0"/>
              <a:t>Both </a:t>
            </a:r>
            <a:r>
              <a:rPr lang="en-US" altLang="zh-TW" dirty="0"/>
              <a:t>1 channel and 2 channels result in higher throughput than SC-PTM without </a:t>
            </a:r>
            <a:r>
              <a:rPr lang="en-US" altLang="zh-TW" dirty="0" smtClean="0"/>
              <a:t>feedback</a:t>
            </a:r>
          </a:p>
          <a:p>
            <a:r>
              <a:rPr lang="en-US" altLang="zh-TW" dirty="0"/>
              <a:t>2 channels is far more stable than 1 </a:t>
            </a:r>
            <a:r>
              <a:rPr lang="en-US" altLang="zh-TW" dirty="0" smtClean="0"/>
              <a:t>channel =&gt; both </a:t>
            </a:r>
            <a:r>
              <a:rPr lang="en-US" altLang="zh-TW" dirty="0"/>
              <a:t>ACK and NAK are necessary</a:t>
            </a:r>
            <a:endParaRPr lang="zh-TW" altLang="en-US" dirty="0"/>
          </a:p>
        </p:txBody>
      </p:sp>
      <p:sp>
        <p:nvSpPr>
          <p:cNvPr id="3" name="標題 2"/>
          <p:cNvSpPr>
            <a:spLocks noGrp="1"/>
          </p:cNvSpPr>
          <p:nvPr>
            <p:ph type="title"/>
          </p:nvPr>
        </p:nvSpPr>
        <p:spPr/>
        <p:txBody>
          <a:bodyPr/>
          <a:lstStyle/>
          <a:p>
            <a:r>
              <a:rPr lang="en-US" altLang="zh-TW" dirty="0"/>
              <a:t>Comparison of 1_FBC</a:t>
            </a:r>
            <a:r>
              <a:rPr lang="zh-TW" altLang="en-US" dirty="0"/>
              <a:t> </a:t>
            </a:r>
            <a:r>
              <a:rPr lang="en-US" altLang="zh-TW" dirty="0"/>
              <a:t>and 2_FBC</a:t>
            </a:r>
            <a:endParaRPr lang="zh-TW" altLang="en-US" dirty="0"/>
          </a:p>
        </p:txBody>
      </p:sp>
    </p:spTree>
    <p:extLst>
      <p:ext uri="{BB962C8B-B14F-4D97-AF65-F5344CB8AC3E}">
        <p14:creationId xmlns:p14="http://schemas.microsoft.com/office/powerpoint/2010/main" val="3466442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46075"/>
            <a:ext cx="10515600" cy="1325563"/>
          </a:xfrm>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normAutofit/>
          </a:bodyPr>
          <a:lstStyle/>
          <a:p>
            <a:r>
              <a:rPr lang="en-US" altLang="zh-TW" dirty="0" smtClean="0"/>
              <a:t>2_FBC can </a:t>
            </a:r>
            <a:r>
              <a:rPr lang="en-US" altLang="zh-TW" dirty="0"/>
              <a:t>reduce the amount of feedback UEs while maintaining a high total throughput</a:t>
            </a:r>
            <a:r>
              <a:rPr lang="en-US" altLang="zh-TW" dirty="0" smtClean="0"/>
              <a:t>.</a:t>
            </a:r>
          </a:p>
          <a:p>
            <a:r>
              <a:rPr lang="en-US" altLang="zh-TW" dirty="0" smtClean="0"/>
              <a:t>2_FBC can be used regardless of the number of UEs.</a:t>
            </a:r>
          </a:p>
          <a:p>
            <a:r>
              <a:rPr lang="en-US" altLang="zh-TW" dirty="0" smtClean="0"/>
              <a:t>The feedback mechanism uses very little resource because collision is allowed</a:t>
            </a:r>
            <a:r>
              <a:rPr lang="en-US" altLang="zh-TW" dirty="0"/>
              <a:t> </a:t>
            </a:r>
            <a:r>
              <a:rPr lang="en-US" altLang="zh-TW" dirty="0" smtClean="0"/>
              <a:t>(Drawback: needs energy detector)</a:t>
            </a:r>
            <a:endParaRPr lang="en-US" altLang="zh-TW"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28</a:t>
            </a:fld>
            <a:endParaRPr lang="zh-TW" altLang="en-US"/>
          </a:p>
        </p:txBody>
      </p:sp>
    </p:spTree>
    <p:extLst>
      <p:ext uri="{BB962C8B-B14F-4D97-AF65-F5344CB8AC3E}">
        <p14:creationId xmlns:p14="http://schemas.microsoft.com/office/powerpoint/2010/main" val="104136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Future Work</a:t>
            </a:r>
            <a:endParaRPr lang="zh-TW" altLang="en-US" dirty="0"/>
          </a:p>
        </p:txBody>
      </p:sp>
      <p:sp>
        <p:nvSpPr>
          <p:cNvPr id="3" name="內容版面配置區 2"/>
          <p:cNvSpPr>
            <a:spLocks noGrp="1"/>
          </p:cNvSpPr>
          <p:nvPr>
            <p:ph idx="1"/>
          </p:nvPr>
        </p:nvSpPr>
        <p:spPr/>
        <p:txBody>
          <a:bodyPr/>
          <a:lstStyle/>
          <a:p>
            <a:r>
              <a:rPr lang="en-US" altLang="zh-TW" dirty="0" smtClean="0"/>
              <a:t>Divide the UEs into different groups that receive different MCS.</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29</a:t>
            </a:fld>
            <a:endParaRPr lang="zh-TW" altLang="en-US"/>
          </a:p>
        </p:txBody>
      </p:sp>
    </p:spTree>
    <p:extLst>
      <p:ext uri="{BB962C8B-B14F-4D97-AF65-F5344CB8AC3E}">
        <p14:creationId xmlns:p14="http://schemas.microsoft.com/office/powerpoint/2010/main" val="236911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lstStyle/>
          <a:p>
            <a:r>
              <a:rPr lang="en-US" altLang="zh-TW" dirty="0"/>
              <a:t>Our goal is to improve the throughput of SC-PTM while transmitting minimal </a:t>
            </a:r>
            <a:r>
              <a:rPr lang="en-US" altLang="zh-TW" dirty="0" smtClean="0"/>
              <a:t>feedback.</a:t>
            </a:r>
            <a:endParaRPr lang="en-US" altLang="zh-TW" dirty="0"/>
          </a:p>
          <a:p>
            <a:r>
              <a:rPr lang="en-US" altLang="zh-TW" dirty="0"/>
              <a:t>We reduce feedback by sending ACK and NAK instead of CQI.</a:t>
            </a:r>
          </a:p>
          <a:p>
            <a:r>
              <a:rPr lang="en-US" altLang="zh-TW" dirty="0"/>
              <a:t>We maximize throughput by finding the most suitable MCS.</a:t>
            </a:r>
          </a:p>
          <a:p>
            <a:r>
              <a:rPr lang="en-US" altLang="zh-TW" dirty="0"/>
              <a:t>Our algorithm and methods in this slide incorporate the points above.</a:t>
            </a:r>
          </a:p>
          <a:p>
            <a:r>
              <a:rPr lang="en-US" altLang="zh-TW" dirty="0"/>
              <a:t>We compare our </a:t>
            </a:r>
            <a:r>
              <a:rPr lang="en-US" altLang="zh-TW" dirty="0" smtClean="0"/>
              <a:t>algorithms </a:t>
            </a:r>
            <a:r>
              <a:rPr lang="en-US" altLang="zh-TW" dirty="0"/>
              <a:t>with </a:t>
            </a:r>
            <a:r>
              <a:rPr lang="en-US" altLang="zh-TW" dirty="0" smtClean="0"/>
              <a:t>SC-PTM </a:t>
            </a:r>
            <a:r>
              <a:rPr lang="en-US" altLang="zh-TW" dirty="0"/>
              <a:t>without </a:t>
            </a:r>
            <a:r>
              <a:rPr lang="en-US" altLang="zh-TW" dirty="0" smtClean="0"/>
              <a:t>feedback.</a:t>
            </a:r>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3</a:t>
            </a:fld>
            <a:endParaRPr lang="zh-TW" altLang="en-US"/>
          </a:p>
        </p:txBody>
      </p:sp>
    </p:spTree>
    <p:extLst>
      <p:ext uri="{BB962C8B-B14F-4D97-AF65-F5344CB8AC3E}">
        <p14:creationId xmlns:p14="http://schemas.microsoft.com/office/powerpoint/2010/main" val="806877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Bibliography</a:t>
            </a:r>
            <a:endParaRPr lang="zh-TW" altLang="en-US" dirty="0"/>
          </a:p>
        </p:txBody>
      </p:sp>
      <p:sp>
        <p:nvSpPr>
          <p:cNvPr id="3" name="內容版面配置區 2"/>
          <p:cNvSpPr>
            <a:spLocks noGrp="1"/>
          </p:cNvSpPr>
          <p:nvPr>
            <p:ph idx="1"/>
          </p:nvPr>
        </p:nvSpPr>
        <p:spPr>
          <a:xfrm>
            <a:off x="838200" y="1847850"/>
            <a:ext cx="10515600" cy="4351338"/>
          </a:xfrm>
        </p:spPr>
        <p:txBody>
          <a:bodyPr>
            <a:normAutofit fontScale="77500" lnSpcReduction="20000"/>
          </a:bodyPr>
          <a:lstStyle/>
          <a:p>
            <a:r>
              <a:rPr lang="en-US" altLang="zh-TW" dirty="0"/>
              <a:t>[1] 3GPP TS 23.246 “Universal Mobile Telecommunications System (UMTS); LTE; Multimedia Broadcast/Multicast Service (MBMS); Architecture and functional description”.</a:t>
            </a:r>
            <a:endParaRPr lang="zh-TW" altLang="zh-TW" dirty="0"/>
          </a:p>
          <a:p>
            <a:r>
              <a:rPr lang="en-US" altLang="zh-TW" dirty="0"/>
              <a:t>[2] 3GPP TR 36.890 V13.0.0 (2015-06)</a:t>
            </a:r>
            <a:endParaRPr lang="zh-TW" altLang="zh-TW" dirty="0"/>
          </a:p>
          <a:p>
            <a:r>
              <a:rPr lang="en-US" altLang="zh-TW" dirty="0"/>
              <a:t>[3] Y. </a:t>
            </a:r>
            <a:r>
              <a:rPr lang="en-US" altLang="zh-TW" dirty="0" err="1"/>
              <a:t>Cai</a:t>
            </a:r>
            <a:r>
              <a:rPr lang="en-US" altLang="zh-TW" dirty="0"/>
              <a:t> et al., “Reduced Feedback Schemes for LTE MBMS,” VTC Spring 2009 - IEEE 69th Vehicular Technology Conference, Barcelona, 2009.</a:t>
            </a:r>
            <a:endParaRPr lang="zh-TW" altLang="zh-TW" dirty="0"/>
          </a:p>
          <a:p>
            <a:r>
              <a:rPr lang="en-US" altLang="zh-TW" dirty="0"/>
              <a:t>[4] R1-070674, “LTE physical layer framework for performance verification”, 3GPP TSG-RAN WG1 #48, St. Louis, USA, February 2007.</a:t>
            </a:r>
            <a:endParaRPr lang="zh-TW" altLang="zh-TW" dirty="0"/>
          </a:p>
          <a:p>
            <a:r>
              <a:rPr lang="en-US" altLang="zh-TW" dirty="0"/>
              <a:t>[5] Jeffrey G. Andrews, </a:t>
            </a:r>
            <a:r>
              <a:rPr lang="en-US" altLang="zh-TW" dirty="0" err="1"/>
              <a:t>Arunabha</a:t>
            </a:r>
            <a:r>
              <a:rPr lang="en-US" altLang="zh-TW" dirty="0"/>
              <a:t> Ghosh, and Rias </a:t>
            </a:r>
            <a:r>
              <a:rPr lang="en-US" altLang="zh-TW" dirty="0" err="1"/>
              <a:t>Muhamed</a:t>
            </a:r>
            <a:r>
              <a:rPr lang="en-US" altLang="zh-TW" dirty="0"/>
              <a:t>, “Fundamentals of WiMAX: Understanding Broadband Wireless Networking”, published by Pearson Education, Inc.</a:t>
            </a:r>
            <a:endParaRPr lang="zh-TW" altLang="zh-TW" dirty="0"/>
          </a:p>
          <a:p>
            <a:r>
              <a:rPr lang="en-US" altLang="zh-TW" dirty="0"/>
              <a:t>[6] 3GPP TR 36.824 V11.0.0 (2012-06)</a:t>
            </a:r>
            <a:endParaRPr lang="zh-TW" altLang="zh-TW" dirty="0"/>
          </a:p>
          <a:p>
            <a:r>
              <a:rPr lang="en-US" altLang="zh-TW" dirty="0"/>
              <a:t>[7] Simon R. Saunders and Alejandro AragÃ³n-Zavala, “Antennas and Propagation for Wireless Communication Systems 2nd Edition” published by WILEY.</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30</a:t>
            </a:fld>
            <a:endParaRPr lang="zh-TW" altLang="en-US" dirty="0"/>
          </a:p>
        </p:txBody>
      </p:sp>
    </p:spTree>
    <p:extLst>
      <p:ext uri="{BB962C8B-B14F-4D97-AF65-F5344CB8AC3E}">
        <p14:creationId xmlns:p14="http://schemas.microsoft.com/office/powerpoint/2010/main" val="3793192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normAutofit/>
          </a:bodyPr>
          <a:lstStyle/>
          <a:p>
            <a:pPr algn="just"/>
            <a:r>
              <a:rPr lang="en-US" altLang="zh-TW" dirty="0" smtClean="0"/>
              <a:t>Recently, there has been tremendous growth of video traffic and need for live streaming.</a:t>
            </a:r>
          </a:p>
          <a:p>
            <a:pPr algn="just"/>
            <a:r>
              <a:rPr lang="en-US" altLang="zh-TW" dirty="0" smtClean="0"/>
              <a:t>Therefore, 3GPP defined a broadcast/multicast mode for LTE, called Evolved Multimedia Broadcast/Multicast Services (</a:t>
            </a:r>
            <a:r>
              <a:rPr lang="en-US" altLang="zh-TW" dirty="0" err="1" smtClean="0"/>
              <a:t>eMBMS</a:t>
            </a:r>
            <a:r>
              <a:rPr lang="en-US" altLang="zh-TW" dirty="0" smtClean="0"/>
              <a:t>), where </a:t>
            </a:r>
            <a:r>
              <a:rPr lang="en-US" altLang="zh-TW" dirty="0"/>
              <a:t>he same content is delivered to multiple user </a:t>
            </a:r>
            <a:r>
              <a:rPr lang="en-US" altLang="zh-TW" dirty="0" err="1"/>
              <a:t>equipments</a:t>
            </a:r>
            <a:r>
              <a:rPr lang="en-US" altLang="zh-TW" dirty="0"/>
              <a:t> (UEs) simultaneously</a:t>
            </a:r>
            <a:r>
              <a:rPr lang="en-US" altLang="zh-TW" dirty="0" smtClean="0"/>
              <a:t>. A new transmission mode called Single-Cell Point-to-Multipoint (SC-PTM) was defined in Release 13.</a:t>
            </a:r>
          </a:p>
          <a:p>
            <a:pPr algn="just"/>
            <a:r>
              <a:rPr lang="en-US" altLang="zh-TW" dirty="0" smtClean="0"/>
              <a:t>Previously, research has been done on SC-PTM without feedback and SC-PTM with CQI with/without HARQ.</a:t>
            </a:r>
          </a:p>
          <a:p>
            <a:pPr algn="just"/>
            <a:r>
              <a:rPr lang="en-US" altLang="zh-TW" dirty="0" smtClean="0"/>
              <a:t>Our research is about SC-PTM with ACK/NAK feedback.</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4</a:t>
            </a:fld>
            <a:endParaRPr lang="zh-TW" altLang="en-US"/>
          </a:p>
        </p:txBody>
      </p:sp>
    </p:spTree>
    <p:extLst>
      <p:ext uri="{BB962C8B-B14F-4D97-AF65-F5344CB8AC3E}">
        <p14:creationId xmlns:p14="http://schemas.microsoft.com/office/powerpoint/2010/main" val="270116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Preliminary</a:t>
            </a:r>
            <a:endParaRPr lang="zh-TW" altLang="en-US" dirty="0"/>
          </a:p>
        </p:txBody>
      </p:sp>
      <p:sp>
        <p:nvSpPr>
          <p:cNvPr id="3" name="內容版面配置區 2"/>
          <p:cNvSpPr>
            <a:spLocks noGrp="1"/>
          </p:cNvSpPr>
          <p:nvPr>
            <p:ph idx="1"/>
          </p:nvPr>
        </p:nvSpPr>
        <p:spPr/>
        <p:txBody>
          <a:bodyPr/>
          <a:lstStyle/>
          <a:p>
            <a:r>
              <a:rPr lang="en-US" altLang="zh-TW" dirty="0" smtClean="0"/>
              <a:t>Usually in SC-PTM, there either no feedback, or all UEs transmit their Channel Quality Indicator (CQI) to the </a:t>
            </a:r>
            <a:r>
              <a:rPr lang="en-US" altLang="zh-TW" dirty="0" err="1" smtClean="0"/>
              <a:t>eNodeB</a:t>
            </a:r>
            <a:r>
              <a:rPr lang="en-US" altLang="zh-TW" dirty="0" smtClean="0"/>
              <a:t>.</a:t>
            </a:r>
          </a:p>
          <a:p>
            <a:r>
              <a:rPr lang="en-US" altLang="zh-TW" dirty="0" smtClean="0"/>
              <a:t>The </a:t>
            </a:r>
            <a:r>
              <a:rPr lang="en-US" altLang="zh-TW" dirty="0" err="1" smtClean="0"/>
              <a:t>eNodeB</a:t>
            </a:r>
            <a:r>
              <a:rPr lang="en-US" altLang="zh-TW" dirty="0" smtClean="0"/>
              <a:t>, upon receiving the CQI’s from the UEs, determine which MCS the broadcast transmission will use.</a:t>
            </a:r>
          </a:p>
          <a:p>
            <a:r>
              <a:rPr lang="en-US" altLang="zh-TW" dirty="0" smtClean="0"/>
              <a:t>The maximal MCS that each UE can correctly decode depends on the UE’s SNR.</a:t>
            </a:r>
          </a:p>
          <a:p>
            <a:endParaRPr lang="en-US" altLang="zh-TW" dirty="0" smtClean="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5</a:t>
            </a:fld>
            <a:endParaRPr lang="zh-TW" altLang="en-US"/>
          </a:p>
        </p:txBody>
      </p:sp>
    </p:spTree>
    <p:extLst>
      <p:ext uri="{BB962C8B-B14F-4D97-AF65-F5344CB8AC3E}">
        <p14:creationId xmlns:p14="http://schemas.microsoft.com/office/powerpoint/2010/main" val="2393735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Proposed Algorithms</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en-US" altLang="zh-TW" dirty="0" smtClean="0"/>
              <a:t>1_FBC (1 feedback channel for NAK)</a:t>
            </a:r>
          </a:p>
          <a:p>
            <a:pPr marL="514350" indent="-514350">
              <a:buFont typeface="+mj-lt"/>
              <a:buAutoNum type="arabicPeriod"/>
            </a:pPr>
            <a:r>
              <a:rPr lang="en-US" altLang="zh-TW" dirty="0" smtClean="0"/>
              <a:t>2_FBC (2 </a:t>
            </a:r>
            <a:r>
              <a:rPr lang="en-US" altLang="zh-TW" dirty="0"/>
              <a:t>feedback </a:t>
            </a:r>
            <a:r>
              <a:rPr lang="en-US" altLang="zh-TW" dirty="0" smtClean="0"/>
              <a:t>channels, 1 </a:t>
            </a:r>
            <a:r>
              <a:rPr lang="en-US" altLang="zh-TW" dirty="0"/>
              <a:t>feedback channel for ACK and 1 feedback channel for NAK)</a:t>
            </a:r>
          </a:p>
          <a:p>
            <a:pPr marL="514350" indent="-514350">
              <a:buFont typeface="+mj-lt"/>
              <a:buAutoNum type="arabicPeriod"/>
            </a:pPr>
            <a:endParaRPr lang="en-US" altLang="zh-TW" dirty="0" smtClean="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6</a:t>
            </a:fld>
            <a:endParaRPr lang="zh-TW" altLang="en-US"/>
          </a:p>
        </p:txBody>
      </p:sp>
    </p:spTree>
    <p:extLst>
      <p:ext uri="{BB962C8B-B14F-4D97-AF65-F5344CB8AC3E}">
        <p14:creationId xmlns:p14="http://schemas.microsoft.com/office/powerpoint/2010/main" val="143191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Proposed </a:t>
            </a:r>
            <a:r>
              <a:rPr lang="en-US" altLang="zh-TW" dirty="0" smtClean="0"/>
              <a:t>Algorithms (Problem Formulation)</a:t>
            </a:r>
            <a:endParaRPr lang="en-US" altLang="zh-TW" dirty="0"/>
          </a:p>
        </p:txBody>
      </p:sp>
      <p:sp>
        <p:nvSpPr>
          <p:cNvPr id="3" name="內容版面配置區 2"/>
          <p:cNvSpPr>
            <a:spLocks noGrp="1"/>
          </p:cNvSpPr>
          <p:nvPr>
            <p:ph idx="1"/>
          </p:nvPr>
        </p:nvSpPr>
        <p:spPr/>
        <p:txBody>
          <a:bodyPr/>
          <a:lstStyle/>
          <a:p>
            <a:r>
              <a:rPr lang="en-US" altLang="zh-TW" dirty="0" smtClean="0"/>
              <a:t>Constraint: minimize feedback</a:t>
            </a:r>
          </a:p>
          <a:p>
            <a:pPr algn="just"/>
            <a:r>
              <a:rPr lang="en-US" altLang="zh-TW" dirty="0" smtClean="0"/>
              <a:t>High MCS =&gt; high throughput for each receiving UE, few receiving UEs.</a:t>
            </a:r>
            <a:r>
              <a:rPr lang="en-US" altLang="zh-TW" dirty="0"/>
              <a:t> </a:t>
            </a:r>
            <a:endParaRPr lang="en-US" altLang="zh-TW" dirty="0" smtClean="0"/>
          </a:p>
          <a:p>
            <a:pPr algn="just"/>
            <a:r>
              <a:rPr lang="en-US" altLang="zh-TW" dirty="0" smtClean="0"/>
              <a:t>Goal</a:t>
            </a:r>
            <a:r>
              <a:rPr lang="en-US" altLang="zh-TW" dirty="0"/>
              <a:t>: maximize total throughput under the constraint above</a:t>
            </a:r>
            <a:r>
              <a:rPr lang="en-US" altLang="zh-TW" dirty="0" smtClean="0"/>
              <a:t>.</a:t>
            </a:r>
          </a:p>
        </p:txBody>
      </p:sp>
      <p:sp>
        <p:nvSpPr>
          <p:cNvPr id="4" name="投影片編號版面配置區 3"/>
          <p:cNvSpPr>
            <a:spLocks noGrp="1"/>
          </p:cNvSpPr>
          <p:nvPr>
            <p:ph type="sldNum" sz="quarter" idx="12"/>
          </p:nvPr>
        </p:nvSpPr>
        <p:spPr/>
        <p:txBody>
          <a:bodyPr/>
          <a:lstStyle/>
          <a:p>
            <a:fld id="{44289006-AFB2-4766-A474-CAD7D819D081}" type="slidenum">
              <a:rPr lang="zh-TW" altLang="en-US" smtClean="0"/>
              <a:t>7</a:t>
            </a:fld>
            <a:endParaRPr lang="zh-TW" altLang="en-US"/>
          </a:p>
        </p:txBody>
      </p:sp>
    </p:spTree>
    <p:extLst>
      <p:ext uri="{BB962C8B-B14F-4D97-AF65-F5344CB8AC3E}">
        <p14:creationId xmlns:p14="http://schemas.microsoft.com/office/powerpoint/2010/main" val="2183580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Proposed </a:t>
            </a:r>
            <a:r>
              <a:rPr lang="en-US" altLang="zh-TW" dirty="0" smtClean="0"/>
              <a:t>Algorithms (Basic Idea)</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a:t>UEs informs the </a:t>
            </a:r>
            <a:r>
              <a:rPr lang="en-US" altLang="zh-TW" dirty="0" err="1"/>
              <a:t>eNodeB</a:t>
            </a:r>
            <a:r>
              <a:rPr lang="en-US" altLang="zh-TW" dirty="0"/>
              <a:t> of any changes in whether the UEs can receive with or without </a:t>
            </a:r>
            <a:r>
              <a:rPr lang="en-US" altLang="zh-TW" dirty="0" smtClean="0"/>
              <a:t>errors</a:t>
            </a:r>
          </a:p>
          <a:p>
            <a:r>
              <a:rPr lang="en-US" altLang="zh-TW" dirty="0" smtClean="0"/>
              <a:t>Each UE records its state with a Boolean variable called </a:t>
            </a:r>
            <a:r>
              <a:rPr lang="en-US" altLang="zh-TW" i="1" dirty="0" smtClean="0"/>
              <a:t>mute</a:t>
            </a:r>
            <a:endParaRPr lang="en-US" altLang="zh-TW" dirty="0" smtClean="0"/>
          </a:p>
          <a:p>
            <a:r>
              <a:rPr lang="en-US" altLang="zh-TW" dirty="0" smtClean="0"/>
              <a:t>The </a:t>
            </a:r>
            <a:r>
              <a:rPr lang="en-US" altLang="zh-TW" dirty="0" err="1" smtClean="0"/>
              <a:t>eNodeB</a:t>
            </a:r>
            <a:r>
              <a:rPr lang="en-US" altLang="zh-TW" dirty="0" smtClean="0"/>
              <a:t> records the feedback with an integer variable called </a:t>
            </a:r>
            <a:r>
              <a:rPr lang="en-US" altLang="zh-TW" i="1" dirty="0" smtClean="0"/>
              <a:t>counter</a:t>
            </a:r>
            <a:r>
              <a:rPr lang="en-US" altLang="zh-TW" dirty="0" smtClean="0"/>
              <a:t>, and the MCS of the previous iteration with an integer variable called </a:t>
            </a:r>
            <a:r>
              <a:rPr lang="en-US" altLang="zh-TW" i="1" dirty="0" err="1" smtClean="0"/>
              <a:t>MCS_Index</a:t>
            </a:r>
            <a:r>
              <a:rPr lang="en-US" altLang="zh-TW" i="1" dirty="0" smtClean="0"/>
              <a:t>.</a:t>
            </a:r>
            <a:endParaRPr lang="zh-TW" altLang="en-US"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8</a:t>
            </a:fld>
            <a:endParaRPr lang="zh-TW" altLang="en-US"/>
          </a:p>
        </p:txBody>
      </p:sp>
    </p:spTree>
    <p:extLst>
      <p:ext uri="{BB962C8B-B14F-4D97-AF65-F5344CB8AC3E}">
        <p14:creationId xmlns:p14="http://schemas.microsoft.com/office/powerpoint/2010/main" val="1468676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1_FBC: UE behavior</a:t>
            </a:r>
            <a:endParaRPr lang="zh-TW" altLang="en-US" dirty="0"/>
          </a:p>
        </p:txBody>
      </p:sp>
      <p:sp>
        <p:nvSpPr>
          <p:cNvPr id="3" name="內容版面配置區 2"/>
          <p:cNvSpPr>
            <a:spLocks noGrp="1"/>
          </p:cNvSpPr>
          <p:nvPr>
            <p:ph idx="1"/>
          </p:nvPr>
        </p:nvSpPr>
        <p:spPr>
          <a:xfrm>
            <a:off x="838199" y="1825625"/>
            <a:ext cx="10601325" cy="4351338"/>
          </a:xfrm>
        </p:spPr>
        <p:txBody>
          <a:bodyPr/>
          <a:lstStyle/>
          <a:p>
            <a:pPr algn="just"/>
            <a:r>
              <a:rPr lang="en-US" altLang="zh-TW" dirty="0"/>
              <a:t>If </a:t>
            </a:r>
            <a:r>
              <a:rPr lang="en-US" altLang="zh-TW" i="1" dirty="0"/>
              <a:t>mute</a:t>
            </a:r>
            <a:r>
              <a:rPr lang="en-US" altLang="zh-TW" dirty="0"/>
              <a:t> is false and UE decodes incorrectly, reply </a:t>
            </a:r>
            <a:r>
              <a:rPr lang="en-US" altLang="zh-TW" dirty="0" smtClean="0"/>
              <a:t>NAK, set </a:t>
            </a:r>
            <a:r>
              <a:rPr lang="en-US" altLang="zh-TW" i="1" dirty="0" smtClean="0"/>
              <a:t>mute</a:t>
            </a:r>
            <a:r>
              <a:rPr lang="en-US" altLang="zh-TW" dirty="0" smtClean="0"/>
              <a:t> to true</a:t>
            </a:r>
          </a:p>
          <a:p>
            <a:r>
              <a:rPr lang="en-US" altLang="zh-TW" dirty="0"/>
              <a:t>If </a:t>
            </a:r>
            <a:r>
              <a:rPr lang="en-US" altLang="zh-TW" i="1" dirty="0"/>
              <a:t>mute</a:t>
            </a:r>
            <a:r>
              <a:rPr lang="en-US" altLang="zh-TW" dirty="0"/>
              <a:t> is true and UE can decode correctly, </a:t>
            </a:r>
            <a:r>
              <a:rPr lang="en-US" altLang="zh-TW" dirty="0" smtClean="0"/>
              <a:t>set </a:t>
            </a:r>
            <a:r>
              <a:rPr lang="en-US" altLang="zh-TW" i="1" dirty="0" smtClean="0"/>
              <a:t>mute</a:t>
            </a:r>
            <a:r>
              <a:rPr lang="en-US" altLang="zh-TW" dirty="0" smtClean="0"/>
              <a:t> to false</a:t>
            </a:r>
          </a:p>
          <a:p>
            <a:endParaRPr lang="en-US" altLang="zh-TW" dirty="0"/>
          </a:p>
          <a:p>
            <a:pPr algn="just"/>
            <a:r>
              <a:rPr lang="en-US" altLang="zh-TW" dirty="0" smtClean="0"/>
              <a:t>Note: NAK collision is possible when multiple UEs reply NAK. Therefore, </a:t>
            </a:r>
            <a:r>
              <a:rPr lang="en-US" altLang="zh-TW" dirty="0" err="1" smtClean="0"/>
              <a:t>eNodeB</a:t>
            </a:r>
            <a:r>
              <a:rPr lang="en-US" altLang="zh-TW" dirty="0" smtClean="0"/>
              <a:t> uses energy detection to determine whether NAK(s) are sent.(</a:t>
            </a:r>
            <a:r>
              <a:rPr lang="zh-TW" altLang="en-US" dirty="0" smtClean="0"/>
              <a:t>等一下想跟老師討論</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2AC1FB2E-CBF1-4A62-AAFE-89D1F8CD1546}" type="slidenum">
              <a:rPr lang="zh-TW" altLang="en-US" smtClean="0"/>
              <a:t>9</a:t>
            </a:fld>
            <a:endParaRPr lang="zh-TW" altLang="en-US"/>
          </a:p>
        </p:txBody>
      </p:sp>
    </p:spTree>
    <p:extLst>
      <p:ext uri="{BB962C8B-B14F-4D97-AF65-F5344CB8AC3E}">
        <p14:creationId xmlns:p14="http://schemas.microsoft.com/office/powerpoint/2010/main" val="3090494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TM03457452[[fn=天體]]</Template>
  <TotalTime>103907</TotalTime>
  <Words>1649</Words>
  <Application>Microsoft Office PowerPoint</Application>
  <PresentationFormat>寬螢幕</PresentationFormat>
  <Paragraphs>270</Paragraphs>
  <Slides>30</Slides>
  <Notes>12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30</vt:i4>
      </vt:variant>
    </vt:vector>
  </HeadingPairs>
  <TitlesOfParts>
    <vt:vector size="38" baseType="lpstr">
      <vt:lpstr>新細明體</vt:lpstr>
      <vt:lpstr>標楷體</vt:lpstr>
      <vt:lpstr>Arial</vt:lpstr>
      <vt:lpstr>Calibri</vt:lpstr>
      <vt:lpstr>Calibri Light</vt:lpstr>
      <vt:lpstr>Cambria Math</vt:lpstr>
      <vt:lpstr>Times New Roman</vt:lpstr>
      <vt:lpstr>Office 佈景主題</vt:lpstr>
      <vt:lpstr>An Efficient Multicast Scheme for Mobile Networks with Reduced Feedback</vt:lpstr>
      <vt:lpstr>Outline</vt:lpstr>
      <vt:lpstr>Abstract</vt:lpstr>
      <vt:lpstr>Introduction</vt:lpstr>
      <vt:lpstr>Preliminary</vt:lpstr>
      <vt:lpstr>Proposed Algorithms</vt:lpstr>
      <vt:lpstr>Proposed Algorithms (Problem Formulation)</vt:lpstr>
      <vt:lpstr>Proposed Algorithms (Basic Idea)</vt:lpstr>
      <vt:lpstr>1_FBC: UE behavior</vt:lpstr>
      <vt:lpstr>1_FBC: eNodeB behavior</vt:lpstr>
      <vt:lpstr>1_FBC</vt:lpstr>
      <vt:lpstr>2_FBC: UE behavior</vt:lpstr>
      <vt:lpstr>2_FBC: eNodeB behavior</vt:lpstr>
      <vt:lpstr>2_FBC</vt:lpstr>
      <vt:lpstr>2_FBC: a small problem</vt:lpstr>
      <vt:lpstr>2_FBC version 2.0</vt:lpstr>
      <vt:lpstr>2_FBC vs 2_FBC v2.0</vt:lpstr>
      <vt:lpstr>Simulation (Environment)</vt:lpstr>
      <vt:lpstr>Simulation (Environment)</vt:lpstr>
      <vt:lpstr>UE mobility</vt:lpstr>
      <vt:lpstr>Simulation (Environment)</vt:lpstr>
      <vt:lpstr>Simulation (Parameter)</vt:lpstr>
      <vt:lpstr>Simulation</vt:lpstr>
      <vt:lpstr>Simulation</vt:lpstr>
      <vt:lpstr>Simulation (SC-PTM with no feedback) n=300</vt:lpstr>
      <vt:lpstr>Comparison of 1_FBC and 2_FBC</vt:lpstr>
      <vt:lpstr>Comparison of 1_FBC and 2_FBC</vt:lpstr>
      <vt:lpstr>Conclusion</vt:lpstr>
      <vt:lpstr>Future Work</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Feedback Schemes for LTE MBMS Y. Cai, Shan Lu, Li Zhang, Chunye Wang, Peter Skov, Zhiqiang He, Kai Niu, "Reduced Feedback Schemes for LTE MBMS," VTC Spring 2009 - IEEE 69th Vehicular Technology Conference, Barcelona, 2009</dc:title>
  <dc:creator>Lee</dc:creator>
  <cp:lastModifiedBy>Lee</cp:lastModifiedBy>
  <cp:revision>282</cp:revision>
  <cp:lastPrinted>2018-06-13T05:11:26Z</cp:lastPrinted>
  <dcterms:created xsi:type="dcterms:W3CDTF">2017-11-27T10:13:53Z</dcterms:created>
  <dcterms:modified xsi:type="dcterms:W3CDTF">2019-09-02T04:11:18Z</dcterms:modified>
</cp:coreProperties>
</file>