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CD9AC44-951A-44F8-A1C1-1BD930C30551}">
  <a:tblStyle styleId="{1CD9AC44-951A-44F8-A1C1-1BD930C3055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 I am __, and this is my teammate __. For the final project we built a system that detects various forms of social interaction from audio data.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35191c65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35191c65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more specific model for different languages or cultures.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35191c6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35191c6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goals we had in mind when we designed and built this system is, when we are given audio data, we want to know what kind of social interaction is present in the audio data. Specifically, we have a set of possible categories, which we will cover in the next slide.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7858cbe3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858cbe3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Ok, so let’s look at a few questions before we dive deeper.</a:t>
            </a:r>
            <a:endParaRPr/>
          </a:p>
          <a:p>
            <a:pPr indent="0" lvl="0" marL="0" rtl="0" algn="l">
              <a:spcBef>
                <a:spcPts val="0"/>
              </a:spcBef>
              <a:spcAft>
                <a:spcPts val="0"/>
              </a:spcAft>
              <a:buNone/>
            </a:pPr>
            <a:r>
              <a:rPr lang="en"/>
              <a:t>First of all, we want to know the accuracy, precision, and recall of our system.</a:t>
            </a:r>
            <a:endParaRPr/>
          </a:p>
          <a:p>
            <a:pPr indent="0" lvl="0" marL="0" rtl="0" algn="l">
              <a:spcBef>
                <a:spcPts val="0"/>
              </a:spcBef>
              <a:spcAft>
                <a:spcPts val="0"/>
              </a:spcAft>
              <a:buNone/>
            </a:pPr>
            <a:r>
              <a:rPr lang="en"/>
              <a:t>Secondly, my teammate and I are both trilingual or bilingual. </a:t>
            </a:r>
            <a:r>
              <a:rPr lang="en">
                <a:solidFill>
                  <a:schemeClr val="dk1"/>
                </a:solidFill>
              </a:rPr>
              <a:t>I’m sure many of you can speak more than one language as well. Have you noticed that you have a different voice when you speak a different language? What happens if you switch between languages in one conversation? We wanted to see that when we train with audios where the speaker speaks the same language from beginning to end, and then we test with audios where the speaker switches languages, if our system would classify that as one person speaking or two people.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Finally, this is our third question.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35191c65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35191c65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 in these Covid times, social interaction is still very important in our lives. And now when everyone is wearing a mask, it’s somewhat harder to detect emotions from facial expressions.</a:t>
            </a:r>
            <a:endParaRPr/>
          </a:p>
          <a:p>
            <a:pPr indent="0" lvl="0" marL="0" rtl="0" algn="l">
              <a:spcBef>
                <a:spcPts val="0"/>
              </a:spcBef>
              <a:spcAft>
                <a:spcPts val="0"/>
              </a:spcAft>
              <a:buNone/>
            </a:pPr>
            <a:r>
              <a:rPr lang="en"/>
              <a:t>Next, we think this system can help visually impaired people. In some of the clips we found, it was hard for us to distinguish whether the two people are chatting or arguing just from the audio alone. We, as human beings, had to watch the videos as well to make sure.</a:t>
            </a:r>
            <a:endParaRPr/>
          </a:p>
          <a:p>
            <a:pPr indent="0" lvl="0" marL="0" rtl="0" algn="l">
              <a:spcBef>
                <a:spcPts val="0"/>
              </a:spcBef>
              <a:spcAft>
                <a:spcPts val="0"/>
              </a:spcAft>
              <a:buNone/>
            </a:pPr>
            <a:r>
              <a:rPr lang="en"/>
              <a:t>For some other clips, on the other hand, were of people arguing while standing calmly. From the videos alone, our eyes cannot distinguish whether they were having a nice chat or arguing. We had to listen to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reason we decided on this topic is that due to Covid, my teammate and I are 14 time zones away. We are in two different places where the culture is different and the languages used are different. We were curious to see if people in different cultures express the same social interaction differently</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下面不要念=================================</a:t>
            </a:r>
            <a:endParaRPr/>
          </a:p>
          <a:p>
            <a:pPr indent="0" lvl="0" marL="0" rtl="0" algn="l">
              <a:spcBef>
                <a:spcPts val="0"/>
              </a:spcBef>
              <a:spcAft>
                <a:spcPts val="0"/>
              </a:spcAft>
              <a:buNone/>
            </a:pPr>
            <a:r>
              <a:rPr lang="en">
                <a:highlight>
                  <a:srgbClr val="B7B7B7"/>
                </a:highlight>
              </a:rPr>
              <a:t>Q: Why did you use audio data? Wouldn’t it make more sense to use video?</a:t>
            </a:r>
            <a:endParaRPr>
              <a:highlight>
                <a:srgbClr val="B7B7B7"/>
              </a:highlight>
            </a:endParaRPr>
          </a:p>
          <a:p>
            <a:pPr indent="0" lvl="0" marL="0" rtl="0" algn="l">
              <a:spcBef>
                <a:spcPts val="0"/>
              </a:spcBef>
              <a:spcAft>
                <a:spcPts val="0"/>
              </a:spcAft>
              <a:buNone/>
            </a:pPr>
            <a:r>
              <a:rPr lang="en">
                <a:highlight>
                  <a:srgbClr val="B7B7B7"/>
                </a:highlight>
              </a:rPr>
              <a:t>A: First of all, audio data is easier to collect than video. For example, you can record even if you put your phone in your pocket or bag. With a camera, you have to make sure where the camera is aimed at.</a:t>
            </a:r>
            <a:endParaRPr>
              <a:highlight>
                <a:srgbClr val="B7B7B7"/>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highlight>
                  <a:srgbClr val="B7B7B7"/>
                </a:highlight>
              </a:rPr>
              <a:t>Q: </a:t>
            </a:r>
            <a:r>
              <a:rPr lang="en">
                <a:solidFill>
                  <a:schemeClr val="dk1"/>
                </a:solidFill>
                <a:highlight>
                  <a:srgbClr val="B7B7B7"/>
                </a:highlight>
              </a:rPr>
              <a:t>why didn't we use speech to text detection? That's readily available. But this would limit us to the major languages in the world.</a:t>
            </a:r>
            <a:endParaRPr>
              <a:solidFill>
                <a:schemeClr val="dk1"/>
              </a:solidFill>
              <a:highlight>
                <a:srgbClr val="B7B7B7"/>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B7B7B7"/>
              </a:highlight>
            </a:endParaRPr>
          </a:p>
          <a:p>
            <a:pPr indent="0" lvl="0" marL="0" rtl="0" algn="l">
              <a:spcBef>
                <a:spcPts val="0"/>
              </a:spcBef>
              <a:spcAft>
                <a:spcPts val="0"/>
              </a:spcAft>
              <a:buClr>
                <a:schemeClr val="dk1"/>
              </a:buClr>
              <a:buSzPts val="1100"/>
              <a:buFont typeface="Arial"/>
              <a:buNone/>
            </a:pPr>
            <a:r>
              <a:rPr lang="en">
                <a:solidFill>
                  <a:schemeClr val="dk1"/>
                </a:solidFill>
                <a:highlight>
                  <a:srgbClr val="B7B7B7"/>
                </a:highlight>
              </a:rPr>
              <a:t>One reason we took the effort to include many languages is because the two of us are bilingual or trilingual. I’m sure many of you can speak more than one language as well. Have you noticed that you have a different voice when you speak a different language? What happens if you switch between languages in one conversation? We wanted to see that when we train with audios where the speaker speaks the same language from beginning to end, and then we test with audios where the speaker switches languages, if our system would classify that as one person speaking or two people.</a:t>
            </a:r>
            <a:endParaRPr>
              <a:highlight>
                <a:srgbClr val="B7B7B7"/>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35191c65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35191c65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our categories. We take an audio recording as input and try to classify which of these categories it belongs to.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categories Alone, Phone, and Lecture only have one person in them. What’s the difference between these three? Well, audio recordings in the Alone category has a person reading a passage or delivering a monologue. Next, imagine eavesdropping(e-vas-dropping) on your friend talking on the phone. You will only hear one side of the conversation, right? That’s what our Phone category sounds like.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lecture, we found videos where the lecturer interacts with students, or where we can hear the lecturer writing on the blackboard.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categories with more than one person are Chatting and Arguing.</a:t>
            </a:r>
            <a:endParaRPr/>
          </a:p>
          <a:p>
            <a:pPr indent="0" lvl="0" marL="0" rtl="0" algn="l">
              <a:spcBef>
                <a:spcPts val="0"/>
              </a:spcBef>
              <a:spcAft>
                <a:spcPts val="0"/>
              </a:spcAft>
              <a:buNone/>
            </a:pPr>
            <a:r>
              <a:rPr lang="en"/>
              <a:t>To make this project more interesting and more difficult,  the chatting category, we specifically chose clips where one speaker is almost silent.</a:t>
            </a:r>
            <a:endParaRPr/>
          </a:p>
          <a:p>
            <a:pPr indent="0" lvl="0" marL="0" rtl="0" algn="l">
              <a:spcBef>
                <a:spcPts val="0"/>
              </a:spcBef>
              <a:spcAft>
                <a:spcPts val="0"/>
              </a:spcAft>
              <a:buNone/>
            </a:pPr>
            <a:r>
              <a:rPr lang="en"/>
              <a:t>For eating, we found and recorded videos and audio clips where we can hear chewing or the clanging of utensils.</a:t>
            </a:r>
            <a:endParaRPr/>
          </a:p>
          <a:p>
            <a:pPr indent="0" lvl="0" marL="0" rtl="0" algn="l">
              <a:spcBef>
                <a:spcPts val="0"/>
              </a:spcBef>
              <a:spcAft>
                <a:spcPts val="0"/>
              </a:spcAft>
              <a:buNone/>
            </a:pPr>
            <a:r>
              <a:rPr lang="en"/>
              <a:t>Next, my partner Grace will talk more about the data set.</a:t>
            </a:r>
            <a:endParaRPr/>
          </a:p>
          <a:p>
            <a:pPr indent="0" lvl="0" marL="0" rtl="0" algn="l">
              <a:spcBef>
                <a:spcPts val="0"/>
              </a:spcBef>
              <a:spcAft>
                <a:spcPts val="0"/>
              </a:spcAft>
              <a:buNone/>
            </a:pPr>
            <a:r>
              <a:rPr lang="en"/>
              <a:t>下一頁換Grace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35191c65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35191c65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collected this data set ourselves. We didn’t use any readily available database.</a:t>
            </a:r>
            <a:endParaRPr/>
          </a:p>
          <a:p>
            <a:pPr indent="0" lvl="0" marL="0" rtl="0" algn="l">
              <a:spcBef>
                <a:spcPts val="0"/>
              </a:spcBef>
              <a:spcAft>
                <a:spcPts val="0"/>
              </a:spcAft>
              <a:buNone/>
            </a:pPr>
            <a:r>
              <a:rPr lang="en"/>
              <a:t>Some of the audio clips we recorded ourselves, or asked our friends to record for us. However, we wanted to obtain a richer dataset, for example, we don’t want only 3 languages in our data. And we don’t want one gender to dominate our recordings. Also, for some of our categories, such as arguing or giving a lecture, it’s impossible to record all of them by ourselves. Furthermore, we want at least 10 recordings in each category. Therefore, we searched for suitable videos on youtube.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first we trained with recordings of length 3 to 5 minutes. Unfortunately, that took too long to run, so we trimmed all of our recordings down to 45 to 60 seconds.</a:t>
            </a:r>
            <a:endParaRPr/>
          </a:p>
          <a:p>
            <a:pPr indent="0" lvl="0" marL="0" rtl="0" algn="l">
              <a:spcBef>
                <a:spcPts val="0"/>
              </a:spcBef>
              <a:spcAft>
                <a:spcPts val="0"/>
              </a:spcAft>
              <a:buNone/>
            </a:pPr>
            <a:r>
              <a:rPr lang="en"/>
              <a:t>We made sure to have about half male and half female in each category so that we don’t have gender bias. For example, if you search for “arguing” on youtube, the majority is of crazy women yelling and screaming. On the other hand, if you search for “OCW” or “lecture” on youtube, then the majority is men. If we just randomly download stuff from youtube, it might make our system a bit biased. This is why we spent a lot of time and effort making sure that our data is more balanced.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interesting part of our data set is that we included several language families. Amis, Atayal, and Bunun are endangered languages from the Austronesian language family (</a:t>
            </a:r>
            <a:r>
              <a:rPr lang="en"/>
              <a:t>滑鼠在前三個語言繞圈圈). Dutch, English, and Russian are European. The rest are from Asia.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35191c65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35191c65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35191c65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35191c65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classified our input files layer by layer. First, we separate “argue” from the other 5 categories. The features we used were </a:t>
            </a:r>
            <a:r>
              <a:rPr lang="en" sz="1200">
                <a:solidFill>
                  <a:srgbClr val="202124"/>
                </a:solidFill>
                <a:highlight>
                  <a:srgbClr val="FFFFFF"/>
                </a:highlight>
              </a:rPr>
              <a:t>mel frequency cepstral coefficients, chroma, and rolloff.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3351af64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3351af64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confusion matrix from our test data. We have 5 recording in each test ca</a:t>
            </a:r>
            <a:r>
              <a:rPr lang="en"/>
              <a:t>tego</a:t>
            </a:r>
            <a:r>
              <a:rPr lang="en"/>
              <a:t>ry.</a:t>
            </a:r>
            <a:endParaRPr/>
          </a:p>
          <a:p>
            <a:pPr indent="0" lvl="0" marL="0" rtl="0" algn="l">
              <a:spcBef>
                <a:spcPts val="0"/>
              </a:spcBef>
              <a:spcAft>
                <a:spcPts val="0"/>
              </a:spcAft>
              <a:buNone/>
            </a:pPr>
            <a:r>
              <a:rPr lang="en"/>
              <a:t>Our system was able to distinguish “Argue” from all the other categories.</a:t>
            </a:r>
            <a:endParaRPr/>
          </a:p>
          <a:p>
            <a:pPr indent="0" lvl="0" marL="0" rtl="0" algn="l">
              <a:spcBef>
                <a:spcPts val="0"/>
              </a:spcBef>
              <a:spcAft>
                <a:spcPts val="0"/>
              </a:spcAft>
              <a:buNone/>
            </a:pPr>
            <a:r>
              <a:rPr lang="en"/>
              <a:t>At the bottom right, you can see that 2 people chatting, alone, and lecture are less distinguishable. First of all, the Alone that was classified as 2 people chatting was a person acting as two people.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we trained with a single language only, and tested with the same language, the accuracy was 100%.</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Social Interaction Detection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Hsiao-Yuan Chen, Grace Lee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More categories/emotions/interactions</a:t>
            </a:r>
            <a:endParaRPr/>
          </a:p>
          <a:p>
            <a:pPr indent="-342900" lvl="0" marL="457200" rtl="0" algn="l">
              <a:spcBef>
                <a:spcPts val="0"/>
              </a:spcBef>
              <a:spcAft>
                <a:spcPts val="0"/>
              </a:spcAft>
              <a:buSzPts val="1800"/>
              <a:buChar char="●"/>
            </a:pPr>
            <a:r>
              <a:rPr lang="en"/>
              <a:t>Less generalized models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Detect various forms of social interactions from audio data</a:t>
            </a:r>
            <a:endParaRPr/>
          </a:p>
          <a:p>
            <a:pPr indent="-342900" lvl="0" marL="457200" rtl="0" algn="l">
              <a:spcBef>
                <a:spcPts val="0"/>
              </a:spcBef>
              <a:spcAft>
                <a:spcPts val="0"/>
              </a:spcAft>
              <a:buSzPts val="1800"/>
              <a:buChar char="●"/>
            </a:pPr>
            <a:r>
              <a:rPr lang="en"/>
              <a:t>E.g. given an audio recording, the system will classify if it’s a person talking alone, giving a lecture, two people chatting, arguing… (the list goes 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questions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Can our system successfully classify each audio clip to each category?</a:t>
            </a:r>
            <a:endParaRPr/>
          </a:p>
          <a:p>
            <a:pPr indent="-342900" lvl="0" marL="457200" rtl="0" algn="l">
              <a:spcBef>
                <a:spcPts val="0"/>
              </a:spcBef>
              <a:spcAft>
                <a:spcPts val="0"/>
              </a:spcAft>
              <a:buSzPts val="1800"/>
              <a:buAutoNum type="arabicPeriod"/>
            </a:pPr>
            <a:r>
              <a:rPr lang="en"/>
              <a:t>Previous research has shown that when a person speaks in a different language, their voice changes. How will our system behave?</a:t>
            </a:r>
            <a:endParaRPr/>
          </a:p>
          <a:p>
            <a:pPr indent="-342900" lvl="0" marL="457200" rtl="0" algn="l">
              <a:spcBef>
                <a:spcPts val="0"/>
              </a:spcBef>
              <a:spcAft>
                <a:spcPts val="0"/>
              </a:spcAft>
              <a:buSzPts val="1800"/>
              <a:buAutoNum type="arabicPeriod"/>
            </a:pPr>
            <a:r>
              <a:rPr lang="en"/>
              <a:t>Are some languages more likely to be misclassified?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Social interaction plays an important role in our lives</a:t>
            </a:r>
            <a:endParaRPr/>
          </a:p>
          <a:p>
            <a:pPr indent="-342900" lvl="0" marL="457200" rtl="0" algn="l">
              <a:spcBef>
                <a:spcPts val="0"/>
              </a:spcBef>
              <a:spcAft>
                <a:spcPts val="0"/>
              </a:spcAft>
              <a:buSzPts val="1800"/>
              <a:buChar char="●"/>
            </a:pPr>
            <a:r>
              <a:rPr lang="en"/>
              <a:t>Assist visually impaired people</a:t>
            </a:r>
            <a:endParaRPr/>
          </a:p>
          <a:p>
            <a:pPr indent="-342900" lvl="0" marL="457200" rtl="0" algn="l">
              <a:spcBef>
                <a:spcPts val="0"/>
              </a:spcBef>
              <a:spcAft>
                <a:spcPts val="0"/>
              </a:spcAft>
              <a:buSzPts val="1800"/>
              <a:buChar char="●"/>
            </a:pPr>
            <a:r>
              <a:rPr lang="en"/>
              <a:t>Assist hearing impaired people</a:t>
            </a:r>
            <a:endParaRPr/>
          </a:p>
          <a:p>
            <a:pPr indent="-342900" lvl="0" marL="457200" rtl="0" algn="l">
              <a:spcBef>
                <a:spcPts val="0"/>
              </a:spcBef>
              <a:spcAft>
                <a:spcPts val="0"/>
              </a:spcAft>
              <a:buSzPts val="1800"/>
              <a:buChar char="●"/>
            </a:pPr>
            <a:r>
              <a:rPr lang="en"/>
              <a:t>Mitigate cultural barriers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graphicFrame>
        <p:nvGraphicFramePr>
          <p:cNvPr id="78" name="Google Shape;78;p17"/>
          <p:cNvGraphicFramePr/>
          <p:nvPr/>
        </p:nvGraphicFramePr>
        <p:xfrm>
          <a:off x="476250" y="900325"/>
          <a:ext cx="3000000" cy="3000000"/>
        </p:xfrm>
        <a:graphic>
          <a:graphicData uri="http://schemas.openxmlformats.org/drawingml/2006/table">
            <a:tbl>
              <a:tblPr>
                <a:noFill/>
                <a:tableStyleId>{1CD9AC44-951A-44F8-A1C1-1BD930C30551}</a:tableStyleId>
              </a:tblPr>
              <a:tblGrid>
                <a:gridCol w="1521100"/>
                <a:gridCol w="6670400"/>
              </a:tblGrid>
              <a:tr h="477550">
                <a:tc>
                  <a:txBody>
                    <a:bodyPr/>
                    <a:lstStyle/>
                    <a:p>
                      <a:pPr indent="0" lvl="0" marL="0" rtl="0" algn="ctr">
                        <a:spcBef>
                          <a:spcPts val="0"/>
                        </a:spcBef>
                        <a:spcAft>
                          <a:spcPts val="0"/>
                        </a:spcAft>
                        <a:buNone/>
                      </a:pPr>
                      <a:r>
                        <a:rPr lang="en"/>
                        <a:t>Category</a:t>
                      </a:r>
                      <a:endParaRPr/>
                    </a:p>
                  </a:txBody>
                  <a:tcPr marT="91425" marB="91425" marR="91425" marL="91425"/>
                </a:tc>
                <a:tc>
                  <a:txBody>
                    <a:bodyPr/>
                    <a:lstStyle/>
                    <a:p>
                      <a:pPr indent="0" lvl="0" marL="0" rtl="0" algn="ctr">
                        <a:spcBef>
                          <a:spcPts val="0"/>
                        </a:spcBef>
                        <a:spcAft>
                          <a:spcPts val="0"/>
                        </a:spcAft>
                        <a:buNone/>
                      </a:pPr>
                      <a:r>
                        <a:rPr lang="en"/>
                        <a:t>Description</a:t>
                      </a:r>
                      <a:endParaRPr/>
                    </a:p>
                  </a:txBody>
                  <a:tcPr marT="91425" marB="91425" marR="91425" marL="91425"/>
                </a:tc>
              </a:tr>
              <a:tr h="477550">
                <a:tc>
                  <a:txBody>
                    <a:bodyPr/>
                    <a:lstStyle/>
                    <a:p>
                      <a:pPr indent="0" lvl="0" marL="0" rtl="0" algn="ctr">
                        <a:spcBef>
                          <a:spcPts val="0"/>
                        </a:spcBef>
                        <a:spcAft>
                          <a:spcPts val="0"/>
                        </a:spcAft>
                        <a:buNone/>
                      </a:pPr>
                      <a:r>
                        <a:rPr lang="en"/>
                        <a:t>Alone</a:t>
                      </a:r>
                      <a:endParaRPr/>
                    </a:p>
                  </a:txBody>
                  <a:tcPr marT="91425" marB="91425" marR="91425" marL="91425"/>
                </a:tc>
                <a:tc>
                  <a:txBody>
                    <a:bodyPr/>
                    <a:lstStyle/>
                    <a:p>
                      <a:pPr indent="0" lvl="0" marL="0" rtl="0" algn="l">
                        <a:spcBef>
                          <a:spcPts val="0"/>
                        </a:spcBef>
                        <a:spcAft>
                          <a:spcPts val="0"/>
                        </a:spcAft>
                        <a:buNone/>
                      </a:pPr>
                      <a:r>
                        <a:rPr lang="en"/>
                        <a:t>A person talking alone, e.g. reading a passage</a:t>
                      </a:r>
                      <a:endParaRPr/>
                    </a:p>
                  </a:txBody>
                  <a:tcPr marT="91425" marB="91425" marR="91425" marL="91425"/>
                </a:tc>
              </a:tr>
              <a:tr h="477550">
                <a:tc>
                  <a:txBody>
                    <a:bodyPr/>
                    <a:lstStyle/>
                    <a:p>
                      <a:pPr indent="0" lvl="0" marL="0" rtl="0" algn="ctr">
                        <a:spcBef>
                          <a:spcPts val="0"/>
                        </a:spcBef>
                        <a:spcAft>
                          <a:spcPts val="0"/>
                        </a:spcAft>
                        <a:buNone/>
                      </a:pPr>
                      <a:r>
                        <a:rPr lang="en"/>
                        <a:t>Chatting</a:t>
                      </a:r>
                      <a:endParaRPr/>
                    </a:p>
                  </a:txBody>
                  <a:tcPr marT="91425" marB="91425" marR="91425" marL="91425"/>
                </a:tc>
                <a:tc>
                  <a:txBody>
                    <a:bodyPr/>
                    <a:lstStyle/>
                    <a:p>
                      <a:pPr indent="0" lvl="0" marL="0" rtl="0" algn="l">
                        <a:spcBef>
                          <a:spcPts val="0"/>
                        </a:spcBef>
                        <a:spcAft>
                          <a:spcPts val="0"/>
                        </a:spcAft>
                        <a:buNone/>
                      </a:pPr>
                      <a:r>
                        <a:rPr lang="en"/>
                        <a:t>2 people having a conversation</a:t>
                      </a:r>
                      <a:endParaRPr/>
                    </a:p>
                  </a:txBody>
                  <a:tcPr marT="91425" marB="91425" marR="91425" marL="91425"/>
                </a:tc>
              </a:tr>
              <a:tr h="477550">
                <a:tc>
                  <a:txBody>
                    <a:bodyPr/>
                    <a:lstStyle/>
                    <a:p>
                      <a:pPr indent="0" lvl="0" marL="0" rtl="0" algn="ctr">
                        <a:spcBef>
                          <a:spcPts val="0"/>
                        </a:spcBef>
                        <a:spcAft>
                          <a:spcPts val="0"/>
                        </a:spcAft>
                        <a:buNone/>
                      </a:pPr>
                      <a:r>
                        <a:rPr lang="en"/>
                        <a:t>Phone</a:t>
                      </a:r>
                      <a:endParaRPr/>
                    </a:p>
                  </a:txBody>
                  <a:tcPr marT="91425" marB="91425" marR="91425" marL="91425"/>
                </a:tc>
                <a:tc>
                  <a:txBody>
                    <a:bodyPr/>
                    <a:lstStyle/>
                    <a:p>
                      <a:pPr indent="0" lvl="0" marL="0" rtl="0" algn="l">
                        <a:spcBef>
                          <a:spcPts val="0"/>
                        </a:spcBef>
                        <a:spcAft>
                          <a:spcPts val="0"/>
                        </a:spcAft>
                        <a:buNone/>
                      </a:pPr>
                      <a:r>
                        <a:rPr lang="en"/>
                        <a:t>One-sided phone conversation (i.e. there could be large gaps of silence)</a:t>
                      </a:r>
                      <a:endParaRPr/>
                    </a:p>
                  </a:txBody>
                  <a:tcPr marT="91425" marB="91425" marR="91425" marL="91425"/>
                </a:tc>
              </a:tr>
              <a:tr h="477550">
                <a:tc>
                  <a:txBody>
                    <a:bodyPr/>
                    <a:lstStyle/>
                    <a:p>
                      <a:pPr indent="0" lvl="0" marL="0" rtl="0" algn="ctr">
                        <a:spcBef>
                          <a:spcPts val="0"/>
                        </a:spcBef>
                        <a:spcAft>
                          <a:spcPts val="0"/>
                        </a:spcAft>
                        <a:buNone/>
                      </a:pPr>
                      <a:r>
                        <a:rPr lang="en"/>
                        <a:t>Lecture</a:t>
                      </a:r>
                      <a:endParaRPr/>
                    </a:p>
                  </a:txBody>
                  <a:tcPr marT="91425" marB="91425" marR="91425" marL="91425"/>
                </a:tc>
                <a:tc>
                  <a:txBody>
                    <a:bodyPr/>
                    <a:lstStyle/>
                    <a:p>
                      <a:pPr indent="0" lvl="0" marL="0" rtl="0" algn="l">
                        <a:spcBef>
                          <a:spcPts val="0"/>
                        </a:spcBef>
                        <a:spcAft>
                          <a:spcPts val="0"/>
                        </a:spcAft>
                        <a:buNone/>
                      </a:pPr>
                      <a:r>
                        <a:rPr lang="en"/>
                        <a:t>A person giving a lecture</a:t>
                      </a:r>
                      <a:endParaRPr/>
                    </a:p>
                  </a:txBody>
                  <a:tcPr marT="91425" marB="91425" marR="91425" marL="91425"/>
                </a:tc>
              </a:tr>
              <a:tr h="477550">
                <a:tc>
                  <a:txBody>
                    <a:bodyPr/>
                    <a:lstStyle/>
                    <a:p>
                      <a:pPr indent="0" lvl="0" marL="0" rtl="0" algn="ctr">
                        <a:spcBef>
                          <a:spcPts val="0"/>
                        </a:spcBef>
                        <a:spcAft>
                          <a:spcPts val="0"/>
                        </a:spcAft>
                        <a:buNone/>
                      </a:pPr>
                      <a:r>
                        <a:rPr lang="en"/>
                        <a:t>Eating</a:t>
                      </a:r>
                      <a:endParaRPr/>
                    </a:p>
                  </a:txBody>
                  <a:tcPr marT="91425" marB="91425" marR="91425" marL="91425"/>
                </a:tc>
                <a:tc>
                  <a:txBody>
                    <a:bodyPr/>
                    <a:lstStyle/>
                    <a:p>
                      <a:pPr indent="0" lvl="0" marL="0" rtl="0" algn="l">
                        <a:spcBef>
                          <a:spcPts val="0"/>
                        </a:spcBef>
                        <a:spcAft>
                          <a:spcPts val="0"/>
                        </a:spcAft>
                        <a:buNone/>
                      </a:pPr>
                      <a:r>
                        <a:rPr lang="en"/>
                        <a:t>One or more people talking while eating</a:t>
                      </a:r>
                      <a:endParaRPr/>
                    </a:p>
                  </a:txBody>
                  <a:tcPr marT="91425" marB="91425" marR="91425" marL="91425"/>
                </a:tc>
              </a:tr>
              <a:tr h="477550">
                <a:tc>
                  <a:txBody>
                    <a:bodyPr/>
                    <a:lstStyle/>
                    <a:p>
                      <a:pPr indent="0" lvl="0" marL="0" rtl="0" algn="ctr">
                        <a:spcBef>
                          <a:spcPts val="0"/>
                        </a:spcBef>
                        <a:spcAft>
                          <a:spcPts val="0"/>
                        </a:spcAft>
                        <a:buNone/>
                      </a:pPr>
                      <a:r>
                        <a:rPr lang="en"/>
                        <a:t>Arguing</a:t>
                      </a:r>
                      <a:endParaRPr/>
                    </a:p>
                  </a:txBody>
                  <a:tcPr marT="91425" marB="91425" marR="91425" marL="91425"/>
                </a:tc>
                <a:tc>
                  <a:txBody>
                    <a:bodyPr/>
                    <a:lstStyle/>
                    <a:p>
                      <a:pPr indent="0" lvl="0" marL="0" rtl="0" algn="l">
                        <a:spcBef>
                          <a:spcPts val="0"/>
                        </a:spcBef>
                        <a:spcAft>
                          <a:spcPts val="0"/>
                        </a:spcAft>
                        <a:buNone/>
                      </a:pPr>
                      <a:r>
                        <a:rPr lang="en"/>
                        <a:t>Arguments between 2 or more people</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Set</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recorded some of the audio clips, and downloaded the rest from youtube</a:t>
            </a:r>
            <a:endParaRPr/>
          </a:p>
          <a:p>
            <a:pPr indent="-342900" lvl="0" marL="457200" rtl="0" algn="l">
              <a:spcBef>
                <a:spcPts val="0"/>
              </a:spcBef>
              <a:spcAft>
                <a:spcPts val="0"/>
              </a:spcAft>
              <a:buSzPts val="1800"/>
              <a:buChar char="●"/>
            </a:pPr>
            <a:r>
              <a:rPr lang="en"/>
              <a:t>10 or more audio clips in each category</a:t>
            </a:r>
            <a:endParaRPr/>
          </a:p>
          <a:p>
            <a:pPr indent="-342900" lvl="0" marL="457200" rtl="0" algn="l">
              <a:spcBef>
                <a:spcPts val="0"/>
              </a:spcBef>
              <a:spcAft>
                <a:spcPts val="0"/>
              </a:spcAft>
              <a:buSzPts val="1800"/>
              <a:buChar char="●"/>
            </a:pPr>
            <a:r>
              <a:rPr lang="en"/>
              <a:t>45 to 60 seconds in each</a:t>
            </a:r>
            <a:endParaRPr/>
          </a:p>
          <a:p>
            <a:pPr indent="-342900" lvl="0" marL="457200" rtl="0" algn="l">
              <a:spcBef>
                <a:spcPts val="0"/>
              </a:spcBef>
              <a:spcAft>
                <a:spcPts val="0"/>
              </a:spcAft>
              <a:buSzPts val="1800"/>
              <a:buChar char="●"/>
            </a:pPr>
            <a:r>
              <a:rPr lang="en"/>
              <a:t>Languages: Amis, Atayal, Bunun, Cantonese, Dutch, English, Japanese, Korean, Mandarin, Russian, Taiwanese, and one unidentifiable (from the Middle East or South Asia)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Contribution</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a:t>
            </a:r>
            <a:r>
              <a:rPr lang="en"/>
              <a:t>tilize audio (and audio only) to classify social interaction</a:t>
            </a:r>
            <a:endParaRPr/>
          </a:p>
          <a:p>
            <a:pPr indent="-342900" lvl="0" marL="457200" rtl="0" algn="l">
              <a:spcBef>
                <a:spcPts val="0"/>
              </a:spcBef>
              <a:spcAft>
                <a:spcPts val="0"/>
              </a:spcAft>
              <a:buSzPts val="1800"/>
              <a:buChar char="●"/>
            </a:pPr>
            <a:r>
              <a:rPr lang="en"/>
              <a:t>Demonstrate the difference between a training set with 1 language, and a richer training set with multiple languages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96" name="Google Shape;96;p20"/>
          <p:cNvSpPr txBox="1"/>
          <p:nvPr>
            <p:ph idx="1" type="body"/>
          </p:nvPr>
        </p:nvSpPr>
        <p:spPr>
          <a:xfrm>
            <a:off x="311700" y="1152475"/>
            <a:ext cx="3237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Separate “Argue” from the other 5</a:t>
            </a:r>
            <a:endParaRPr/>
          </a:p>
          <a:p>
            <a:pPr indent="-342900" lvl="0" marL="457200" rtl="0" algn="l">
              <a:spcBef>
                <a:spcPts val="0"/>
              </a:spcBef>
              <a:spcAft>
                <a:spcPts val="0"/>
              </a:spcAft>
              <a:buSzPts val="1800"/>
              <a:buAutoNum type="arabicPeriod"/>
            </a:pPr>
            <a:r>
              <a:rPr lang="en"/>
              <a:t>Separate “Eat” from the other 4</a:t>
            </a:r>
            <a:endParaRPr/>
          </a:p>
          <a:p>
            <a:pPr indent="-342900" lvl="0" marL="457200" rtl="0" algn="l">
              <a:spcBef>
                <a:spcPts val="0"/>
              </a:spcBef>
              <a:spcAft>
                <a:spcPts val="0"/>
              </a:spcAft>
              <a:buSzPts val="1800"/>
              <a:buAutoNum type="arabicPeriod"/>
            </a:pPr>
            <a:r>
              <a:rPr lang="en"/>
              <a:t>Separate “Phone” from the other 4</a:t>
            </a:r>
            <a:endParaRPr/>
          </a:p>
          <a:p>
            <a:pPr indent="-342900" lvl="0" marL="457200" rtl="0" algn="l">
              <a:spcBef>
                <a:spcPts val="0"/>
              </a:spcBef>
              <a:spcAft>
                <a:spcPts val="0"/>
              </a:spcAft>
              <a:buSzPts val="1800"/>
              <a:buAutoNum type="arabicPeriod"/>
            </a:pPr>
            <a:r>
              <a:rPr lang="en"/>
              <a:t>Separate “Lecture”, “2 People”, and “Alone” from each other</a:t>
            </a:r>
            <a:endParaRPr/>
          </a:p>
          <a:p>
            <a:pPr indent="0" lvl="0" marL="0" rtl="0" algn="l">
              <a:spcBef>
                <a:spcPts val="1600"/>
              </a:spcBef>
              <a:spcAft>
                <a:spcPts val="1600"/>
              </a:spcAft>
              <a:buNone/>
            </a:pPr>
            <a:r>
              <a:t/>
            </a:r>
            <a:endParaRPr/>
          </a:p>
        </p:txBody>
      </p:sp>
      <p:pic>
        <p:nvPicPr>
          <p:cNvPr id="97" name="Google Shape;97;p20"/>
          <p:cNvPicPr preferRelativeResize="0"/>
          <p:nvPr/>
        </p:nvPicPr>
        <p:blipFill>
          <a:blip r:embed="rId3">
            <a:alphaModFix/>
          </a:blip>
          <a:stretch>
            <a:fillRect/>
          </a:stretch>
        </p:blipFill>
        <p:spPr>
          <a:xfrm>
            <a:off x="3548725" y="217725"/>
            <a:ext cx="5430827"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103" name="Google Shape;103;p21"/>
          <p:cNvPicPr preferRelativeResize="0"/>
          <p:nvPr/>
        </p:nvPicPr>
        <p:blipFill>
          <a:blip r:embed="rId3">
            <a:alphaModFix/>
          </a:blip>
          <a:stretch>
            <a:fillRect/>
          </a:stretch>
        </p:blipFill>
        <p:spPr>
          <a:xfrm>
            <a:off x="1606063" y="1017725"/>
            <a:ext cx="5931867" cy="382097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