
<file path=[Content_Types].xml><?xml version="1.0" encoding="utf-8"?>
<Types xmlns="http://schemas.openxmlformats.org/package/2006/content-types"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50"/>
  </p:notesMasterIdLst>
  <p:sldIdLst>
    <p:sldId id="256" r:id="rId2"/>
    <p:sldId id="266" r:id="rId3"/>
    <p:sldId id="298" r:id="rId4"/>
    <p:sldId id="299" r:id="rId5"/>
    <p:sldId id="300" r:id="rId6"/>
    <p:sldId id="303" r:id="rId7"/>
    <p:sldId id="337" r:id="rId8"/>
    <p:sldId id="315" r:id="rId9"/>
    <p:sldId id="316" r:id="rId10"/>
    <p:sldId id="312" r:id="rId11"/>
    <p:sldId id="346" r:id="rId12"/>
    <p:sldId id="307" r:id="rId13"/>
    <p:sldId id="308" r:id="rId14"/>
    <p:sldId id="349" r:id="rId15"/>
    <p:sldId id="310" r:id="rId16"/>
    <p:sldId id="311" r:id="rId17"/>
    <p:sldId id="280" r:id="rId18"/>
    <p:sldId id="281" r:id="rId19"/>
    <p:sldId id="282" r:id="rId20"/>
    <p:sldId id="283" r:id="rId21"/>
    <p:sldId id="285" r:id="rId22"/>
    <p:sldId id="273" r:id="rId23"/>
    <p:sldId id="322" r:id="rId24"/>
    <p:sldId id="274" r:id="rId25"/>
    <p:sldId id="338" r:id="rId26"/>
    <p:sldId id="334" r:id="rId27"/>
    <p:sldId id="336" r:id="rId28"/>
    <p:sldId id="335" r:id="rId29"/>
    <p:sldId id="318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19" r:id="rId39"/>
    <p:sldId id="291" r:id="rId40"/>
    <p:sldId id="292" r:id="rId41"/>
    <p:sldId id="293" r:id="rId42"/>
    <p:sldId id="287" r:id="rId43"/>
    <p:sldId id="333" r:id="rId44"/>
    <p:sldId id="347" r:id="rId45"/>
    <p:sldId id="339" r:id="rId46"/>
    <p:sldId id="288" r:id="rId47"/>
    <p:sldId id="348" r:id="rId48"/>
    <p:sldId id="34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6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FADDB"/>
    <a:srgbClr val="3F3EB7"/>
    <a:srgbClr val="BFDAEF"/>
    <a:srgbClr val="A4A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9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09:40:27.847" idx="3">
    <p:pos x="10" y="10"/>
    <p:text>I don't know if we have time, but maybe we should introduce the definition of a knot diagram before this slide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7T09:40:27.847" idx="3">
    <p:pos x="10" y="10"/>
    <p:text>I don't know if we have time, but maybe we should introduce the definition of a knot diagram before this slide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64835-6780-43F0-B7C3-EE9A194A8FF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4C29-29B0-4A23-BF0A-6F1300931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5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6BD47-0B3E-4BE8-8423-D895A748532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a Program that determines the braid index of alternating 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Caitlin Cook &amp; Grace </a:t>
            </a:r>
            <a:r>
              <a:rPr lang="en-US" dirty="0" err="1"/>
              <a:t>McClurg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3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135" y="304799"/>
            <a:ext cx="7729728" cy="1188720"/>
          </a:xfrm>
        </p:spPr>
        <p:txBody>
          <a:bodyPr/>
          <a:lstStyle/>
          <a:p>
            <a:r>
              <a:rPr lang="en-US" dirty="0"/>
              <a:t>crossings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8" y="2245302"/>
            <a:ext cx="2095459" cy="209545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3" y="2167279"/>
            <a:ext cx="2095459" cy="2095459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2508561">
            <a:off x="1944304" y="2378294"/>
            <a:ext cx="307444" cy="2316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0300" y="3786763"/>
            <a:ext cx="6222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>
                <a:solidFill>
                  <a:srgbClr val="6FADDB"/>
                </a:solidFill>
              </a:rPr>
              <a:t>+</a:t>
            </a:r>
            <a:endParaRPr lang="en-US" sz="5400" i="1" dirty="0">
              <a:solidFill>
                <a:srgbClr val="6FADDB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341207" y="1675684"/>
            <a:ext cx="5313270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A </a:t>
            </a:r>
            <a:r>
              <a:rPr lang="en-US" i="1" dirty="0"/>
              <a:t>crossing </a:t>
            </a:r>
            <a:r>
              <a:rPr lang="en-US" dirty="0"/>
              <a:t>occurs when a diagram of a knot or link intersects itself</a:t>
            </a:r>
            <a:endParaRPr lang="en-US" i="1" dirty="0"/>
          </a:p>
          <a:p>
            <a:pPr marL="285750" indent="-285750"/>
            <a:r>
              <a:rPr lang="en-US" dirty="0"/>
              <a:t>Negative crossings occur when the strand on top is oriented right to left</a:t>
            </a:r>
          </a:p>
          <a:p>
            <a:endParaRPr lang="en-US" dirty="0"/>
          </a:p>
          <a:p>
            <a:pPr marL="285750" indent="-285750"/>
            <a:r>
              <a:rPr lang="en-US" dirty="0"/>
              <a:t>Positive crossings occur when the strand on top is oriented left to right</a:t>
            </a:r>
          </a:p>
        </p:txBody>
      </p:sp>
      <p:sp>
        <p:nvSpPr>
          <p:cNvPr id="18" name="Isosceles Triangle 17"/>
          <p:cNvSpPr/>
          <p:nvPr/>
        </p:nvSpPr>
        <p:spPr>
          <a:xfrm rot="19439109">
            <a:off x="315413" y="2311809"/>
            <a:ext cx="293155" cy="27787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2508561">
            <a:off x="11322803" y="2318290"/>
            <a:ext cx="307444" cy="2316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9439109">
            <a:off x="9777013" y="2257716"/>
            <a:ext cx="320222" cy="2982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530475" y="3740596"/>
            <a:ext cx="622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>
                <a:solidFill>
                  <a:srgbClr val="6FADDB"/>
                </a:solidFill>
              </a:rPr>
              <a:t>-</a:t>
            </a:r>
            <a:endParaRPr lang="en-US" sz="5400" i="1" dirty="0">
              <a:solidFill>
                <a:srgbClr val="6FADDB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74236" y="4285266"/>
            <a:ext cx="605897" cy="55979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99" y="4228465"/>
            <a:ext cx="1865538" cy="187163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008379" y="4766746"/>
            <a:ext cx="596748" cy="59177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73018" y="5358525"/>
            <a:ext cx="605897" cy="55979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26517" y="6156900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Labeled crossings</a:t>
            </a:r>
          </a:p>
        </p:txBody>
      </p:sp>
    </p:spTree>
    <p:extLst>
      <p:ext uri="{BB962C8B-B14F-4D97-AF65-F5344CB8AC3E}">
        <p14:creationId xmlns:p14="http://schemas.microsoft.com/office/powerpoint/2010/main" val="278819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135" y="304799"/>
            <a:ext cx="7729728" cy="1188720"/>
          </a:xfrm>
        </p:spPr>
        <p:txBody>
          <a:bodyPr/>
          <a:lstStyle/>
          <a:p>
            <a:r>
              <a:rPr lang="en-US" dirty="0"/>
              <a:t>crossings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8" y="2245302"/>
            <a:ext cx="2095459" cy="209545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3" y="2167279"/>
            <a:ext cx="2095459" cy="2095459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2508561">
            <a:off x="1944304" y="2378294"/>
            <a:ext cx="307444" cy="2316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0300" y="3786763"/>
            <a:ext cx="6222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1" dirty="0">
                <a:solidFill>
                  <a:srgbClr val="6FADDB"/>
                </a:solidFill>
              </a:rPr>
              <a:t>+</a:t>
            </a:r>
            <a:endParaRPr lang="en-US" sz="5400" i="1" dirty="0">
              <a:solidFill>
                <a:srgbClr val="6FADDB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341207" y="1675684"/>
            <a:ext cx="5313270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A </a:t>
            </a:r>
            <a:r>
              <a:rPr lang="en-US" i="1" dirty="0"/>
              <a:t>crossing </a:t>
            </a:r>
            <a:r>
              <a:rPr lang="en-US" dirty="0"/>
              <a:t>occurs when a diagram of a knot or link intersects itself</a:t>
            </a:r>
            <a:endParaRPr lang="en-US" i="1" dirty="0"/>
          </a:p>
          <a:p>
            <a:pPr marL="285750" indent="-285750"/>
            <a:r>
              <a:rPr lang="en-US" dirty="0"/>
              <a:t>Negative crossings occur when the strand on top is oriented right to left</a:t>
            </a:r>
          </a:p>
          <a:p>
            <a:endParaRPr lang="en-US" dirty="0"/>
          </a:p>
          <a:p>
            <a:pPr marL="285750" indent="-285750"/>
            <a:r>
              <a:rPr lang="en-US" dirty="0"/>
              <a:t>Positive crossings occur when the strand on top is oriented left to right</a:t>
            </a:r>
          </a:p>
        </p:txBody>
      </p:sp>
      <p:sp>
        <p:nvSpPr>
          <p:cNvPr id="18" name="Isosceles Triangle 17"/>
          <p:cNvSpPr/>
          <p:nvPr/>
        </p:nvSpPr>
        <p:spPr>
          <a:xfrm rot="19439109">
            <a:off x="315413" y="2311809"/>
            <a:ext cx="293155" cy="27787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2508561">
            <a:off x="11322803" y="2318290"/>
            <a:ext cx="307444" cy="2316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9439109">
            <a:off x="9777013" y="2257716"/>
            <a:ext cx="320222" cy="29820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530475" y="3740596"/>
            <a:ext cx="622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i="1" dirty="0">
                <a:solidFill>
                  <a:srgbClr val="6FADDB"/>
                </a:solidFill>
              </a:rPr>
              <a:t>-</a:t>
            </a:r>
            <a:endParaRPr lang="en-US" sz="5400" i="1" dirty="0">
              <a:solidFill>
                <a:srgbClr val="6FADDB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874236" y="4285266"/>
            <a:ext cx="605897" cy="55979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99" y="4030925"/>
            <a:ext cx="2062434" cy="206917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008379" y="4766746"/>
            <a:ext cx="596748" cy="59177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73018" y="5358525"/>
            <a:ext cx="605897" cy="55979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226517" y="6156900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Labeled crossings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12280" y="4521200"/>
            <a:ext cx="91440" cy="16764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62900" y="4677419"/>
            <a:ext cx="136586" cy="114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708114" y="5505311"/>
            <a:ext cx="104166" cy="3697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703880" y="5358525"/>
            <a:ext cx="0" cy="1353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071462" y="4521200"/>
            <a:ext cx="64418" cy="152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934110" y="4509779"/>
            <a:ext cx="133118" cy="8397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336539" y="4959832"/>
            <a:ext cx="54102" cy="13956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6244169" y="4982219"/>
            <a:ext cx="88136" cy="1057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319520" y="5918318"/>
            <a:ext cx="166880" cy="4052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315286" y="5947419"/>
            <a:ext cx="84754" cy="1608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46613" y="4659268"/>
            <a:ext cx="136757" cy="386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691930" y="4686496"/>
            <a:ext cx="87206" cy="1479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831854" y="5406010"/>
            <a:ext cx="159892" cy="6127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827620" y="5455862"/>
            <a:ext cx="95660" cy="1372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0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90" y="530057"/>
            <a:ext cx="7729728" cy="1188720"/>
          </a:xfrm>
        </p:spPr>
        <p:txBody>
          <a:bodyPr/>
          <a:lstStyle/>
          <a:p>
            <a:r>
              <a:rPr lang="en-US" dirty="0"/>
              <a:t>Braids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7155" y="2298170"/>
            <a:ext cx="4664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knot or link has a </a:t>
            </a:r>
            <a:r>
              <a:rPr lang="en-US" sz="2400" i="1" dirty="0"/>
              <a:t>braid</a:t>
            </a:r>
            <a:r>
              <a:rPr lang="en-US" sz="2400" dirty="0"/>
              <a:t> </a:t>
            </a:r>
            <a:r>
              <a:rPr lang="en-US" sz="2400" i="1" dirty="0"/>
              <a:t>representation</a:t>
            </a:r>
            <a:r>
              <a:rPr lang="en-US" sz="2400" dirty="0"/>
              <a:t>.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155" y="2298170"/>
            <a:ext cx="46643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knot or link has a </a:t>
            </a:r>
            <a:r>
              <a:rPr lang="en-US" sz="2400" i="1" dirty="0"/>
              <a:t>braid</a:t>
            </a:r>
            <a:r>
              <a:rPr lang="en-US" sz="2400" dirty="0"/>
              <a:t> </a:t>
            </a:r>
            <a:r>
              <a:rPr lang="en-US" sz="2400" i="1" dirty="0"/>
              <a:t>representation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braid is a collection of intertwined strings that each have two endpoints.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1" y="2610571"/>
            <a:ext cx="3737385" cy="137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0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90" y="530057"/>
            <a:ext cx="7729728" cy="1188720"/>
          </a:xfrm>
        </p:spPr>
        <p:txBody>
          <a:bodyPr/>
          <a:lstStyle/>
          <a:p>
            <a:r>
              <a:rPr lang="en-US" dirty="0"/>
              <a:t>Braids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7155" y="2298170"/>
            <a:ext cx="4664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knot or link has a </a:t>
            </a:r>
            <a:r>
              <a:rPr lang="en-US" sz="2400" i="1" dirty="0"/>
              <a:t>braid</a:t>
            </a:r>
            <a:r>
              <a:rPr lang="en-US" sz="2400" dirty="0"/>
              <a:t> </a:t>
            </a:r>
            <a:r>
              <a:rPr lang="en-US" sz="2400" i="1" dirty="0"/>
              <a:t>representation</a:t>
            </a:r>
            <a:r>
              <a:rPr lang="en-US" sz="2400" dirty="0"/>
              <a:t>. 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155" y="2298170"/>
            <a:ext cx="466436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knot or link has a </a:t>
            </a:r>
            <a:r>
              <a:rPr lang="en-US" sz="2400" i="1" dirty="0"/>
              <a:t>braid</a:t>
            </a:r>
            <a:r>
              <a:rPr lang="en-US" sz="2400" dirty="0"/>
              <a:t> </a:t>
            </a:r>
            <a:r>
              <a:rPr lang="en-US" sz="2400" i="1" dirty="0"/>
              <a:t>representation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braid is a collection of intertwined strings that each have two endpoints.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turn a link into a braid, cut through a link and stretch it out so that the endpoints of each of the strings appear on opposite sides.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25" y="4973628"/>
            <a:ext cx="3737385" cy="1379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61" y="2010329"/>
            <a:ext cx="2736617" cy="25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0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90" y="530057"/>
            <a:ext cx="7729728" cy="1188720"/>
          </a:xfrm>
        </p:spPr>
        <p:txBody>
          <a:bodyPr/>
          <a:lstStyle/>
          <a:p>
            <a:r>
              <a:rPr lang="en-US" dirty="0"/>
              <a:t>Braids</a:t>
            </a:r>
          </a:p>
        </p:txBody>
      </p:sp>
      <p:pic>
        <p:nvPicPr>
          <p:cNvPr id="4" name="Alexander_s_Theorem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-666" b="16167"/>
          <a:stretch/>
        </p:blipFill>
        <p:spPr>
          <a:xfrm>
            <a:off x="541619" y="2628969"/>
            <a:ext cx="4162987" cy="260047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729" y="3381485"/>
            <a:ext cx="1735850" cy="15933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2825" y="3594910"/>
            <a:ext cx="3737385" cy="13799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5339" y="3792413"/>
            <a:ext cx="4667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4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90" y="530057"/>
            <a:ext cx="7729728" cy="1188720"/>
          </a:xfrm>
        </p:spPr>
        <p:txBody>
          <a:bodyPr/>
          <a:lstStyle/>
          <a:p>
            <a:r>
              <a:rPr lang="en-US" dirty="0"/>
              <a:t>Braid INDEX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95427" y="1718778"/>
            <a:ext cx="8169010" cy="1412350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</a:pPr>
            <a:r>
              <a:rPr lang="en-US" sz="2000" dirty="0"/>
              <a:t>The </a:t>
            </a:r>
            <a:r>
              <a:rPr lang="en-US" sz="2000" i="1" dirty="0"/>
              <a:t>braid index </a:t>
            </a:r>
            <a:r>
              <a:rPr lang="en-US" sz="2000" dirty="0"/>
              <a:t>of a link is the least number of strings that can be used to create a braid representation.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8786" y="4150347"/>
            <a:ext cx="2199164" cy="646331"/>
          </a:xfrm>
          <a:prstGeom prst="rect">
            <a:avLst/>
          </a:prstGeom>
          <a:noFill/>
          <a:ln>
            <a:solidFill>
              <a:srgbClr val="6FADD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link, for example, has a braid index of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02594" y="6193345"/>
            <a:ext cx="9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Braid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012" y="2970859"/>
            <a:ext cx="1522228" cy="292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32" y="3996840"/>
            <a:ext cx="466725" cy="771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041" y="2852877"/>
            <a:ext cx="1563037" cy="32269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9457" y="6129729"/>
            <a:ext cx="9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146018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489"/>
            <a:ext cx="1366982" cy="7029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6982" y="187854"/>
            <a:ext cx="636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OBJECTIVE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herited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8727" y="1514457"/>
            <a:ext cx="77585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Our objective is to be able to determine the braid index for </a:t>
            </a:r>
            <a:r>
              <a:rPr lang="en-US" sz="2800" dirty="0" err="1"/>
              <a:t>Montesinos</a:t>
            </a:r>
            <a:r>
              <a:rPr lang="en-US" sz="2800" dirty="0"/>
              <a:t> links.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Our first increment determines the braid index of a </a:t>
            </a:r>
            <a:r>
              <a:rPr lang="en-US" sz="2800" i="1" dirty="0"/>
              <a:t>two-bridge link </a:t>
            </a:r>
            <a:r>
              <a:rPr lang="en-US" sz="2800" dirty="0"/>
              <a:t>(a specific type of </a:t>
            </a:r>
            <a:r>
              <a:rPr lang="en-US" sz="2800" dirty="0" err="1"/>
              <a:t>Montesinos</a:t>
            </a:r>
            <a:r>
              <a:rPr lang="en-US" sz="2800" dirty="0"/>
              <a:t> link),which is represented as a list of integers.</a:t>
            </a:r>
          </a:p>
        </p:txBody>
      </p:sp>
    </p:spTree>
    <p:extLst>
      <p:ext uri="{BB962C8B-B14F-4D97-AF65-F5344CB8AC3E}">
        <p14:creationId xmlns:p14="http://schemas.microsoft.com/office/powerpoint/2010/main" val="368873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950035" y="3753538"/>
            <a:ext cx="1542474" cy="1670690"/>
          </a:xfrm>
          <a:prstGeom prst="rect">
            <a:avLst/>
          </a:prstGeom>
          <a:solidFill>
            <a:srgbClr val="BFDAE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95490" y="3753538"/>
            <a:ext cx="1154546" cy="16706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16435" y="3753538"/>
            <a:ext cx="979055" cy="1670690"/>
          </a:xfrm>
          <a:prstGeom prst="rect">
            <a:avLst/>
          </a:prstGeom>
          <a:solidFill>
            <a:srgbClr val="BFDAE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14473" y="3753538"/>
            <a:ext cx="701963" cy="16706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71129" y="3753538"/>
            <a:ext cx="443344" cy="1670690"/>
          </a:xfrm>
          <a:prstGeom prst="rect">
            <a:avLst/>
          </a:prstGeom>
          <a:solidFill>
            <a:srgbClr val="BFDAE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14452" y="3753538"/>
            <a:ext cx="856676" cy="16706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563" y="3753538"/>
            <a:ext cx="988291" cy="1670690"/>
          </a:xfrm>
          <a:prstGeom prst="rect">
            <a:avLst/>
          </a:prstGeom>
          <a:solidFill>
            <a:srgbClr val="BFDAE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41963" y="3753538"/>
            <a:ext cx="609600" cy="16706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9637" y="3753538"/>
            <a:ext cx="1302326" cy="1670690"/>
          </a:xfrm>
          <a:prstGeom prst="rect">
            <a:avLst/>
          </a:prstGeom>
          <a:solidFill>
            <a:srgbClr val="BFDAE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308" y="308384"/>
            <a:ext cx="7729728" cy="1188720"/>
          </a:xfrm>
        </p:spPr>
        <p:txBody>
          <a:bodyPr/>
          <a:lstStyle/>
          <a:p>
            <a:r>
              <a:rPr lang="en-US" dirty="0"/>
              <a:t>Construction of a two-bridge 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6994" y="1497104"/>
            <a:ext cx="82423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Imagine the link as a collection of sets of crossings represented by a set of integers. Each set alternates between involving strands at positions </a:t>
            </a:r>
            <a:r>
              <a:rPr lang="en-US" sz="2000" dirty="0">
                <a:solidFill>
                  <a:srgbClr val="3F3EB7"/>
                </a:solidFill>
              </a:rPr>
              <a:t>1-2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3F3EB7"/>
                </a:solidFill>
              </a:rPr>
              <a:t>2-3</a:t>
            </a:r>
            <a:r>
              <a:rPr lang="en-US" sz="2000" dirty="0"/>
              <a:t>, as indicated by the figure.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5948" r="3826" b="2665"/>
          <a:stretch/>
        </p:blipFill>
        <p:spPr>
          <a:xfrm>
            <a:off x="1812537" y="3560177"/>
            <a:ext cx="8954507" cy="1626670"/>
          </a:xfrm>
          <a:prstGeom prst="rect">
            <a:avLst/>
          </a:prstGeom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 rot="16200000">
            <a:off x="511830" y="4307536"/>
            <a:ext cx="1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EB7"/>
                </a:solidFill>
              </a:rPr>
              <a:t>Strand positions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3787" y="3753538"/>
            <a:ext cx="345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EB7"/>
                </a:solidFill>
              </a:rPr>
              <a:t>1</a:t>
            </a:r>
          </a:p>
          <a:p>
            <a:r>
              <a:rPr lang="en-US" dirty="0">
                <a:solidFill>
                  <a:srgbClr val="3F3EB7"/>
                </a:solidFill>
              </a:rPr>
              <a:t>2</a:t>
            </a:r>
          </a:p>
          <a:p>
            <a:endParaRPr lang="en-US" dirty="0">
              <a:solidFill>
                <a:srgbClr val="3F3EB7"/>
              </a:solidFill>
            </a:endParaRPr>
          </a:p>
          <a:p>
            <a:r>
              <a:rPr lang="en-US" dirty="0">
                <a:solidFill>
                  <a:srgbClr val="3F3EB7"/>
                </a:solidFill>
              </a:rPr>
              <a:t>3</a:t>
            </a:r>
          </a:p>
          <a:p>
            <a:r>
              <a:rPr lang="en-US" dirty="0">
                <a:solidFill>
                  <a:srgbClr val="3F3EB7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64518" y="3287526"/>
            <a:ext cx="917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      	8		7		6	   5 	     4          3               2    		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59189" y="3247881"/>
            <a:ext cx="1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Labels: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08627" y="2545718"/>
            <a:ext cx="262529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Sequence: (4,4,3,2,1,3,3,2,3)</a:t>
            </a:r>
          </a:p>
        </p:txBody>
      </p:sp>
    </p:spTree>
    <p:extLst>
      <p:ext uri="{BB962C8B-B14F-4D97-AF65-F5344CB8AC3E}">
        <p14:creationId xmlns:p14="http://schemas.microsoft.com/office/powerpoint/2010/main" val="116615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949" y="3018459"/>
            <a:ext cx="666750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8336742" y="3872900"/>
            <a:ext cx="1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EB7"/>
                </a:solidFill>
              </a:rPr>
              <a:t>Strand positions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8699" y="3318902"/>
            <a:ext cx="345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EB7"/>
                </a:solidFill>
              </a:rPr>
              <a:t>1</a:t>
            </a:r>
          </a:p>
          <a:p>
            <a:r>
              <a:rPr lang="en-US" dirty="0">
                <a:solidFill>
                  <a:srgbClr val="3F3EB7"/>
                </a:solidFill>
              </a:rPr>
              <a:t>2</a:t>
            </a:r>
          </a:p>
          <a:p>
            <a:endParaRPr lang="en-US" dirty="0">
              <a:solidFill>
                <a:srgbClr val="3F3EB7"/>
              </a:solidFill>
            </a:endParaRPr>
          </a:p>
          <a:p>
            <a:r>
              <a:rPr lang="en-US" dirty="0">
                <a:solidFill>
                  <a:srgbClr val="3F3EB7"/>
                </a:solidFill>
              </a:rPr>
              <a:t>3</a:t>
            </a:r>
          </a:p>
          <a:p>
            <a:r>
              <a:rPr lang="en-US" dirty="0">
                <a:solidFill>
                  <a:srgbClr val="3F3EB7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4923" y="2833793"/>
            <a:ext cx="1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Labels: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5284" y="2097045"/>
            <a:ext cx="262529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Sequence: (4,4,3,2,1,3,3,2,3)</a:t>
            </a:r>
          </a:p>
        </p:txBody>
      </p:sp>
    </p:spTree>
    <p:extLst>
      <p:ext uri="{BB962C8B-B14F-4D97-AF65-F5344CB8AC3E}">
        <p14:creationId xmlns:p14="http://schemas.microsoft.com/office/powerpoint/2010/main" val="339404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29" y="2993685"/>
            <a:ext cx="1581150" cy="2124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7005098" y="4001068"/>
            <a:ext cx="1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EB7"/>
                </a:solidFill>
              </a:rPr>
              <a:t>Strand positions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7055" y="3447070"/>
            <a:ext cx="345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EB7"/>
                </a:solidFill>
              </a:rPr>
              <a:t>1</a:t>
            </a:r>
          </a:p>
          <a:p>
            <a:r>
              <a:rPr lang="en-US" dirty="0">
                <a:solidFill>
                  <a:srgbClr val="3F3EB7"/>
                </a:solidFill>
              </a:rPr>
              <a:t>2</a:t>
            </a:r>
          </a:p>
          <a:p>
            <a:endParaRPr lang="en-US" dirty="0">
              <a:solidFill>
                <a:srgbClr val="3F3EB7"/>
              </a:solidFill>
            </a:endParaRPr>
          </a:p>
          <a:p>
            <a:r>
              <a:rPr lang="en-US" dirty="0">
                <a:solidFill>
                  <a:srgbClr val="3F3EB7"/>
                </a:solidFill>
              </a:rPr>
              <a:t>3</a:t>
            </a:r>
          </a:p>
          <a:p>
            <a:r>
              <a:rPr lang="en-US" dirty="0">
                <a:solidFill>
                  <a:srgbClr val="3F3EB7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2457" y="2941413"/>
            <a:ext cx="1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Labels: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33205" y="2083248"/>
            <a:ext cx="262529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Sequence: (4,4,3,2,1,3,3,2,3)</a:t>
            </a:r>
          </a:p>
        </p:txBody>
      </p:sp>
    </p:spTree>
    <p:extLst>
      <p:ext uri="{BB962C8B-B14F-4D97-AF65-F5344CB8AC3E}">
        <p14:creationId xmlns:p14="http://schemas.microsoft.com/office/powerpoint/2010/main" val="72382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725"/>
            <a:ext cx="1366982" cy="7029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8654" y="3953164"/>
            <a:ext cx="6363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INTRODUCTION TO KNOT THEORY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herited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7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29" y="2993685"/>
            <a:ext cx="1581150" cy="2124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26" y="2818050"/>
            <a:ext cx="1076325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6100971" y="3896177"/>
            <a:ext cx="1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EB7"/>
                </a:solidFill>
              </a:rPr>
              <a:t>Strand positions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2928" y="3342179"/>
            <a:ext cx="345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EB7"/>
                </a:solidFill>
              </a:rPr>
              <a:t>1</a:t>
            </a:r>
          </a:p>
          <a:p>
            <a:r>
              <a:rPr lang="en-US" dirty="0">
                <a:solidFill>
                  <a:srgbClr val="3F3EB7"/>
                </a:solidFill>
              </a:rPr>
              <a:t>2</a:t>
            </a:r>
          </a:p>
          <a:p>
            <a:endParaRPr lang="en-US" dirty="0">
              <a:solidFill>
                <a:srgbClr val="3F3EB7"/>
              </a:solidFill>
            </a:endParaRPr>
          </a:p>
          <a:p>
            <a:r>
              <a:rPr lang="en-US" dirty="0">
                <a:solidFill>
                  <a:srgbClr val="3F3EB7"/>
                </a:solidFill>
              </a:rPr>
              <a:t>3</a:t>
            </a:r>
          </a:p>
          <a:p>
            <a:r>
              <a:rPr lang="en-US" dirty="0">
                <a:solidFill>
                  <a:srgbClr val="3F3EB7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8330" y="2836522"/>
            <a:ext cx="1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Labels: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94898" y="2051501"/>
            <a:ext cx="262529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Sequence: (4,4,3,2,1,3,3,2,3)</a:t>
            </a:r>
          </a:p>
        </p:txBody>
      </p:sp>
    </p:spTree>
    <p:extLst>
      <p:ext uri="{BB962C8B-B14F-4D97-AF65-F5344CB8AC3E}">
        <p14:creationId xmlns:p14="http://schemas.microsoft.com/office/powerpoint/2010/main" val="392204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145244" y="3404219"/>
            <a:ext cx="1542474" cy="1670690"/>
          </a:xfrm>
          <a:prstGeom prst="rect">
            <a:avLst/>
          </a:prstGeom>
          <a:solidFill>
            <a:srgbClr val="BFDAE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90699" y="3404219"/>
            <a:ext cx="1154546" cy="16706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11644" y="3404219"/>
            <a:ext cx="979055" cy="1670690"/>
          </a:xfrm>
          <a:prstGeom prst="rect">
            <a:avLst/>
          </a:prstGeom>
          <a:solidFill>
            <a:srgbClr val="BFDAE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09682" y="3404219"/>
            <a:ext cx="701963" cy="16706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66338" y="3404219"/>
            <a:ext cx="443344" cy="1670690"/>
          </a:xfrm>
          <a:prstGeom prst="rect">
            <a:avLst/>
          </a:prstGeom>
          <a:solidFill>
            <a:srgbClr val="BFDAE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09661" y="3404219"/>
            <a:ext cx="856676" cy="16706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46772" y="3404219"/>
            <a:ext cx="988291" cy="1670690"/>
          </a:xfrm>
          <a:prstGeom prst="rect">
            <a:avLst/>
          </a:prstGeom>
          <a:solidFill>
            <a:srgbClr val="BFDAE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37172" y="3404219"/>
            <a:ext cx="609600" cy="16706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4846" y="3404219"/>
            <a:ext cx="1302326" cy="1670690"/>
          </a:xfrm>
          <a:prstGeom prst="rect">
            <a:avLst/>
          </a:prstGeom>
          <a:solidFill>
            <a:srgbClr val="BFDAE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5948" r="3826" b="2665"/>
          <a:stretch/>
        </p:blipFill>
        <p:spPr>
          <a:xfrm>
            <a:off x="2007746" y="3251954"/>
            <a:ext cx="8954507" cy="1626670"/>
          </a:xfrm>
          <a:prstGeom prst="rect">
            <a:avLst/>
          </a:prstGeom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 rot="16200000">
            <a:off x="707039" y="3958217"/>
            <a:ext cx="1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EB7"/>
                </a:solidFill>
              </a:rPr>
              <a:t>Strand positions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88996" y="3404219"/>
            <a:ext cx="345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3EB7"/>
                </a:solidFill>
              </a:rPr>
              <a:t>1</a:t>
            </a:r>
          </a:p>
          <a:p>
            <a:r>
              <a:rPr lang="en-US" dirty="0">
                <a:solidFill>
                  <a:srgbClr val="3F3EB7"/>
                </a:solidFill>
              </a:rPr>
              <a:t>2</a:t>
            </a:r>
          </a:p>
          <a:p>
            <a:endParaRPr lang="en-US" dirty="0">
              <a:solidFill>
                <a:srgbClr val="3F3EB7"/>
              </a:solidFill>
            </a:endParaRPr>
          </a:p>
          <a:p>
            <a:r>
              <a:rPr lang="en-US" dirty="0">
                <a:solidFill>
                  <a:srgbClr val="3F3EB7"/>
                </a:solidFill>
              </a:rPr>
              <a:t>3</a:t>
            </a:r>
          </a:p>
          <a:p>
            <a:r>
              <a:rPr lang="en-US" dirty="0">
                <a:solidFill>
                  <a:srgbClr val="3F3EB7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59727" y="2907385"/>
            <a:ext cx="917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      	8		7		6	   5 	     4          3               2    		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54398" y="2888288"/>
            <a:ext cx="186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Labels: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62428" y="2003442"/>
            <a:ext cx="2625290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Sequence: (4,4,3,2,1,3,3,2,3)</a:t>
            </a:r>
          </a:p>
        </p:txBody>
      </p:sp>
    </p:spTree>
    <p:extLst>
      <p:ext uri="{BB962C8B-B14F-4D97-AF65-F5344CB8AC3E}">
        <p14:creationId xmlns:p14="http://schemas.microsoft.com/office/powerpoint/2010/main" val="345597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90" y="530057"/>
            <a:ext cx="7729728" cy="1188720"/>
          </a:xfrm>
        </p:spPr>
        <p:txBody>
          <a:bodyPr/>
          <a:lstStyle/>
          <a:p>
            <a:r>
              <a:rPr lang="en-US" dirty="0"/>
              <a:t>SIGNED VECTOR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8385" y="2297626"/>
            <a:ext cx="844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i="1" dirty="0"/>
              <a:t>signed vector </a:t>
            </a:r>
            <a:r>
              <a:rPr lang="en-US" sz="2000" dirty="0"/>
              <a:t>indicates whether the crossings within a crossing set are positive or negative.  All crossings within a set have the same sign.</a:t>
            </a:r>
          </a:p>
          <a:p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5948" r="3826" b="2665"/>
          <a:stretch/>
        </p:blipFill>
        <p:spPr>
          <a:xfrm>
            <a:off x="458044" y="4083167"/>
            <a:ext cx="9256928" cy="1681608"/>
          </a:xfrm>
          <a:prstGeom prst="rect">
            <a:avLst/>
          </a:prstGeom>
          <a:ln>
            <a:noFill/>
          </a:ln>
        </p:spPr>
      </p:pic>
      <p:sp>
        <p:nvSpPr>
          <p:cNvPr id="26" name="TextBox 25"/>
          <p:cNvSpPr txBox="1"/>
          <p:nvPr/>
        </p:nvSpPr>
        <p:spPr>
          <a:xfrm>
            <a:off x="830481" y="5790293"/>
            <a:ext cx="357518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Unsigned Vector: (4,4,3,2,1,3,3,2,3)</a:t>
            </a:r>
          </a:p>
          <a:p>
            <a:endParaRPr lang="en-US" dirty="0"/>
          </a:p>
          <a:p>
            <a:r>
              <a:rPr lang="en-US" dirty="0"/>
              <a:t>Signed Vector: (-4,4,-3,-2,-1,3,3,2,3)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23276" y="3904973"/>
            <a:ext cx="917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	      2           3            3      - 1     - 2        - 3               4                 - 4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68182" y="4646716"/>
            <a:ext cx="856359" cy="832452"/>
          </a:xfrm>
          <a:prstGeom prst="ellipse">
            <a:avLst/>
          </a:prstGeom>
          <a:noFill/>
          <a:ln w="38100">
            <a:solidFill>
              <a:srgbClr val="6FA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9327950" y="4996426"/>
            <a:ext cx="1516430" cy="11280"/>
          </a:xfrm>
          <a:prstGeom prst="line">
            <a:avLst/>
          </a:prstGeom>
          <a:ln>
            <a:solidFill>
              <a:srgbClr val="6FAD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157377" y="4197286"/>
            <a:ext cx="808382" cy="814161"/>
          </a:xfrm>
          <a:prstGeom prst="ellipse">
            <a:avLst/>
          </a:prstGeom>
          <a:noFill/>
          <a:ln w="38100">
            <a:solidFill>
              <a:srgbClr val="6FA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770163" y="3328957"/>
            <a:ext cx="2637425" cy="953304"/>
          </a:xfrm>
          <a:prstGeom prst="line">
            <a:avLst/>
          </a:prstGeom>
          <a:ln>
            <a:solidFill>
              <a:srgbClr val="6FAD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85" y="2375970"/>
            <a:ext cx="1211651" cy="1211651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 rot="2508561">
            <a:off x="11725894" y="2452068"/>
            <a:ext cx="165992" cy="1339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151509" y="3060401"/>
            <a:ext cx="55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6FADDB"/>
                </a:solidFill>
              </a:rPr>
              <a:t>+</a:t>
            </a:r>
            <a:endParaRPr lang="en-US" sz="5400" i="1" dirty="0">
              <a:solidFill>
                <a:srgbClr val="6FADDB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 rot="19439109">
            <a:off x="10795622" y="2427456"/>
            <a:ext cx="158277" cy="16067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960" y="3904973"/>
            <a:ext cx="1259656" cy="1259656"/>
          </a:xfrm>
          <a:prstGeom prst="rect">
            <a:avLst/>
          </a:prstGeom>
        </p:spPr>
      </p:pic>
      <p:sp>
        <p:nvSpPr>
          <p:cNvPr id="38" name="Isosceles Triangle 37"/>
          <p:cNvSpPr/>
          <p:nvPr/>
        </p:nvSpPr>
        <p:spPr>
          <a:xfrm rot="2508561">
            <a:off x="11680678" y="4021294"/>
            <a:ext cx="173318" cy="13924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19439109">
            <a:off x="10798961" y="3982083"/>
            <a:ext cx="180522" cy="17926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175131" y="4691864"/>
            <a:ext cx="550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6FADDB"/>
                </a:solidFill>
              </a:rPr>
              <a:t>-</a:t>
            </a:r>
            <a:endParaRPr lang="en-US" sz="5400" i="1" dirty="0">
              <a:solidFill>
                <a:srgbClr val="6FADDB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9652798">
            <a:off x="7478664" y="4289585"/>
            <a:ext cx="102692" cy="154386"/>
          </a:xfrm>
          <a:prstGeom prst="triangle">
            <a:avLst>
              <a:gd name="adj" fmla="val 499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1214480">
            <a:off x="7713100" y="4287084"/>
            <a:ext cx="102692" cy="154386"/>
          </a:xfrm>
          <a:prstGeom prst="triangle">
            <a:avLst>
              <a:gd name="adj" fmla="val 499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1639852">
            <a:off x="9006479" y="4742286"/>
            <a:ext cx="102692" cy="154386"/>
          </a:xfrm>
          <a:prstGeom prst="triangle">
            <a:avLst>
              <a:gd name="adj" fmla="val 499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19652798">
            <a:off x="8789018" y="4719112"/>
            <a:ext cx="102692" cy="154386"/>
          </a:xfrm>
          <a:prstGeom prst="triangle">
            <a:avLst>
              <a:gd name="adj" fmla="val 499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16415131">
            <a:off x="6434786" y="4735290"/>
            <a:ext cx="172273" cy="186373"/>
          </a:xfrm>
          <a:prstGeom prst="triangle">
            <a:avLst>
              <a:gd name="adj" fmla="val 499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 rot="5001855">
            <a:off x="6449812" y="4314024"/>
            <a:ext cx="162953" cy="200023"/>
          </a:xfrm>
          <a:prstGeom prst="triangle">
            <a:avLst>
              <a:gd name="adj" fmla="val 499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7628031" y="5142062"/>
            <a:ext cx="188729" cy="233864"/>
          </a:xfrm>
          <a:prstGeom prst="triangle">
            <a:avLst>
              <a:gd name="adj" fmla="val 499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rot="16200000">
            <a:off x="7754463" y="4714112"/>
            <a:ext cx="188729" cy="233864"/>
          </a:xfrm>
          <a:prstGeom prst="triangle">
            <a:avLst>
              <a:gd name="adj" fmla="val 499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3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485991"/>
            <a:ext cx="11931650" cy="60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56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90" y="530057"/>
            <a:ext cx="7729728" cy="1188720"/>
          </a:xfrm>
        </p:spPr>
        <p:txBody>
          <a:bodyPr/>
          <a:lstStyle/>
          <a:p>
            <a:r>
              <a:rPr lang="en-US" dirty="0"/>
              <a:t>Determining the braid 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5356" y="2184869"/>
            <a:ext cx="7267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Once we determine the signed vector representing a two-bridge link, we can determine its braid index using the formula below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40" y="3339077"/>
            <a:ext cx="9535828" cy="14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10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489"/>
            <a:ext cx="1366982" cy="7029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6982" y="187854"/>
            <a:ext cx="636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OBJECTIVE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herited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8727" y="1514457"/>
            <a:ext cx="7758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Our objective is to be able to determine the braid index for </a:t>
            </a:r>
            <a:r>
              <a:rPr lang="en-US" sz="2800" dirty="0" err="1"/>
              <a:t>Montesinos</a:t>
            </a:r>
            <a:r>
              <a:rPr lang="en-US" sz="2800" dirty="0"/>
              <a:t> links.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Our second and third increments determine the braid index of a general </a:t>
            </a:r>
            <a:r>
              <a:rPr lang="en-US" sz="2800" dirty="0" err="1"/>
              <a:t>Montesinos</a:t>
            </a:r>
            <a:r>
              <a:rPr lang="en-US" sz="2800" dirty="0"/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val="2932100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84278"/>
            <a:ext cx="7729728" cy="1188720"/>
          </a:xfrm>
        </p:spPr>
        <p:txBody>
          <a:bodyPr/>
          <a:lstStyle/>
          <a:p>
            <a:r>
              <a:rPr lang="en-US" dirty="0" err="1"/>
              <a:t>Montesinos</a:t>
            </a:r>
            <a:r>
              <a:rPr lang="en-US" dirty="0"/>
              <a:t>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77312"/>
            <a:ext cx="7729728" cy="1056502"/>
          </a:xfrm>
        </p:spPr>
        <p:txBody>
          <a:bodyPr>
            <a:normAutofit/>
          </a:bodyPr>
          <a:lstStyle/>
          <a:p>
            <a:r>
              <a:rPr lang="en-US" dirty="0"/>
              <a:t>Montesinos links can be thought of as two-bridge links that are fused together and then rotated 90 degrees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1381" t="6327"/>
          <a:stretch/>
        </p:blipFill>
        <p:spPr>
          <a:xfrm>
            <a:off x="1348505" y="2701128"/>
            <a:ext cx="3135222" cy="348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5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84278"/>
            <a:ext cx="7729728" cy="1188720"/>
          </a:xfrm>
        </p:spPr>
        <p:txBody>
          <a:bodyPr/>
          <a:lstStyle/>
          <a:p>
            <a:r>
              <a:rPr lang="en-US" dirty="0" err="1"/>
              <a:t>Montesinos</a:t>
            </a:r>
            <a:r>
              <a:rPr lang="en-US" dirty="0"/>
              <a:t>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77312"/>
            <a:ext cx="7729728" cy="1056502"/>
          </a:xfrm>
        </p:spPr>
        <p:txBody>
          <a:bodyPr>
            <a:normAutofit/>
          </a:bodyPr>
          <a:lstStyle/>
          <a:p>
            <a:r>
              <a:rPr lang="en-US" dirty="0"/>
              <a:t>Montesinos links can be thought of as two-bridge links that are fused together and then rotated 90 degrees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1381" t="6327"/>
          <a:stretch/>
        </p:blipFill>
        <p:spPr>
          <a:xfrm>
            <a:off x="1348509" y="2675207"/>
            <a:ext cx="3135222" cy="3486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85" r="52472"/>
          <a:stretch/>
        </p:blipFill>
        <p:spPr>
          <a:xfrm>
            <a:off x="6617285" y="2557444"/>
            <a:ext cx="3583709" cy="372225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987636" y="4230255"/>
            <a:ext cx="1071419" cy="24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50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84278"/>
            <a:ext cx="7729728" cy="1188720"/>
          </a:xfrm>
        </p:spPr>
        <p:txBody>
          <a:bodyPr/>
          <a:lstStyle/>
          <a:p>
            <a:r>
              <a:rPr lang="en-US" dirty="0" err="1"/>
              <a:t>Montesinos</a:t>
            </a:r>
            <a:r>
              <a:rPr lang="en-US" dirty="0"/>
              <a:t>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77312"/>
            <a:ext cx="7729728" cy="1056502"/>
          </a:xfrm>
        </p:spPr>
        <p:txBody>
          <a:bodyPr>
            <a:normAutofit/>
          </a:bodyPr>
          <a:lstStyle/>
          <a:p>
            <a:r>
              <a:rPr lang="en-US" dirty="0"/>
              <a:t>After rotations, you can see this produces a Montesinos link made of the tangle sequences. Each two-bridge component is called a tangle.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85" r="52472"/>
          <a:stretch/>
        </p:blipFill>
        <p:spPr>
          <a:xfrm>
            <a:off x="1062181" y="2744492"/>
            <a:ext cx="3583709" cy="3722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4" y="3393807"/>
            <a:ext cx="5352328" cy="269569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283853" y="3412279"/>
            <a:ext cx="895927" cy="20279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69125" y="3398431"/>
            <a:ext cx="895927" cy="202793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0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vectors for m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the directions of the four incoming strands of each tangle to determine the signed vectors for each tangle.</a:t>
            </a:r>
          </a:p>
          <a:p>
            <a:r>
              <a:rPr lang="en-US" dirty="0"/>
              <a:t>The </a:t>
            </a:r>
            <a:r>
              <a:rPr lang="en-US" dirty="0" err="1"/>
              <a:t>fourDirectionsOfmLink</a:t>
            </a:r>
            <a:r>
              <a:rPr lang="en-US" dirty="0"/>
              <a:t> method accomplishes this by tracing around the link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99" y="3809444"/>
            <a:ext cx="5352328" cy="26956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flipH="1">
            <a:off x="5177185" y="3921180"/>
            <a:ext cx="540124" cy="262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4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107" y="553591"/>
            <a:ext cx="7729728" cy="1188720"/>
          </a:xfrm>
        </p:spPr>
        <p:txBody>
          <a:bodyPr/>
          <a:lstStyle/>
          <a:p>
            <a:r>
              <a:rPr lang="en-US" dirty="0"/>
              <a:t>KNOTS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968" y="2069816"/>
            <a:ext cx="7729728" cy="3101983"/>
          </a:xfrm>
        </p:spPr>
        <p:txBody>
          <a:bodyPr/>
          <a:lstStyle/>
          <a:p>
            <a:pPr marL="457200" indent="-457200"/>
            <a:r>
              <a:rPr lang="en-US" sz="2200" dirty="0"/>
              <a:t>Knots are tangled in a way in which they cannot possibly be unwound to produce a simple loop without opening the curve. The </a:t>
            </a:r>
            <a:r>
              <a:rPr lang="en-US" sz="2200" i="1" dirty="0"/>
              <a:t>unknot </a:t>
            </a:r>
            <a:r>
              <a:rPr lang="en-US" sz="2200" dirty="0"/>
              <a:t>is an exception to this as it is a simple loop itself.</a:t>
            </a:r>
          </a:p>
          <a:p>
            <a:pPr marL="457200" indent="-457200"/>
            <a:r>
              <a:rPr lang="en-US" sz="2200" dirty="0"/>
              <a:t>You can imagine a knot as a string that is first knotted then its ends are glued together.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04" y="4681809"/>
            <a:ext cx="7279255" cy="14936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982">
            <a:off x="9010617" y="2075188"/>
            <a:ext cx="1154154" cy="11541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28" y="3308299"/>
            <a:ext cx="1373510" cy="13735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6278">
            <a:off x="10565013" y="1695311"/>
            <a:ext cx="1162219" cy="11622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36253" y="4802467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Knot Diagrams</a:t>
            </a:r>
          </a:p>
        </p:txBody>
      </p:sp>
    </p:spTree>
    <p:extLst>
      <p:ext uri="{BB962C8B-B14F-4D97-AF65-F5344CB8AC3E}">
        <p14:creationId xmlns:p14="http://schemas.microsoft.com/office/powerpoint/2010/main" val="1549938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Directions of M link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93844"/>
            <a:ext cx="10058400" cy="33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81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Directions of M link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93844"/>
            <a:ext cx="10058400" cy="33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Directions of M link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40025"/>
            <a:ext cx="10058400" cy="33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68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Directions of M link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58501"/>
            <a:ext cx="10058400" cy="33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7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Directions of M link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21553"/>
            <a:ext cx="10058400" cy="33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4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Directions of M link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93844"/>
            <a:ext cx="10058400" cy="33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55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Directions of M link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506596"/>
            <a:ext cx="10058400" cy="33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57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3164" y="5908757"/>
            <a:ext cx="8951969" cy="6490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Directions of M link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5528" y="6029177"/>
            <a:ext cx="885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{{“L”, “R”, “R”, “L”}, {“R”, “L”, “R”, “L”},  {“R”, “L”, “R”, “L”},  {“R”, “L”, “L”, “R”}, {“L”, “R”, “L”, “R”}}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1" t="-975" r="2661" b="38455"/>
          <a:stretch/>
        </p:blipFill>
        <p:spPr>
          <a:xfrm>
            <a:off x="1245897" y="2372333"/>
            <a:ext cx="9845144" cy="314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2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6093"/>
            <a:ext cx="12048624" cy="5766233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3" name="Rectangle 2"/>
          <p:cNvSpPr/>
          <p:nvPr/>
        </p:nvSpPr>
        <p:spPr>
          <a:xfrm>
            <a:off x="273027" y="2889609"/>
            <a:ext cx="7402391" cy="1219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3027" y="4682836"/>
            <a:ext cx="9000282" cy="858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Seifert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Seifert Decomposition of a link is a set of regions resulting from “smoothing” each crossing in the link diagram in the following way: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51" y="3556380"/>
            <a:ext cx="4950402" cy="25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7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982">
            <a:off x="4287826" y="1573854"/>
            <a:ext cx="4362891" cy="43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91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Seifert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a Seifert decomposition:</a:t>
            </a:r>
          </a:p>
          <a:p>
            <a:pPr marL="685800" lvl="3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23" y="3140204"/>
            <a:ext cx="6157046" cy="30844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13170" y="6542153"/>
            <a:ext cx="8271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3" indent="0">
              <a:buNone/>
            </a:pPr>
            <a:r>
              <a:rPr lang="en-US" dirty="0"/>
              <a:t>https://www.sciencedirect.com/science/article/pii/S0022519314003464</a:t>
            </a:r>
          </a:p>
        </p:txBody>
      </p:sp>
    </p:spTree>
    <p:extLst>
      <p:ext uri="{BB962C8B-B14F-4D97-AF65-F5344CB8AC3E}">
        <p14:creationId xmlns:p14="http://schemas.microsoft.com/office/powerpoint/2010/main" val="3760816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Seifert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90265"/>
            <a:ext cx="7729728" cy="3101983"/>
          </a:xfrm>
        </p:spPr>
        <p:txBody>
          <a:bodyPr/>
          <a:lstStyle/>
          <a:p>
            <a:r>
              <a:rPr lang="en-US" dirty="0"/>
              <a:t>We use the information about the arcs traveling into and out of each two-bridge tangle in the Seifert decomposition of the link to decide which formula to apply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9"/>
          <a:stretch/>
        </p:blipFill>
        <p:spPr>
          <a:xfrm>
            <a:off x="625279" y="3528285"/>
            <a:ext cx="10668448" cy="323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7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Seifert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label each tangle as one of the categories below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511" y="3346835"/>
            <a:ext cx="5699125" cy="3157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0" t="27619"/>
          <a:stretch/>
        </p:blipFill>
        <p:spPr>
          <a:xfrm>
            <a:off x="759813" y="3346835"/>
            <a:ext cx="5502659" cy="33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87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" t="8215" r="19715" b="39168"/>
          <a:stretch/>
        </p:blipFill>
        <p:spPr>
          <a:xfrm>
            <a:off x="1183907" y="3510465"/>
            <a:ext cx="4254365" cy="2617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Seifert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label each tangle as one of the categories below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511" y="3346835"/>
            <a:ext cx="5699125" cy="3157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7717" y="612939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5331" y="61293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(vii)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3059" y="616629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770832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Seifert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label each tangle as one of the categories below.</a:t>
            </a:r>
          </a:p>
          <a:p>
            <a:pPr lvl="1"/>
            <a:r>
              <a:rPr lang="en-US" dirty="0"/>
              <a:t>If the link contains only tangles of type (</a:t>
            </a:r>
            <a:r>
              <a:rPr lang="en-US" dirty="0" err="1"/>
              <a:t>i</a:t>
            </a:r>
            <a:r>
              <a:rPr lang="en-US" dirty="0"/>
              <a:t>), it is an M1 link.</a:t>
            </a:r>
          </a:p>
          <a:p>
            <a:pPr lvl="1"/>
            <a:r>
              <a:rPr lang="en-US" dirty="0"/>
              <a:t>If the link contains only tangles of type (ii), it is an M2 link.</a:t>
            </a:r>
          </a:p>
          <a:p>
            <a:pPr lvl="1"/>
            <a:r>
              <a:rPr lang="en-US" dirty="0"/>
              <a:t>Otherwise, the link is a type B link.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8874"/>
          <a:stretch/>
        </p:blipFill>
        <p:spPr>
          <a:xfrm>
            <a:off x="5810882" y="4507345"/>
            <a:ext cx="6062607" cy="1717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8206"/>
          <a:stretch/>
        </p:blipFill>
        <p:spPr>
          <a:xfrm>
            <a:off x="176958" y="4484535"/>
            <a:ext cx="6063818" cy="1740123"/>
          </a:xfrm>
          <a:prstGeom prst="rect">
            <a:avLst/>
          </a:prstGeom>
        </p:spPr>
      </p:pic>
      <p:pic>
        <p:nvPicPr>
          <p:cNvPr id="1026" name="Picture 2" descr="Image result for blue overlay 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8" y="4484536"/>
            <a:ext cx="1584466" cy="174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rk blue overlay  transpar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61423" y="4484535"/>
            <a:ext cx="1405744" cy="176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rey overlay 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167" y="4495564"/>
            <a:ext cx="8749234" cy="174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479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3" t="8215" r="19715" b="39168"/>
          <a:stretch/>
        </p:blipFill>
        <p:spPr>
          <a:xfrm>
            <a:off x="1183907" y="3510465"/>
            <a:ext cx="4254365" cy="2617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Seifert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label each tangle as one of the categories below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511" y="3346835"/>
            <a:ext cx="5699125" cy="3157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7717" y="612939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5331" y="612939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(vii)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3059" y="616629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712639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7055" y="2475348"/>
            <a:ext cx="9522691" cy="3297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for the types of m links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34" y="4647643"/>
            <a:ext cx="8943975" cy="94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154" y="3629892"/>
            <a:ext cx="6744135" cy="939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322" y="2582720"/>
            <a:ext cx="65055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24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9"/>
          <a:stretch/>
        </p:blipFill>
        <p:spPr>
          <a:xfrm>
            <a:off x="402352" y="2546673"/>
            <a:ext cx="11387295" cy="3449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2055" y="6202107"/>
            <a:ext cx="3080084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{{4},{1,1,2},{3},1}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4707" y="6216546"/>
            <a:ext cx="303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Seifert decomposition diagram</a:t>
            </a:r>
          </a:p>
        </p:txBody>
      </p:sp>
    </p:spTree>
    <p:extLst>
      <p:ext uri="{BB962C8B-B14F-4D97-AF65-F5344CB8AC3E}">
        <p14:creationId xmlns:p14="http://schemas.microsoft.com/office/powerpoint/2010/main" val="2555387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83435" y="2313433"/>
            <a:ext cx="7835867" cy="704087"/>
          </a:xfrm>
        </p:spPr>
        <p:txBody>
          <a:bodyPr/>
          <a:lstStyle/>
          <a:p>
            <a:r>
              <a:rPr lang="en-US" dirty="0"/>
              <a:t>Extending the class of links with braid index that can be computed algorithmically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83435" y="3143250"/>
            <a:ext cx="3539171" cy="2596776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One class of non-alternating link for which the braid index can be computed with information from its HOMFLY polynomial (a link invariant) is the non-alternating pretzels</a:t>
            </a:r>
          </a:p>
          <a:p>
            <a:r>
              <a:rPr lang="en-US" sz="8000" dirty="0"/>
              <a:t>We are currently working on finding more classes of non-alternating links for which this is true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1887" y="3143250"/>
            <a:ext cx="4997953" cy="38130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962" y="3723237"/>
            <a:ext cx="2213040" cy="219985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9636125" y="5229225"/>
            <a:ext cx="34925" cy="714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4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31136" y="245427"/>
            <a:ext cx="7729728" cy="1188720"/>
          </a:xfrm>
        </p:spPr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1121" y="1973562"/>
            <a:ext cx="6222979" cy="1846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i="1" dirty="0"/>
              <a:t>link</a:t>
            </a:r>
            <a:r>
              <a:rPr lang="en-US" sz="2000" dirty="0"/>
              <a:t> is set of one or more knots that are linked together, but do not intersect, and cannot be separated without opening one or more of the curves.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8086">
            <a:off x="7686344" y="1832972"/>
            <a:ext cx="1814394" cy="17641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3405">
            <a:off x="9962401" y="1621523"/>
            <a:ext cx="1721983" cy="17219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06" y="3435454"/>
            <a:ext cx="2679678" cy="267967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48114" y="6115134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Link Diagrams</a:t>
            </a:r>
          </a:p>
        </p:txBody>
      </p:sp>
    </p:spTree>
    <p:extLst>
      <p:ext uri="{BB962C8B-B14F-4D97-AF65-F5344CB8AC3E}">
        <p14:creationId xmlns:p14="http://schemas.microsoft.com/office/powerpoint/2010/main" val="241541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31136" y="245427"/>
            <a:ext cx="7729728" cy="1188720"/>
          </a:xfrm>
        </p:spPr>
        <p:txBody>
          <a:bodyPr/>
          <a:lstStyle/>
          <a:p>
            <a:r>
              <a:rPr lang="en-US" dirty="0"/>
              <a:t>Alternating links and knots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5572" y="1528284"/>
            <a:ext cx="55878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link or knot is considered alternating if when tracing around each of its strands, it alternates between being an over strand and being an under strand</a:t>
            </a:r>
          </a:p>
        </p:txBody>
      </p:sp>
      <p:sp>
        <p:nvSpPr>
          <p:cNvPr id="3" name="Rectangle 2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herited"/>
              </a:rPr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08113" y="4345076"/>
            <a:ext cx="347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Over       Under        Over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31585" y="5933503"/>
            <a:ext cx="224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Alternating crossings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86" y="4529742"/>
            <a:ext cx="3048845" cy="126913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18238" y="5564171"/>
            <a:ext cx="305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Under        Over        Under</a:t>
            </a:r>
          </a:p>
        </p:txBody>
      </p:sp>
    </p:spTree>
    <p:extLst>
      <p:ext uri="{BB962C8B-B14F-4D97-AF65-F5344CB8AC3E}">
        <p14:creationId xmlns:p14="http://schemas.microsoft.com/office/powerpoint/2010/main" val="11874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9982">
            <a:off x="4287826" y="1573854"/>
            <a:ext cx="4362891" cy="43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7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3405">
            <a:off x="3090423" y="408762"/>
            <a:ext cx="5401955" cy="5401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50376" y="5363047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Alternating Link Diagram</a:t>
            </a:r>
          </a:p>
        </p:txBody>
      </p:sp>
    </p:spTree>
    <p:extLst>
      <p:ext uri="{BB962C8B-B14F-4D97-AF65-F5344CB8AC3E}">
        <p14:creationId xmlns:p14="http://schemas.microsoft.com/office/powerpoint/2010/main" val="267972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04096" y="5731198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Non-alternating link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03" y="785116"/>
            <a:ext cx="4804025" cy="48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437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3840</TotalTime>
  <Words>1192</Words>
  <Application>Microsoft Office PowerPoint</Application>
  <PresentationFormat>Widescreen</PresentationFormat>
  <Paragraphs>179</Paragraphs>
  <Slides>48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Gill Sans MT</vt:lpstr>
      <vt:lpstr>Inherited</vt:lpstr>
      <vt:lpstr>Parcel</vt:lpstr>
      <vt:lpstr>Developing a Program that determines the braid index of alternating links</vt:lpstr>
      <vt:lpstr>PowerPoint Presentation</vt:lpstr>
      <vt:lpstr>KNOTS</vt:lpstr>
      <vt:lpstr>PowerPoint Presentation</vt:lpstr>
      <vt:lpstr>Links</vt:lpstr>
      <vt:lpstr>Alternating links and knots</vt:lpstr>
      <vt:lpstr>PowerPoint Presentation</vt:lpstr>
      <vt:lpstr>PowerPoint Presentation</vt:lpstr>
      <vt:lpstr>PowerPoint Presentation</vt:lpstr>
      <vt:lpstr>crossings</vt:lpstr>
      <vt:lpstr>crossings</vt:lpstr>
      <vt:lpstr>Braids</vt:lpstr>
      <vt:lpstr>Braids</vt:lpstr>
      <vt:lpstr>Braids</vt:lpstr>
      <vt:lpstr>Braid INDEX</vt:lpstr>
      <vt:lpstr>PowerPoint Presentation</vt:lpstr>
      <vt:lpstr>Construction of a two-bridge link</vt:lpstr>
      <vt:lpstr>PowerPoint Presentation</vt:lpstr>
      <vt:lpstr>PowerPoint Presentation</vt:lpstr>
      <vt:lpstr>PowerPoint Presentation</vt:lpstr>
      <vt:lpstr>PowerPoint Presentation</vt:lpstr>
      <vt:lpstr>SIGNED VECTOR</vt:lpstr>
      <vt:lpstr>PowerPoint Presentation</vt:lpstr>
      <vt:lpstr>Determining the braid index</vt:lpstr>
      <vt:lpstr>PowerPoint Presentation</vt:lpstr>
      <vt:lpstr>Montesinos links</vt:lpstr>
      <vt:lpstr>Montesinos links</vt:lpstr>
      <vt:lpstr>Montesinos links</vt:lpstr>
      <vt:lpstr>Signed vectors for m links</vt:lpstr>
      <vt:lpstr>Four Directions of M link method</vt:lpstr>
      <vt:lpstr>Four Directions of M link method</vt:lpstr>
      <vt:lpstr>Four Directions of M link method</vt:lpstr>
      <vt:lpstr>Four Directions of M link method</vt:lpstr>
      <vt:lpstr>Four Directions of M link method</vt:lpstr>
      <vt:lpstr>Four Directions of M link method</vt:lpstr>
      <vt:lpstr>Four Directions of M link method</vt:lpstr>
      <vt:lpstr>Four Directions of M link method</vt:lpstr>
      <vt:lpstr>PowerPoint Presentation</vt:lpstr>
      <vt:lpstr>Seifert decomposition</vt:lpstr>
      <vt:lpstr>Seifert decomposition</vt:lpstr>
      <vt:lpstr>Seifert decomposition</vt:lpstr>
      <vt:lpstr>Seifert decomposition</vt:lpstr>
      <vt:lpstr>Seifert decomposition</vt:lpstr>
      <vt:lpstr>Seifert decomposition</vt:lpstr>
      <vt:lpstr>Seifert decomposition</vt:lpstr>
      <vt:lpstr>Formulas for the types of m links</vt:lpstr>
      <vt:lpstr>Example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McClurg,Grace</cp:lastModifiedBy>
  <cp:revision>322</cp:revision>
  <dcterms:created xsi:type="dcterms:W3CDTF">2019-04-05T02:53:16Z</dcterms:created>
  <dcterms:modified xsi:type="dcterms:W3CDTF">2020-11-18T23:12:13Z</dcterms:modified>
</cp:coreProperties>
</file>