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54"/>
    <p:restoredTop sz="95878"/>
  </p:normalViewPr>
  <p:slideViewPr>
    <p:cSldViewPr snapToGrid="0" snapToObjects="1">
      <p:cViewPr varScale="1">
        <p:scale>
          <a:sx n="113" d="100"/>
          <a:sy n="113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F7BA7-6EF6-44E2-9717-39099E6AE1F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3FB9F1-A279-47CF-9AE8-63B62F20A4C7}">
      <dgm:prSet/>
      <dgm:spPr/>
      <dgm:t>
        <a:bodyPr/>
        <a:lstStyle/>
        <a:p>
          <a:r>
            <a:rPr lang="en-US" b="1" dirty="0"/>
            <a:t>Age: </a:t>
          </a:r>
          <a:r>
            <a:rPr lang="en-US" dirty="0"/>
            <a:t>As individuals age, their salary will likely increase.</a:t>
          </a:r>
        </a:p>
      </dgm:t>
    </dgm:pt>
    <dgm:pt modelId="{AA9811E6-204C-4532-9A5C-634A6CDFCA41}" type="parTrans" cxnId="{B50AAF8A-F36D-491A-B395-07078E58D933}">
      <dgm:prSet/>
      <dgm:spPr/>
      <dgm:t>
        <a:bodyPr/>
        <a:lstStyle/>
        <a:p>
          <a:endParaRPr lang="en-US"/>
        </a:p>
      </dgm:t>
    </dgm:pt>
    <dgm:pt modelId="{B8854E2E-CF98-4B48-B90E-2923CE50A327}" type="sibTrans" cxnId="{B50AAF8A-F36D-491A-B395-07078E58D933}">
      <dgm:prSet/>
      <dgm:spPr/>
      <dgm:t>
        <a:bodyPr/>
        <a:lstStyle/>
        <a:p>
          <a:endParaRPr lang="en-US"/>
        </a:p>
      </dgm:t>
    </dgm:pt>
    <dgm:pt modelId="{9AF38551-E982-40AE-97F2-03A225163FB0}">
      <dgm:prSet/>
      <dgm:spPr/>
      <dgm:t>
        <a:bodyPr/>
        <a:lstStyle/>
        <a:p>
          <a:r>
            <a:rPr lang="en-US" b="1" dirty="0"/>
            <a:t>Industry Experience: </a:t>
          </a:r>
          <a:r>
            <a:rPr lang="en-US" dirty="0"/>
            <a:t>The more experience someone has in a certain field, their salary will be higher. </a:t>
          </a:r>
        </a:p>
      </dgm:t>
    </dgm:pt>
    <dgm:pt modelId="{4A5FB8C5-56C5-432D-9C92-88BBD8719602}" type="parTrans" cxnId="{EC5D02D5-F9DC-48B9-84AC-96B4182E72A5}">
      <dgm:prSet/>
      <dgm:spPr/>
      <dgm:t>
        <a:bodyPr/>
        <a:lstStyle/>
        <a:p>
          <a:endParaRPr lang="en-US"/>
        </a:p>
      </dgm:t>
    </dgm:pt>
    <dgm:pt modelId="{E121ABCC-8086-4CBA-B489-06CC9F2113B6}" type="sibTrans" cxnId="{EC5D02D5-F9DC-48B9-84AC-96B4182E72A5}">
      <dgm:prSet/>
      <dgm:spPr/>
      <dgm:t>
        <a:bodyPr/>
        <a:lstStyle/>
        <a:p>
          <a:endParaRPr lang="en-US"/>
        </a:p>
      </dgm:t>
    </dgm:pt>
    <dgm:pt modelId="{D29D41B7-FF2F-4C06-A3E4-72C64069FE1A}">
      <dgm:prSet/>
      <dgm:spPr/>
      <dgm:t>
        <a:bodyPr/>
        <a:lstStyle/>
        <a:p>
          <a:r>
            <a:rPr lang="en-US" b="1" dirty="0"/>
            <a:t>Education: </a:t>
          </a:r>
          <a:r>
            <a:rPr lang="en-US" dirty="0"/>
            <a:t>The more education received, the higher the salary.</a:t>
          </a:r>
        </a:p>
      </dgm:t>
    </dgm:pt>
    <dgm:pt modelId="{F9CAFCBB-B105-4990-88F7-0023AA321822}" type="parTrans" cxnId="{D5C7D8A0-4B61-4278-A8E1-974C69674358}">
      <dgm:prSet/>
      <dgm:spPr/>
      <dgm:t>
        <a:bodyPr/>
        <a:lstStyle/>
        <a:p>
          <a:endParaRPr lang="en-US"/>
        </a:p>
      </dgm:t>
    </dgm:pt>
    <dgm:pt modelId="{2A68D1E5-35E1-4079-A62C-25F4256F20D0}" type="sibTrans" cxnId="{D5C7D8A0-4B61-4278-A8E1-974C69674358}">
      <dgm:prSet/>
      <dgm:spPr/>
      <dgm:t>
        <a:bodyPr/>
        <a:lstStyle/>
        <a:p>
          <a:endParaRPr lang="en-US"/>
        </a:p>
      </dgm:t>
    </dgm:pt>
    <dgm:pt modelId="{BC821990-94C0-43A5-BA7C-49C1CB801448}">
      <dgm:prSet/>
      <dgm:spPr/>
      <dgm:t>
        <a:bodyPr/>
        <a:lstStyle/>
        <a:p>
          <a:r>
            <a:rPr lang="en-US" b="1" dirty="0"/>
            <a:t>Gender: </a:t>
          </a:r>
          <a:r>
            <a:rPr lang="en-US" dirty="0"/>
            <a:t>Men are showing to be making more than women by a little over $6K</a:t>
          </a:r>
        </a:p>
      </dgm:t>
    </dgm:pt>
    <dgm:pt modelId="{C3AAE8A4-2394-4161-A4B7-FE4C12279F98}" type="parTrans" cxnId="{7E5FAB97-ED97-4C42-B234-2F96241BDA8A}">
      <dgm:prSet/>
      <dgm:spPr/>
      <dgm:t>
        <a:bodyPr/>
        <a:lstStyle/>
        <a:p>
          <a:endParaRPr lang="en-US"/>
        </a:p>
      </dgm:t>
    </dgm:pt>
    <dgm:pt modelId="{C0A7C878-C1B3-4691-AA35-4F76E76AF1BA}" type="sibTrans" cxnId="{7E5FAB97-ED97-4C42-B234-2F96241BDA8A}">
      <dgm:prSet/>
      <dgm:spPr/>
      <dgm:t>
        <a:bodyPr/>
        <a:lstStyle/>
        <a:p>
          <a:endParaRPr lang="en-US"/>
        </a:p>
      </dgm:t>
    </dgm:pt>
    <dgm:pt modelId="{C63FC19F-D629-40E3-A4E4-F029D896E833}">
      <dgm:prSet/>
      <dgm:spPr/>
      <dgm:t>
        <a:bodyPr/>
        <a:lstStyle/>
        <a:p>
          <a:r>
            <a:rPr lang="en-US" b="1" dirty="0"/>
            <a:t>Industry: </a:t>
          </a:r>
          <a:r>
            <a:rPr lang="en-US" dirty="0"/>
            <a:t>Based on the 4 industries (business, finance, healthcare, and technology) tech has the higher salary, then finance, business, and lastly healthcare. </a:t>
          </a:r>
        </a:p>
      </dgm:t>
    </dgm:pt>
    <dgm:pt modelId="{1F7FA7F9-3BE3-4324-816D-7E97722E2A04}" type="parTrans" cxnId="{931D0AB9-884B-4464-9F17-1B309C005D98}">
      <dgm:prSet/>
      <dgm:spPr/>
      <dgm:t>
        <a:bodyPr/>
        <a:lstStyle/>
        <a:p>
          <a:endParaRPr lang="en-US"/>
        </a:p>
      </dgm:t>
    </dgm:pt>
    <dgm:pt modelId="{D4481F90-F055-41C1-A0FC-4F1BBD728CD8}" type="sibTrans" cxnId="{931D0AB9-884B-4464-9F17-1B309C005D98}">
      <dgm:prSet/>
      <dgm:spPr/>
      <dgm:t>
        <a:bodyPr/>
        <a:lstStyle/>
        <a:p>
          <a:endParaRPr lang="en-US"/>
        </a:p>
      </dgm:t>
    </dgm:pt>
    <dgm:pt modelId="{4C4D8BEB-422C-B44C-B46B-CC9F81F0C5F2}" type="pres">
      <dgm:prSet presAssocID="{3D3F7BA7-6EF6-44E2-9717-39099E6AE1FC}" presName="vert0" presStyleCnt="0">
        <dgm:presLayoutVars>
          <dgm:dir/>
          <dgm:animOne val="branch"/>
          <dgm:animLvl val="lvl"/>
        </dgm:presLayoutVars>
      </dgm:prSet>
      <dgm:spPr/>
    </dgm:pt>
    <dgm:pt modelId="{416EF53A-BE19-D443-B3FF-569FBD014CEE}" type="pres">
      <dgm:prSet presAssocID="{DA3FB9F1-A279-47CF-9AE8-63B62F20A4C7}" presName="thickLine" presStyleLbl="alignNode1" presStyleIdx="0" presStyleCnt="5"/>
      <dgm:spPr/>
    </dgm:pt>
    <dgm:pt modelId="{62318F6E-F08E-8B47-A79E-C186F0FE1673}" type="pres">
      <dgm:prSet presAssocID="{DA3FB9F1-A279-47CF-9AE8-63B62F20A4C7}" presName="horz1" presStyleCnt="0"/>
      <dgm:spPr/>
    </dgm:pt>
    <dgm:pt modelId="{9CAB0B7F-D156-564B-8B5E-7D64A520EB5B}" type="pres">
      <dgm:prSet presAssocID="{DA3FB9F1-A279-47CF-9AE8-63B62F20A4C7}" presName="tx1" presStyleLbl="revTx" presStyleIdx="0" presStyleCnt="5"/>
      <dgm:spPr/>
    </dgm:pt>
    <dgm:pt modelId="{ACE0C2F3-B038-CE48-A6CF-EB1466F24C49}" type="pres">
      <dgm:prSet presAssocID="{DA3FB9F1-A279-47CF-9AE8-63B62F20A4C7}" presName="vert1" presStyleCnt="0"/>
      <dgm:spPr/>
    </dgm:pt>
    <dgm:pt modelId="{64BF424C-BDF9-F048-9380-9F0C66B4C4DA}" type="pres">
      <dgm:prSet presAssocID="{9AF38551-E982-40AE-97F2-03A225163FB0}" presName="thickLine" presStyleLbl="alignNode1" presStyleIdx="1" presStyleCnt="5"/>
      <dgm:spPr/>
    </dgm:pt>
    <dgm:pt modelId="{4D6D0628-3239-B948-B58A-A17AD65323AF}" type="pres">
      <dgm:prSet presAssocID="{9AF38551-E982-40AE-97F2-03A225163FB0}" presName="horz1" presStyleCnt="0"/>
      <dgm:spPr/>
    </dgm:pt>
    <dgm:pt modelId="{CAA299E6-C9CD-6F41-A093-DB874D052A94}" type="pres">
      <dgm:prSet presAssocID="{9AF38551-E982-40AE-97F2-03A225163FB0}" presName="tx1" presStyleLbl="revTx" presStyleIdx="1" presStyleCnt="5"/>
      <dgm:spPr/>
    </dgm:pt>
    <dgm:pt modelId="{F9A1BA1B-E441-984A-BC7B-C5C86336A97D}" type="pres">
      <dgm:prSet presAssocID="{9AF38551-E982-40AE-97F2-03A225163FB0}" presName="vert1" presStyleCnt="0"/>
      <dgm:spPr/>
    </dgm:pt>
    <dgm:pt modelId="{F5ED7496-516D-B543-8BE4-1028330CBDF1}" type="pres">
      <dgm:prSet presAssocID="{D29D41B7-FF2F-4C06-A3E4-72C64069FE1A}" presName="thickLine" presStyleLbl="alignNode1" presStyleIdx="2" presStyleCnt="5"/>
      <dgm:spPr/>
    </dgm:pt>
    <dgm:pt modelId="{5EAF9345-04DA-1447-A434-C066A171E449}" type="pres">
      <dgm:prSet presAssocID="{D29D41B7-FF2F-4C06-A3E4-72C64069FE1A}" presName="horz1" presStyleCnt="0"/>
      <dgm:spPr/>
    </dgm:pt>
    <dgm:pt modelId="{B241072C-E373-364F-BB26-407FBE1D225F}" type="pres">
      <dgm:prSet presAssocID="{D29D41B7-FF2F-4C06-A3E4-72C64069FE1A}" presName="tx1" presStyleLbl="revTx" presStyleIdx="2" presStyleCnt="5"/>
      <dgm:spPr/>
    </dgm:pt>
    <dgm:pt modelId="{BB556D48-AF5B-174F-AE8F-0DA097A08EDC}" type="pres">
      <dgm:prSet presAssocID="{D29D41B7-FF2F-4C06-A3E4-72C64069FE1A}" presName="vert1" presStyleCnt="0"/>
      <dgm:spPr/>
    </dgm:pt>
    <dgm:pt modelId="{2515A2E1-314E-5E4B-9A23-4346494EB6DE}" type="pres">
      <dgm:prSet presAssocID="{BC821990-94C0-43A5-BA7C-49C1CB801448}" presName="thickLine" presStyleLbl="alignNode1" presStyleIdx="3" presStyleCnt="5"/>
      <dgm:spPr/>
    </dgm:pt>
    <dgm:pt modelId="{BBB955F8-03CA-2546-88B8-33292324DD90}" type="pres">
      <dgm:prSet presAssocID="{BC821990-94C0-43A5-BA7C-49C1CB801448}" presName="horz1" presStyleCnt="0"/>
      <dgm:spPr/>
    </dgm:pt>
    <dgm:pt modelId="{89AC63C8-A78A-684E-A2C4-9366C9AFAB6E}" type="pres">
      <dgm:prSet presAssocID="{BC821990-94C0-43A5-BA7C-49C1CB801448}" presName="tx1" presStyleLbl="revTx" presStyleIdx="3" presStyleCnt="5"/>
      <dgm:spPr/>
    </dgm:pt>
    <dgm:pt modelId="{3BABB28D-5D54-3445-BA28-1445C7DCCA29}" type="pres">
      <dgm:prSet presAssocID="{BC821990-94C0-43A5-BA7C-49C1CB801448}" presName="vert1" presStyleCnt="0"/>
      <dgm:spPr/>
    </dgm:pt>
    <dgm:pt modelId="{2216BE4C-0B13-384F-AA12-9303233317AE}" type="pres">
      <dgm:prSet presAssocID="{C63FC19F-D629-40E3-A4E4-F029D896E833}" presName="thickLine" presStyleLbl="alignNode1" presStyleIdx="4" presStyleCnt="5"/>
      <dgm:spPr/>
    </dgm:pt>
    <dgm:pt modelId="{C1F36185-CBF3-9344-A511-88A6C995ABEF}" type="pres">
      <dgm:prSet presAssocID="{C63FC19F-D629-40E3-A4E4-F029D896E833}" presName="horz1" presStyleCnt="0"/>
      <dgm:spPr/>
    </dgm:pt>
    <dgm:pt modelId="{D4767D30-B2FA-5D49-8DB7-491F96B8499C}" type="pres">
      <dgm:prSet presAssocID="{C63FC19F-D629-40E3-A4E4-F029D896E833}" presName="tx1" presStyleLbl="revTx" presStyleIdx="4" presStyleCnt="5"/>
      <dgm:spPr/>
    </dgm:pt>
    <dgm:pt modelId="{2CAB2C72-F636-9843-93BD-0F43CC084B68}" type="pres">
      <dgm:prSet presAssocID="{C63FC19F-D629-40E3-A4E4-F029D896E833}" presName="vert1" presStyleCnt="0"/>
      <dgm:spPr/>
    </dgm:pt>
  </dgm:ptLst>
  <dgm:cxnLst>
    <dgm:cxn modelId="{D366B14D-C746-DB46-8149-04CD423C56CA}" type="presOf" srcId="{3D3F7BA7-6EF6-44E2-9717-39099E6AE1FC}" destId="{4C4D8BEB-422C-B44C-B46B-CC9F81F0C5F2}" srcOrd="0" destOrd="0" presId="urn:microsoft.com/office/officeart/2008/layout/LinedList"/>
    <dgm:cxn modelId="{5CE61F76-C413-A643-AE30-3B28E181C136}" type="presOf" srcId="{C63FC19F-D629-40E3-A4E4-F029D896E833}" destId="{D4767D30-B2FA-5D49-8DB7-491F96B8499C}" srcOrd="0" destOrd="0" presId="urn:microsoft.com/office/officeart/2008/layout/LinedList"/>
    <dgm:cxn modelId="{45A34B81-AF6D-234E-BFD0-B6C4B6BD2880}" type="presOf" srcId="{9AF38551-E982-40AE-97F2-03A225163FB0}" destId="{CAA299E6-C9CD-6F41-A093-DB874D052A94}" srcOrd="0" destOrd="0" presId="urn:microsoft.com/office/officeart/2008/layout/LinedList"/>
    <dgm:cxn modelId="{B50AAF8A-F36D-491A-B395-07078E58D933}" srcId="{3D3F7BA7-6EF6-44E2-9717-39099E6AE1FC}" destId="{DA3FB9F1-A279-47CF-9AE8-63B62F20A4C7}" srcOrd="0" destOrd="0" parTransId="{AA9811E6-204C-4532-9A5C-634A6CDFCA41}" sibTransId="{B8854E2E-CF98-4B48-B90E-2923CE50A327}"/>
    <dgm:cxn modelId="{60A9E290-8867-8442-90EF-B3E295286206}" type="presOf" srcId="{BC821990-94C0-43A5-BA7C-49C1CB801448}" destId="{89AC63C8-A78A-684E-A2C4-9366C9AFAB6E}" srcOrd="0" destOrd="0" presId="urn:microsoft.com/office/officeart/2008/layout/LinedList"/>
    <dgm:cxn modelId="{7E5FAB97-ED97-4C42-B234-2F96241BDA8A}" srcId="{3D3F7BA7-6EF6-44E2-9717-39099E6AE1FC}" destId="{BC821990-94C0-43A5-BA7C-49C1CB801448}" srcOrd="3" destOrd="0" parTransId="{C3AAE8A4-2394-4161-A4B7-FE4C12279F98}" sibTransId="{C0A7C878-C1B3-4691-AA35-4F76E76AF1BA}"/>
    <dgm:cxn modelId="{D5C7D8A0-4B61-4278-A8E1-974C69674358}" srcId="{3D3F7BA7-6EF6-44E2-9717-39099E6AE1FC}" destId="{D29D41B7-FF2F-4C06-A3E4-72C64069FE1A}" srcOrd="2" destOrd="0" parTransId="{F9CAFCBB-B105-4990-88F7-0023AA321822}" sibTransId="{2A68D1E5-35E1-4079-A62C-25F4256F20D0}"/>
    <dgm:cxn modelId="{931D0AB9-884B-4464-9F17-1B309C005D98}" srcId="{3D3F7BA7-6EF6-44E2-9717-39099E6AE1FC}" destId="{C63FC19F-D629-40E3-A4E4-F029D896E833}" srcOrd="4" destOrd="0" parTransId="{1F7FA7F9-3BE3-4324-816D-7E97722E2A04}" sibTransId="{D4481F90-F055-41C1-A0FC-4F1BBD728CD8}"/>
    <dgm:cxn modelId="{28C8B2C4-DF84-EB4A-A847-3C96145A5B05}" type="presOf" srcId="{D29D41B7-FF2F-4C06-A3E4-72C64069FE1A}" destId="{B241072C-E373-364F-BB26-407FBE1D225F}" srcOrd="0" destOrd="0" presId="urn:microsoft.com/office/officeart/2008/layout/LinedList"/>
    <dgm:cxn modelId="{86B6CCCF-3DEC-5946-922E-FF5E38111E97}" type="presOf" srcId="{DA3FB9F1-A279-47CF-9AE8-63B62F20A4C7}" destId="{9CAB0B7F-D156-564B-8B5E-7D64A520EB5B}" srcOrd="0" destOrd="0" presId="urn:microsoft.com/office/officeart/2008/layout/LinedList"/>
    <dgm:cxn modelId="{EC5D02D5-F9DC-48B9-84AC-96B4182E72A5}" srcId="{3D3F7BA7-6EF6-44E2-9717-39099E6AE1FC}" destId="{9AF38551-E982-40AE-97F2-03A225163FB0}" srcOrd="1" destOrd="0" parTransId="{4A5FB8C5-56C5-432D-9C92-88BBD8719602}" sibTransId="{E121ABCC-8086-4CBA-B489-06CC9F2113B6}"/>
    <dgm:cxn modelId="{3026DC38-60FB-1641-831C-4706E850C1DE}" type="presParOf" srcId="{4C4D8BEB-422C-B44C-B46B-CC9F81F0C5F2}" destId="{416EF53A-BE19-D443-B3FF-569FBD014CEE}" srcOrd="0" destOrd="0" presId="urn:microsoft.com/office/officeart/2008/layout/LinedList"/>
    <dgm:cxn modelId="{2B4A51AE-C781-7A4B-8F90-5F2DF0EBDFAF}" type="presParOf" srcId="{4C4D8BEB-422C-B44C-B46B-CC9F81F0C5F2}" destId="{62318F6E-F08E-8B47-A79E-C186F0FE1673}" srcOrd="1" destOrd="0" presId="urn:microsoft.com/office/officeart/2008/layout/LinedList"/>
    <dgm:cxn modelId="{84448560-2732-9046-BC48-7BF65CB97A69}" type="presParOf" srcId="{62318F6E-F08E-8B47-A79E-C186F0FE1673}" destId="{9CAB0B7F-D156-564B-8B5E-7D64A520EB5B}" srcOrd="0" destOrd="0" presId="urn:microsoft.com/office/officeart/2008/layout/LinedList"/>
    <dgm:cxn modelId="{D77563A8-4F7B-D04B-BC45-3B2804399AC1}" type="presParOf" srcId="{62318F6E-F08E-8B47-A79E-C186F0FE1673}" destId="{ACE0C2F3-B038-CE48-A6CF-EB1466F24C49}" srcOrd="1" destOrd="0" presId="urn:microsoft.com/office/officeart/2008/layout/LinedList"/>
    <dgm:cxn modelId="{EE38BE3D-7BA2-8E4F-8DF8-F7A9FFED7DEF}" type="presParOf" srcId="{4C4D8BEB-422C-B44C-B46B-CC9F81F0C5F2}" destId="{64BF424C-BDF9-F048-9380-9F0C66B4C4DA}" srcOrd="2" destOrd="0" presId="urn:microsoft.com/office/officeart/2008/layout/LinedList"/>
    <dgm:cxn modelId="{3F7FAA25-7198-E447-B1A2-DE55CB445F77}" type="presParOf" srcId="{4C4D8BEB-422C-B44C-B46B-CC9F81F0C5F2}" destId="{4D6D0628-3239-B948-B58A-A17AD65323AF}" srcOrd="3" destOrd="0" presId="urn:microsoft.com/office/officeart/2008/layout/LinedList"/>
    <dgm:cxn modelId="{1486A51F-BC5E-804E-B3E9-03C95FA172F6}" type="presParOf" srcId="{4D6D0628-3239-B948-B58A-A17AD65323AF}" destId="{CAA299E6-C9CD-6F41-A093-DB874D052A94}" srcOrd="0" destOrd="0" presId="urn:microsoft.com/office/officeart/2008/layout/LinedList"/>
    <dgm:cxn modelId="{5875D3DD-ECDC-7B4C-9A8B-6CEEE51A4AB6}" type="presParOf" srcId="{4D6D0628-3239-B948-B58A-A17AD65323AF}" destId="{F9A1BA1B-E441-984A-BC7B-C5C86336A97D}" srcOrd="1" destOrd="0" presId="urn:microsoft.com/office/officeart/2008/layout/LinedList"/>
    <dgm:cxn modelId="{21E3B5EA-D7F0-0646-A327-6CF4CEB85CF8}" type="presParOf" srcId="{4C4D8BEB-422C-B44C-B46B-CC9F81F0C5F2}" destId="{F5ED7496-516D-B543-8BE4-1028330CBDF1}" srcOrd="4" destOrd="0" presId="urn:microsoft.com/office/officeart/2008/layout/LinedList"/>
    <dgm:cxn modelId="{855EA9C7-69D8-504A-BF7F-33734D47924E}" type="presParOf" srcId="{4C4D8BEB-422C-B44C-B46B-CC9F81F0C5F2}" destId="{5EAF9345-04DA-1447-A434-C066A171E449}" srcOrd="5" destOrd="0" presId="urn:microsoft.com/office/officeart/2008/layout/LinedList"/>
    <dgm:cxn modelId="{E816A37C-0F7C-8E4C-A560-812371E8AC0F}" type="presParOf" srcId="{5EAF9345-04DA-1447-A434-C066A171E449}" destId="{B241072C-E373-364F-BB26-407FBE1D225F}" srcOrd="0" destOrd="0" presId="urn:microsoft.com/office/officeart/2008/layout/LinedList"/>
    <dgm:cxn modelId="{7A3351E5-9218-8843-BB0F-2D0502F52FBB}" type="presParOf" srcId="{5EAF9345-04DA-1447-A434-C066A171E449}" destId="{BB556D48-AF5B-174F-AE8F-0DA097A08EDC}" srcOrd="1" destOrd="0" presId="urn:microsoft.com/office/officeart/2008/layout/LinedList"/>
    <dgm:cxn modelId="{51C3D9B6-7176-4649-95FA-DF4D09D42E4D}" type="presParOf" srcId="{4C4D8BEB-422C-B44C-B46B-CC9F81F0C5F2}" destId="{2515A2E1-314E-5E4B-9A23-4346494EB6DE}" srcOrd="6" destOrd="0" presId="urn:microsoft.com/office/officeart/2008/layout/LinedList"/>
    <dgm:cxn modelId="{1616CD44-3E62-4248-BE23-F503AE91466E}" type="presParOf" srcId="{4C4D8BEB-422C-B44C-B46B-CC9F81F0C5F2}" destId="{BBB955F8-03CA-2546-88B8-33292324DD90}" srcOrd="7" destOrd="0" presId="urn:microsoft.com/office/officeart/2008/layout/LinedList"/>
    <dgm:cxn modelId="{8A1DF1C0-59CC-0F4B-BA03-A8ACEAFFAFAF}" type="presParOf" srcId="{BBB955F8-03CA-2546-88B8-33292324DD90}" destId="{89AC63C8-A78A-684E-A2C4-9366C9AFAB6E}" srcOrd="0" destOrd="0" presId="urn:microsoft.com/office/officeart/2008/layout/LinedList"/>
    <dgm:cxn modelId="{F53821C2-C199-3345-ACB3-1B5583E18BD8}" type="presParOf" srcId="{BBB955F8-03CA-2546-88B8-33292324DD90}" destId="{3BABB28D-5D54-3445-BA28-1445C7DCCA29}" srcOrd="1" destOrd="0" presId="urn:microsoft.com/office/officeart/2008/layout/LinedList"/>
    <dgm:cxn modelId="{4F872DFD-BDBB-CE49-8A7F-91321E2E69A3}" type="presParOf" srcId="{4C4D8BEB-422C-B44C-B46B-CC9F81F0C5F2}" destId="{2216BE4C-0B13-384F-AA12-9303233317AE}" srcOrd="8" destOrd="0" presId="urn:microsoft.com/office/officeart/2008/layout/LinedList"/>
    <dgm:cxn modelId="{8ED6186E-1B8D-7B44-853D-5D74F431D624}" type="presParOf" srcId="{4C4D8BEB-422C-B44C-B46B-CC9F81F0C5F2}" destId="{C1F36185-CBF3-9344-A511-88A6C995ABEF}" srcOrd="9" destOrd="0" presId="urn:microsoft.com/office/officeart/2008/layout/LinedList"/>
    <dgm:cxn modelId="{4E15468E-2884-584B-BBAE-FDB7165BEA0D}" type="presParOf" srcId="{C1F36185-CBF3-9344-A511-88A6C995ABEF}" destId="{D4767D30-B2FA-5D49-8DB7-491F96B8499C}" srcOrd="0" destOrd="0" presId="urn:microsoft.com/office/officeart/2008/layout/LinedList"/>
    <dgm:cxn modelId="{4BB96AC1-BC2C-794B-BD7E-B7C3D91CC28E}" type="presParOf" srcId="{C1F36185-CBF3-9344-A511-88A6C995ABEF}" destId="{2CAB2C72-F636-9843-93BD-0F43CC084B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EF53A-BE19-D443-B3FF-569FBD014CEE}">
      <dsp:nvSpPr>
        <dsp:cNvPr id="0" name=""/>
        <dsp:cNvSpPr/>
      </dsp:nvSpPr>
      <dsp:spPr>
        <a:xfrm>
          <a:off x="0" y="699"/>
          <a:ext cx="65714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B0B7F-D156-564B-8B5E-7D64A520EB5B}">
      <dsp:nvSpPr>
        <dsp:cNvPr id="0" name=""/>
        <dsp:cNvSpPr/>
      </dsp:nvSpPr>
      <dsp:spPr>
        <a:xfrm>
          <a:off x="0" y="699"/>
          <a:ext cx="6571413" cy="114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Age: </a:t>
          </a:r>
          <a:r>
            <a:rPr lang="en-US" sz="2000" kern="1200" dirty="0"/>
            <a:t>As individuals age, their salary will likely increase.</a:t>
          </a:r>
        </a:p>
      </dsp:txBody>
      <dsp:txXfrm>
        <a:off x="0" y="699"/>
        <a:ext cx="6571413" cy="1145657"/>
      </dsp:txXfrm>
    </dsp:sp>
    <dsp:sp modelId="{64BF424C-BDF9-F048-9380-9F0C66B4C4DA}">
      <dsp:nvSpPr>
        <dsp:cNvPr id="0" name=""/>
        <dsp:cNvSpPr/>
      </dsp:nvSpPr>
      <dsp:spPr>
        <a:xfrm>
          <a:off x="0" y="1146356"/>
          <a:ext cx="6571413" cy="0"/>
        </a:xfrm>
        <a:prstGeom prst="line">
          <a:avLst/>
        </a:prstGeom>
        <a:solidFill>
          <a:schemeClr val="accent2">
            <a:hueOff val="-620693"/>
            <a:satOff val="-982"/>
            <a:lumOff val="-588"/>
            <a:alphaOff val="0"/>
          </a:schemeClr>
        </a:solidFill>
        <a:ln w="12700" cap="flat" cmpd="sng" algn="ctr">
          <a:solidFill>
            <a:schemeClr val="accent2">
              <a:hueOff val="-620693"/>
              <a:satOff val="-982"/>
              <a:lumOff val="-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299E6-C9CD-6F41-A093-DB874D052A94}">
      <dsp:nvSpPr>
        <dsp:cNvPr id="0" name=""/>
        <dsp:cNvSpPr/>
      </dsp:nvSpPr>
      <dsp:spPr>
        <a:xfrm>
          <a:off x="0" y="1146356"/>
          <a:ext cx="6571413" cy="114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Industry Experience: </a:t>
          </a:r>
          <a:r>
            <a:rPr lang="en-US" sz="2000" kern="1200" dirty="0"/>
            <a:t>The more experience someone has in a certain field, their salary will be higher. </a:t>
          </a:r>
        </a:p>
      </dsp:txBody>
      <dsp:txXfrm>
        <a:off x="0" y="1146356"/>
        <a:ext cx="6571413" cy="1145657"/>
      </dsp:txXfrm>
    </dsp:sp>
    <dsp:sp modelId="{F5ED7496-516D-B543-8BE4-1028330CBDF1}">
      <dsp:nvSpPr>
        <dsp:cNvPr id="0" name=""/>
        <dsp:cNvSpPr/>
      </dsp:nvSpPr>
      <dsp:spPr>
        <a:xfrm>
          <a:off x="0" y="2292014"/>
          <a:ext cx="6571413" cy="0"/>
        </a:xfrm>
        <a:prstGeom prst="line">
          <a:avLst/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accent2">
              <a:hueOff val="-1241385"/>
              <a:satOff val="-1965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1072C-E373-364F-BB26-407FBE1D225F}">
      <dsp:nvSpPr>
        <dsp:cNvPr id="0" name=""/>
        <dsp:cNvSpPr/>
      </dsp:nvSpPr>
      <dsp:spPr>
        <a:xfrm>
          <a:off x="0" y="2292014"/>
          <a:ext cx="6571413" cy="114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Education: </a:t>
          </a:r>
          <a:r>
            <a:rPr lang="en-US" sz="2000" kern="1200" dirty="0"/>
            <a:t>The more education received, the higher the salary.</a:t>
          </a:r>
        </a:p>
      </dsp:txBody>
      <dsp:txXfrm>
        <a:off x="0" y="2292014"/>
        <a:ext cx="6571413" cy="1145657"/>
      </dsp:txXfrm>
    </dsp:sp>
    <dsp:sp modelId="{2515A2E1-314E-5E4B-9A23-4346494EB6DE}">
      <dsp:nvSpPr>
        <dsp:cNvPr id="0" name=""/>
        <dsp:cNvSpPr/>
      </dsp:nvSpPr>
      <dsp:spPr>
        <a:xfrm>
          <a:off x="0" y="3437671"/>
          <a:ext cx="6571413" cy="0"/>
        </a:xfrm>
        <a:prstGeom prst="line">
          <a:avLst/>
        </a:prstGeom>
        <a:solidFill>
          <a:schemeClr val="accent2">
            <a:hueOff val="-1862078"/>
            <a:satOff val="-2947"/>
            <a:lumOff val="-1764"/>
            <a:alphaOff val="0"/>
          </a:schemeClr>
        </a:solidFill>
        <a:ln w="12700" cap="flat" cmpd="sng" algn="ctr">
          <a:solidFill>
            <a:schemeClr val="accent2">
              <a:hueOff val="-1862078"/>
              <a:satOff val="-2947"/>
              <a:lumOff val="-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C63C8-A78A-684E-A2C4-9366C9AFAB6E}">
      <dsp:nvSpPr>
        <dsp:cNvPr id="0" name=""/>
        <dsp:cNvSpPr/>
      </dsp:nvSpPr>
      <dsp:spPr>
        <a:xfrm>
          <a:off x="0" y="3437671"/>
          <a:ext cx="6571413" cy="114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Gender: </a:t>
          </a:r>
          <a:r>
            <a:rPr lang="en-US" sz="2000" kern="1200" dirty="0"/>
            <a:t>Men are showing to be making more than women by a little over $6K</a:t>
          </a:r>
        </a:p>
      </dsp:txBody>
      <dsp:txXfrm>
        <a:off x="0" y="3437671"/>
        <a:ext cx="6571413" cy="1145657"/>
      </dsp:txXfrm>
    </dsp:sp>
    <dsp:sp modelId="{2216BE4C-0B13-384F-AA12-9303233317AE}">
      <dsp:nvSpPr>
        <dsp:cNvPr id="0" name=""/>
        <dsp:cNvSpPr/>
      </dsp:nvSpPr>
      <dsp:spPr>
        <a:xfrm>
          <a:off x="0" y="4583329"/>
          <a:ext cx="6571413" cy="0"/>
        </a:xfrm>
        <a:prstGeom prst="line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67D30-B2FA-5D49-8DB7-491F96B8499C}">
      <dsp:nvSpPr>
        <dsp:cNvPr id="0" name=""/>
        <dsp:cNvSpPr/>
      </dsp:nvSpPr>
      <dsp:spPr>
        <a:xfrm>
          <a:off x="0" y="4583329"/>
          <a:ext cx="6571413" cy="1145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Industry: </a:t>
          </a:r>
          <a:r>
            <a:rPr lang="en-US" sz="2000" kern="1200" dirty="0"/>
            <a:t>Based on the 4 industries (business, finance, healthcare, and technology) tech has the higher salary, then finance, business, and lastly healthcare. </a:t>
          </a:r>
        </a:p>
      </dsp:txBody>
      <dsp:txXfrm>
        <a:off x="0" y="4583329"/>
        <a:ext cx="6571413" cy="1145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6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5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9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3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4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8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2/13/23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3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2/13/23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9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6" r:id="rId6"/>
    <p:sldLayoutId id="2147483781" r:id="rId7"/>
    <p:sldLayoutId id="2147483782" r:id="rId8"/>
    <p:sldLayoutId id="2147483783" r:id="rId9"/>
    <p:sldLayoutId id="2147483785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" name="Rectangle 207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6F879-64F2-43C0-13B0-20F3797CF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578" y="685680"/>
            <a:ext cx="4203323" cy="3596201"/>
          </a:xfrm>
        </p:spPr>
        <p:txBody>
          <a:bodyPr>
            <a:normAutofit/>
          </a:bodyPr>
          <a:lstStyle/>
          <a:p>
            <a:pPr algn="r"/>
            <a:r>
              <a:rPr lang="en-US" sz="2400"/>
              <a:t>Age, Gender, Education, Industry &amp; Industry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48BB4-F8D8-F8B9-9EFD-366B7AC6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578" y="4373955"/>
            <a:ext cx="4203323" cy="1143291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1700" dirty="0"/>
              <a:t>A Quick Report on how Education and Experience Impact Salary</a:t>
            </a:r>
          </a:p>
        </p:txBody>
      </p:sp>
      <p:grpSp>
        <p:nvGrpSpPr>
          <p:cNvPr id="217" name="Group 209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1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18" name="Rectangle 217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7973EBCA-431C-15E2-90D2-E2AE8E44E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5" r="27093" b="-2"/>
          <a:stretch/>
        </p:blipFill>
        <p:spPr>
          <a:xfrm>
            <a:off x="1946318" y="1509721"/>
            <a:ext cx="3680253" cy="3680216"/>
          </a:xfrm>
          <a:prstGeom prst="rect">
            <a:avLst/>
          </a:prstGeom>
          <a:ln w="28575">
            <a:noFill/>
          </a:ln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227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8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30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503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54C20-B480-1C09-58AC-50918071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dirty="0"/>
              <a:t>How do these areas impact overall salary?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5EC4A3-6A1E-09CF-F913-9765FED31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502323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60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7EBB-28EB-A41D-175C-9DCC8F50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AGE: Showing number of Managers based on age-range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05B576-B3A9-61F4-A15E-65A7060F28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647" y="1825625"/>
            <a:ext cx="79847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6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35B7-8798-B3A7-7E58-6823E9BA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GENDER: Men vs. Women salary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90C6DE-B6D1-1558-343F-0AD93B644A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779" y="1825625"/>
            <a:ext cx="63524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06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377D-B878-E6B6-D847-BB401D76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INDUSTRY: Showing salary based on the industry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355AD7-AF79-A6A7-E428-D03D97F5AC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779" y="1825625"/>
            <a:ext cx="63524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02215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144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Avenir Next LT Pro</vt:lpstr>
      <vt:lpstr>FunkyShapesVTI</vt:lpstr>
      <vt:lpstr>Age, Gender, Education, Industry &amp; Industry Experience</vt:lpstr>
      <vt:lpstr>How do these areas impact overall salary?</vt:lpstr>
      <vt:lpstr>AGE: Showing number of Managers based on age-range</vt:lpstr>
      <vt:lpstr>GENDER: Men vs. Women salary</vt:lpstr>
      <vt:lpstr>INDUSTRY: Showing salary based on the industry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Age, Gender, Education, Industry &amp; Industry Experience</dc:title>
  <dc:creator>Grace McManus</dc:creator>
  <cp:lastModifiedBy>Grace McManus</cp:lastModifiedBy>
  <cp:revision>1</cp:revision>
  <dcterms:created xsi:type="dcterms:W3CDTF">2023-02-13T20:38:19Z</dcterms:created>
  <dcterms:modified xsi:type="dcterms:W3CDTF">2023-02-13T20:59:14Z</dcterms:modified>
</cp:coreProperties>
</file>