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sldSz cx="9144000" cy="5143500" type="screen16x9"/>
  <p:notesSz cx="6858000" cy="9144000"/>
  <p:embeddedFontLst>
    <p:embeddedFont>
      <p:font typeface="Economica" panose="02000506040000020004" pitchFamily="2" charset="77"/>
      <p:regular r:id="rId32"/>
      <p:bold r:id="rId33"/>
      <p:italic r:id="rId34"/>
      <p:boldItalic r:id="rId35"/>
    </p:embeddedFont>
    <p:embeddedFont>
      <p:font typeface="Open Sans" panose="020B0606030504020204" pitchFamily="34" charset="0"/>
      <p:regular r:id="rId36"/>
      <p:bold r:id="rId37"/>
      <p:italic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54"/>
  </p:normalViewPr>
  <p:slideViewPr>
    <p:cSldViewPr snapToGrid="0">
      <p:cViewPr varScale="1">
        <p:scale>
          <a:sx n="145" d="100"/>
          <a:sy n="145" d="100"/>
        </p:scale>
        <p:origin x="680" y="17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8.fntdata"/><Relationship Id="rId21" Type="http://schemas.openxmlformats.org/officeDocument/2006/relationships/slide" Target="slides/slide20.xml"/><Relationship Id="rId34" Type="http://schemas.openxmlformats.org/officeDocument/2006/relationships/font" Target="fonts/font3.fntdata"/><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4.fntdata"/><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font" Target="fonts/font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114d1851aa7_0_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114d1851aa7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111e82bebcb_0_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111e82bebcb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1144796d57f_0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1144796d57f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114d1851aa7_0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114d1851aa7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114d1851aa7_0_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114d1851aa7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1144796d57f_0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1144796d57f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114d1851aa7_0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114d1851aa7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1144796d57f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1144796d57f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114d1851aa7_0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114d1851aa7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1144796d57f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1144796d57f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114d1851aa7_0_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114d1851aa7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11444a6f6c9_1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11444a6f6c9_1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11444a6f6c9_1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11444a6f6c9_1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144796d57f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1144796d57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114d1851aa7_0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114d1851aa7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111e82bebcb_0_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111e82bebcb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111e82bebcb_0_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111e82bebcb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111e82bebcb_0_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111e82bebcb_0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111e82bebcb_0_8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111e82bebcb_0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11444a6f6c9_1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11444a6f6c9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111e82bebcb_0_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111e82bebcb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111e82bebcb_0_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111e82bebcb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114d1851aa7_0_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114d1851aa7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114d1851aa7_0_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114d1851aa7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114d1851aa7_0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114d1851aa7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111e82bebcb_0_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111e82bebcb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114d1851aa7_0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114d1851aa7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11444a6f6c9_1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11444a6f6c9_1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2744013" y="756700"/>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1" name="Google Shape;11;p2"/>
          <p:cNvSpPr/>
          <p:nvPr/>
        </p:nvSpPr>
        <p:spPr>
          <a:xfrm rot="10800000">
            <a:off x="5318350" y="32667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2" name="Google Shape;12;p2"/>
          <p:cNvSpPr txBox="1">
            <a:spLocks noGrp="1"/>
          </p:cNvSpPr>
          <p:nvPr>
            <p:ph type="ctrTitle"/>
          </p:nvPr>
        </p:nvSpPr>
        <p:spPr>
          <a:xfrm>
            <a:off x="3044700" y="1444255"/>
            <a:ext cx="3054600" cy="15372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a:endParaRPr/>
          </a:p>
        </p:txBody>
      </p:sp>
      <p:sp>
        <p:nvSpPr>
          <p:cNvPr id="13" name="Google Shape;13;p2"/>
          <p:cNvSpPr txBox="1">
            <a:spLocks noGrp="1"/>
          </p:cNvSpPr>
          <p:nvPr>
            <p:ph type="subTitle" idx="1"/>
          </p:nvPr>
        </p:nvSpPr>
        <p:spPr>
          <a:xfrm>
            <a:off x="3044700" y="3116580"/>
            <a:ext cx="3054600" cy="7014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11"/>
          <p:cNvSpPr txBox="1">
            <a:spLocks noGrp="1"/>
          </p:cNvSpPr>
          <p:nvPr>
            <p:ph type="title" hasCustomPrompt="1"/>
          </p:nvPr>
        </p:nvSpPr>
        <p:spPr>
          <a:xfrm>
            <a:off x="311700" y="957125"/>
            <a:ext cx="8520600" cy="21288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a:spLocks noGrp="1"/>
          </p:cNvSpPr>
          <p:nvPr>
            <p:ph type="body" idx="1"/>
          </p:nvPr>
        </p:nvSpPr>
        <p:spPr>
          <a:xfrm>
            <a:off x="311700" y="3162000"/>
            <a:ext cx="85206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5" name="Google Shape;55;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
        <p:nvSpPr>
          <p:cNvPr id="57" name="Google Shape;57;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p:nvPr/>
        </p:nvSpPr>
        <p:spPr>
          <a:xfrm flipH="1">
            <a:off x="7595938" y="4602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7" name="Google Shape;17;p3"/>
          <p:cNvSpPr/>
          <p:nvPr/>
        </p:nvSpPr>
        <p:spPr>
          <a:xfrm rot="10800000" flipH="1">
            <a:off x="466425" y="35583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8" name="Google Shape;18;p3"/>
          <p:cNvSpPr txBox="1">
            <a:spLocks noGrp="1"/>
          </p:cNvSpPr>
          <p:nvPr>
            <p:ph type="title"/>
          </p:nvPr>
        </p:nvSpPr>
        <p:spPr>
          <a:xfrm>
            <a:off x="773700" y="1806450"/>
            <a:ext cx="7596600" cy="15306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a:endParaRPr/>
          </a:p>
        </p:txBody>
      </p:sp>
      <p:sp>
        <p:nvSpPr>
          <p:cNvPr id="19" name="Google Shape;19;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4"/>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23" name="Google Shape;23;p4"/>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27" name="Google Shape;27;p5"/>
          <p:cNvSpPr txBox="1">
            <a:spLocks noGrp="1"/>
          </p:cNvSpPr>
          <p:nvPr>
            <p:ph type="body" idx="1"/>
          </p:nvPr>
        </p:nvSpPr>
        <p:spPr>
          <a:xfrm>
            <a:off x="311700" y="1225225"/>
            <a:ext cx="3999900" cy="3354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8" name="Google Shape;28;p5"/>
          <p:cNvSpPr txBox="1">
            <a:spLocks noGrp="1"/>
          </p:cNvSpPr>
          <p:nvPr>
            <p:ph type="body" idx="2"/>
          </p:nvPr>
        </p:nvSpPr>
        <p:spPr>
          <a:xfrm>
            <a:off x="4832400" y="1225225"/>
            <a:ext cx="3999900" cy="3354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9" name="Google Shape;29;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6"/>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32" name="Google Shape;32;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3"/>
        <p:cNvGrpSpPr/>
        <p:nvPr/>
      </p:nvGrpSpPr>
      <p:grpSpPr>
        <a:xfrm>
          <a:off x="0" y="0"/>
          <a:ext cx="0" cy="0"/>
          <a:chOff x="0" y="0"/>
          <a:chExt cx="0" cy="0"/>
        </a:xfrm>
      </p:grpSpPr>
      <p:sp>
        <p:nvSpPr>
          <p:cNvPr id="34" name="Google Shape;34;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35" name="Google Shape;35;p7"/>
          <p:cNvSpPr txBox="1">
            <a:spLocks noGrp="1"/>
          </p:cNvSpPr>
          <p:nvPr>
            <p:ph type="body" idx="1"/>
          </p:nvPr>
        </p:nvSpPr>
        <p:spPr>
          <a:xfrm>
            <a:off x="311700" y="1399400"/>
            <a:ext cx="2808000" cy="27849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6" name="Google Shape;36;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8"/>
          <p:cNvSpPr txBox="1">
            <a:spLocks noGrp="1"/>
          </p:cNvSpPr>
          <p:nvPr>
            <p:ph type="title"/>
          </p:nvPr>
        </p:nvSpPr>
        <p:spPr>
          <a:xfrm>
            <a:off x="490250" y="450150"/>
            <a:ext cx="5878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0" name="Google Shape;4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3" name="Google Shape;43;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4" name="Google Shape;44;p9"/>
          <p:cNvSpPr txBox="1">
            <a:spLocks noGrp="1"/>
          </p:cNvSpPr>
          <p:nvPr>
            <p:ph type="title"/>
          </p:nvPr>
        </p:nvSpPr>
        <p:spPr>
          <a:xfrm>
            <a:off x="265500" y="929275"/>
            <a:ext cx="4045200" cy="17862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a:endParaRPr/>
          </a:p>
        </p:txBody>
      </p:sp>
      <p:sp>
        <p:nvSpPr>
          <p:cNvPr id="45" name="Google Shape;45;p9"/>
          <p:cNvSpPr txBox="1">
            <a:spLocks noGrp="1"/>
          </p:cNvSpPr>
          <p:nvPr>
            <p:ph type="subTitle" idx="1"/>
          </p:nvPr>
        </p:nvSpPr>
        <p:spPr>
          <a:xfrm>
            <a:off x="265500" y="2769001"/>
            <a:ext cx="4045200" cy="1574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a:endParaRPr/>
          </a:p>
        </p:txBody>
      </p:sp>
      <p:sp>
        <p:nvSpPr>
          <p:cNvPr id="46" name="Google Shape;46;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47" name="Google Shape;47;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p10"/>
          <p:cNvSpPr txBox="1">
            <a:spLocks noGrp="1"/>
          </p:cNvSpPr>
          <p:nvPr>
            <p:ph type="body" idx="1"/>
          </p:nvPr>
        </p:nvSpPr>
        <p:spPr>
          <a:xfrm>
            <a:off x="319500" y="42189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a:endParaRPr/>
          </a:p>
        </p:txBody>
      </p:sp>
      <p:sp>
        <p:nvSpPr>
          <p:cNvPr id="50" name="Google Shape;50;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lux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315925"/>
            <a:ext cx="8520600" cy="831300"/>
          </a:xfrm>
          <a:prstGeom prst="rect">
            <a:avLst/>
          </a:prstGeom>
          <a:noFill/>
          <a:ln>
            <a:noFill/>
          </a:ln>
        </p:spPr>
        <p:txBody>
          <a:bodyPr spcFirstLastPara="1" wrap="square" lIns="91425" tIns="91425" rIns="91425" bIns="91425" anchor="b" anchorCtr="0">
            <a:norm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a:endParaRPr/>
          </a:p>
        </p:txBody>
      </p:sp>
      <p:sp>
        <p:nvSpPr>
          <p:cNvPr id="7" name="Google Shape;7;p1"/>
          <p:cNvSpPr txBox="1">
            <a:spLocks noGrp="1"/>
          </p:cNvSpPr>
          <p:nvPr>
            <p:ph type="body" idx="1"/>
          </p:nvPr>
        </p:nvSpPr>
        <p:spPr>
          <a:xfrm>
            <a:off x="311700" y="1225225"/>
            <a:ext cx="8520600" cy="3354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marL="914400" lvl="1"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marL="1371600" lvl="2"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marL="1828800" lvl="3"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marL="2286000" lvl="4"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marL="2743200" lvl="5"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marL="3200400" lvl="6"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marL="3657600" lvl="7"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marL="4114800" lvl="8"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5.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catmailohio-my.sharepoint.com/:p:/r/personal/mazzocca_ohio_edu/_layouts/15/Doc.aspx?sourcedoc=%7B90F204F5-0914-470A-BFA8-2B9A540D6E37%7D&amp;file=Bootstrap.pptx&amp;action=edit&amp;mobileredirect=true&amp;cid=f5796163-0532-4a93-a4ec-f03ad9583b8c" TargetMode="External"/><Relationship Id="rId2" Type="http://schemas.openxmlformats.org/officeDocument/2006/relationships/notesSlide" Target="../notesSlides/notesSlide27.xml"/><Relationship Id="rId1" Type="http://schemas.openxmlformats.org/officeDocument/2006/relationships/slideLayout" Target="../slideLayouts/slideLayout3.xml"/><Relationship Id="rId5" Type="http://schemas.openxmlformats.org/officeDocument/2006/relationships/hyperlink" Target="https://catmailohio-my.sharepoint.com/:p:/r/personal/mazzocca_ohio_edu/_layouts/15/Doc.aspx?sourcedoc=%7BB381ABBE-A5C2-4217-A076-1334FDC025D4%7D&amp;file=CSS_%20%20Visual%20Rules.pptx&amp;action=edit&amp;mobileredirect=true&amp;cid=5f44a010-ad12-4aa4-b6a4-9bbc0ea7dd34" TargetMode="External"/><Relationship Id="rId4" Type="http://schemas.openxmlformats.org/officeDocument/2006/relationships/hyperlink" Target="https://catmailohio-my.sharepoint.com/:p:/r/personal/mazzocca_ohio_edu/_layouts/15/Doc.aspx?sourcedoc=%7BD6879EDC-DA80-44C4-98AC-095B49F05A67%7D&amp;file=Interactive%20II%20-%20CSS%20Review.pptx&amp;action=edit&amp;mobileredirect=true&amp;cid=2618402f-7338-4bed-8fc4-6623fdb27161" TargetMode="External"/></Relationships>
</file>

<file path=ppt/slides/_rels/slide28.xml.rels><?xml version="1.0" encoding="UTF-8" standalone="yes"?>
<Relationships xmlns="http://schemas.openxmlformats.org/package/2006/relationships"><Relationship Id="rId3" Type="http://schemas.openxmlformats.org/officeDocument/2006/relationships/hyperlink" Target="https://catmailohio-my.sharepoint.com/:p:/r/personal/mazzocca_ohio_edu/_layouts/15/Doc.aspx?sourcedoc=%7B395DF430-7B58-4CC8-B949-34278CDED8B6%7D&amp;file=Interactive%20II%20-%20HTML%20Review1.pptx&amp;action=edit&amp;mobileredirect=true" TargetMode="External"/><Relationship Id="rId2" Type="http://schemas.openxmlformats.org/officeDocument/2006/relationships/notesSlide" Target="../notesSlides/notesSlide28.xml"/><Relationship Id="rId1" Type="http://schemas.openxmlformats.org/officeDocument/2006/relationships/slideLayout" Target="../slideLayouts/slideLayout3.xml"/><Relationship Id="rId4" Type="http://schemas.openxmlformats.org/officeDocument/2006/relationships/hyperlink" Target="https://www.youtube.com/watch?v=dKVX22GR7zQ&amp;list=WL&amp;index=3&amp;t=207s" TargetMode="Externa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hyperlink" Target="https://mono.company/design-practice/the-10-commandments-of-good-form-design-on-the-web/"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3"/>
          <p:cNvSpPr txBox="1">
            <a:spLocks noGrp="1"/>
          </p:cNvSpPr>
          <p:nvPr>
            <p:ph type="ctrTitle"/>
          </p:nvPr>
        </p:nvSpPr>
        <p:spPr>
          <a:xfrm>
            <a:off x="3044700" y="1444255"/>
            <a:ext cx="3054600" cy="15372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
              <a:t>Coding Fillable Form in Bootstrap </a:t>
            </a:r>
            <a:endParaRPr/>
          </a:p>
        </p:txBody>
      </p:sp>
      <p:sp>
        <p:nvSpPr>
          <p:cNvPr id="63" name="Google Shape;63;p13"/>
          <p:cNvSpPr txBox="1">
            <a:spLocks noGrp="1"/>
          </p:cNvSpPr>
          <p:nvPr>
            <p:ph type="subTitle" idx="1"/>
          </p:nvPr>
        </p:nvSpPr>
        <p:spPr>
          <a:xfrm>
            <a:off x="3044700" y="3116580"/>
            <a:ext cx="3054600" cy="701400"/>
          </a:xfrm>
          <a:prstGeom prst="rect">
            <a:avLst/>
          </a:prstGeom>
        </p:spPr>
        <p:txBody>
          <a:bodyPr spcFirstLastPara="1" wrap="square" lIns="91425" tIns="91425" rIns="91425" bIns="91425" anchor="t" anchorCtr="0">
            <a:normAutofit lnSpcReduction="20000"/>
          </a:bodyPr>
          <a:lstStyle/>
          <a:p>
            <a:pPr marL="0" lvl="0" indent="0" algn="ctr" rtl="0">
              <a:spcBef>
                <a:spcPts val="0"/>
              </a:spcBef>
              <a:spcAft>
                <a:spcPts val="0"/>
              </a:spcAft>
              <a:buNone/>
            </a:pPr>
            <a:r>
              <a:rPr lang="en"/>
              <a:t>By Grace Miller and Oyinlola Kayode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2"/>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
              <a:t>Preface Steps: * Don’t forget to save work + comment!</a:t>
            </a:r>
            <a:r>
              <a:rPr lang="en">
                <a:highlight>
                  <a:srgbClr val="CFE2F3"/>
                </a:highlight>
              </a:rPr>
              <a:t> </a:t>
            </a:r>
            <a:endParaRPr>
              <a:highlight>
                <a:srgbClr val="CFE2F3"/>
              </a:highlight>
            </a:endParaRPr>
          </a:p>
        </p:txBody>
      </p:sp>
      <p:sp>
        <p:nvSpPr>
          <p:cNvPr id="123" name="Google Shape;123;p22"/>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rmAutofit fontScale="70000" lnSpcReduction="20000"/>
          </a:bodyPr>
          <a:lstStyle/>
          <a:p>
            <a:pPr marL="457200" lvl="0" indent="-308610" algn="l" rtl="0">
              <a:spcBef>
                <a:spcPts val="0"/>
              </a:spcBef>
              <a:spcAft>
                <a:spcPts val="0"/>
              </a:spcAft>
              <a:buSzPct val="100000"/>
              <a:buAutoNum type="arabicPeriod"/>
            </a:pPr>
            <a:r>
              <a:rPr lang="en"/>
              <a:t>Open a new HTML document, set it up with shortcut learned in class: </a:t>
            </a:r>
            <a:r>
              <a:rPr lang="en" b="1"/>
              <a:t>“! + enter key”. </a:t>
            </a:r>
            <a:endParaRPr/>
          </a:p>
          <a:p>
            <a:pPr marL="457200" lvl="0" indent="-308610" algn="l" rtl="0">
              <a:spcBef>
                <a:spcPts val="0"/>
              </a:spcBef>
              <a:spcAft>
                <a:spcPts val="0"/>
              </a:spcAft>
              <a:buSzPct val="100000"/>
              <a:buAutoNum type="arabicPeriod"/>
            </a:pPr>
            <a:r>
              <a:rPr lang="en"/>
              <a:t>Save work with a name, such as “FillableForm_BootstrapPractice”. </a:t>
            </a:r>
            <a:endParaRPr/>
          </a:p>
          <a:p>
            <a:pPr marL="457200" lvl="0" indent="-308610" algn="l" rtl="0">
              <a:spcBef>
                <a:spcPts val="0"/>
              </a:spcBef>
              <a:spcAft>
                <a:spcPts val="0"/>
              </a:spcAft>
              <a:buSzPct val="100000"/>
              <a:buAutoNum type="arabicPeriod"/>
            </a:pPr>
            <a:r>
              <a:rPr lang="en"/>
              <a:t>Make a </a:t>
            </a:r>
            <a:r>
              <a:rPr lang="en" b="1">
                <a:highlight>
                  <a:srgbClr val="D9EAD3"/>
                </a:highlight>
              </a:rPr>
              <a:t>&lt;!--comment --&gt;</a:t>
            </a:r>
            <a:r>
              <a:rPr lang="en"/>
              <a:t> for “Bootstrap CSS” and link your CSS Style Sheet, for example: </a:t>
            </a:r>
            <a:endParaRPr/>
          </a:p>
          <a:p>
            <a:pPr marL="0" lvl="0" indent="0" algn="l" rtl="0">
              <a:spcBef>
                <a:spcPts val="1200"/>
              </a:spcBef>
              <a:spcAft>
                <a:spcPts val="0"/>
              </a:spcAft>
              <a:buNone/>
            </a:pPr>
            <a:r>
              <a:rPr lang="en" b="1">
                <a:highlight>
                  <a:srgbClr val="FFF2CC"/>
                </a:highlight>
              </a:rPr>
              <a:t>&lt;link href=</a:t>
            </a:r>
            <a:r>
              <a:rPr lang="en">
                <a:highlight>
                  <a:srgbClr val="FFF2CC"/>
                </a:highlight>
              </a:rPr>
              <a:t> BootstrapFillableForm.css </a:t>
            </a:r>
            <a:r>
              <a:rPr lang="en" b="1">
                <a:highlight>
                  <a:srgbClr val="FFF2CC"/>
                </a:highlight>
              </a:rPr>
              <a:t>rel=</a:t>
            </a:r>
            <a:r>
              <a:rPr lang="en">
                <a:highlight>
                  <a:srgbClr val="FFF2CC"/>
                </a:highlight>
              </a:rPr>
              <a:t> “stylesheet”</a:t>
            </a:r>
            <a:r>
              <a:rPr lang="en" b="1">
                <a:highlight>
                  <a:srgbClr val="FFF2CC"/>
                </a:highlight>
              </a:rPr>
              <a:t>&gt; </a:t>
            </a:r>
            <a:endParaRPr/>
          </a:p>
          <a:p>
            <a:pPr marL="457200" lvl="0" indent="-308610" algn="l" rtl="0">
              <a:spcBef>
                <a:spcPts val="1200"/>
              </a:spcBef>
              <a:spcAft>
                <a:spcPts val="0"/>
              </a:spcAft>
              <a:buSzPct val="100000"/>
              <a:buAutoNum type="arabicPeriod"/>
            </a:pPr>
            <a:r>
              <a:rPr lang="en"/>
              <a:t>Add your </a:t>
            </a:r>
            <a:r>
              <a:rPr lang="en" b="1"/>
              <a:t>&lt;title&gt; </a:t>
            </a:r>
            <a:r>
              <a:rPr lang="en"/>
              <a:t>tags with a title such as </a:t>
            </a:r>
            <a:r>
              <a:rPr lang="en" b="1">
                <a:highlight>
                  <a:srgbClr val="FFF2CC"/>
                </a:highlight>
              </a:rPr>
              <a:t>&lt;title&gt;</a:t>
            </a:r>
            <a:r>
              <a:rPr lang="en">
                <a:highlight>
                  <a:srgbClr val="FFF2CC"/>
                </a:highlight>
              </a:rPr>
              <a:t> Send a Valentine. </a:t>
            </a:r>
            <a:r>
              <a:rPr lang="en" b="1">
                <a:highlight>
                  <a:srgbClr val="FFF2CC"/>
                </a:highlight>
              </a:rPr>
              <a:t>&lt;/title&gt; </a:t>
            </a:r>
            <a:endParaRPr/>
          </a:p>
          <a:p>
            <a:pPr marL="457200" lvl="0" indent="-308610" algn="l" rtl="0">
              <a:spcBef>
                <a:spcPts val="0"/>
              </a:spcBef>
              <a:spcAft>
                <a:spcPts val="0"/>
              </a:spcAft>
              <a:buSzPct val="100000"/>
              <a:buAutoNum type="arabicPeriod"/>
            </a:pPr>
            <a:r>
              <a:rPr lang="en"/>
              <a:t>Next, add your </a:t>
            </a:r>
            <a:r>
              <a:rPr lang="en" b="1">
                <a:highlight>
                  <a:srgbClr val="FFF2CC"/>
                </a:highlight>
              </a:rPr>
              <a:t>&lt;div class= </a:t>
            </a:r>
            <a:r>
              <a:rPr lang="en">
                <a:highlight>
                  <a:srgbClr val="FFF2CC"/>
                </a:highlight>
              </a:rPr>
              <a:t>“container”</a:t>
            </a:r>
            <a:r>
              <a:rPr lang="en" b="1">
                <a:highlight>
                  <a:srgbClr val="FFF2CC"/>
                </a:highlight>
              </a:rPr>
              <a:t>&gt;</a:t>
            </a:r>
            <a:r>
              <a:rPr lang="en"/>
              <a:t> to following the nesting procedures. </a:t>
            </a:r>
            <a:endParaRPr/>
          </a:p>
          <a:p>
            <a:pPr marL="457200" lvl="0" indent="-308610" algn="l" rtl="0">
              <a:spcBef>
                <a:spcPts val="0"/>
              </a:spcBef>
              <a:spcAft>
                <a:spcPts val="0"/>
              </a:spcAft>
              <a:buSzPct val="100000"/>
              <a:buAutoNum type="arabicPeriod"/>
            </a:pPr>
            <a:r>
              <a:rPr lang="en"/>
              <a:t>Working below your opening </a:t>
            </a:r>
            <a:r>
              <a:rPr lang="en" b="1"/>
              <a:t>&lt;body&gt; </a:t>
            </a:r>
            <a:r>
              <a:rPr lang="en"/>
              <a:t>and </a:t>
            </a:r>
            <a:r>
              <a:rPr lang="en" b="1"/>
              <a:t>&lt;/header&gt;</a:t>
            </a:r>
            <a:r>
              <a:rPr lang="en"/>
              <a:t> tag from the HTML shortcut, create your </a:t>
            </a:r>
            <a:r>
              <a:rPr lang="en" b="1"/>
              <a:t>&lt;h1&gt; and &lt;/h1&gt; </a:t>
            </a:r>
            <a:r>
              <a:rPr lang="en"/>
              <a:t>tags</a:t>
            </a:r>
            <a:r>
              <a:rPr lang="en" b="1"/>
              <a:t> </a:t>
            </a:r>
            <a:r>
              <a:rPr lang="en"/>
              <a:t>with a header of your choosing such as “Send a Valentine”. Close your previous </a:t>
            </a:r>
            <a:r>
              <a:rPr lang="en" b="1"/>
              <a:t>&lt;/div&gt;</a:t>
            </a:r>
            <a:r>
              <a:rPr lang="en"/>
              <a:t>.</a:t>
            </a:r>
            <a:r>
              <a:rPr lang="en" b="1"/>
              <a:t> </a:t>
            </a:r>
            <a:endParaRPr b="1"/>
          </a:p>
          <a:p>
            <a:pPr marL="457200" lvl="0" indent="-308610" algn="l" rtl="0">
              <a:spcBef>
                <a:spcPts val="0"/>
              </a:spcBef>
              <a:spcAft>
                <a:spcPts val="0"/>
              </a:spcAft>
              <a:buSzPct val="100000"/>
              <a:buAutoNum type="arabicPeriod"/>
            </a:pPr>
            <a:r>
              <a:rPr lang="en"/>
              <a:t>Go down to your closing </a:t>
            </a:r>
            <a:r>
              <a:rPr lang="en" b="1"/>
              <a:t>&lt;/body&gt;</a:t>
            </a:r>
            <a:r>
              <a:rPr lang="en"/>
              <a:t> tag and insert your JavaScript (also found on </a:t>
            </a:r>
            <a:r>
              <a:rPr lang="en" i="1"/>
              <a:t>Bootrstrap’s </a:t>
            </a:r>
            <a:r>
              <a:rPr lang="en"/>
              <a:t>“Introduction” page by: </a:t>
            </a:r>
            <a:endParaRPr/>
          </a:p>
          <a:p>
            <a:pPr marL="0" lvl="0" indent="0" algn="l" rtl="0">
              <a:spcBef>
                <a:spcPts val="1200"/>
              </a:spcBef>
              <a:spcAft>
                <a:spcPts val="0"/>
              </a:spcAft>
              <a:buNone/>
            </a:pPr>
            <a:r>
              <a:rPr lang="en" b="1">
                <a:highlight>
                  <a:srgbClr val="FFF2CC"/>
                </a:highlight>
              </a:rPr>
              <a:t>&lt;script src=</a:t>
            </a:r>
            <a:r>
              <a:rPr lang="en">
                <a:highlight>
                  <a:srgbClr val="FFF2CC"/>
                </a:highlight>
              </a:rPr>
              <a:t>"https://cdn.jsdelivr.net/npm/bootstrap@5.0.2/dist/js/bootstrap.bundle.min.js" </a:t>
            </a:r>
            <a:r>
              <a:rPr lang="en" b="1">
                <a:highlight>
                  <a:srgbClr val="FFF2CC"/>
                </a:highlight>
              </a:rPr>
              <a:t>integrity=</a:t>
            </a:r>
            <a:r>
              <a:rPr lang="en">
                <a:highlight>
                  <a:srgbClr val="FFF2CC"/>
                </a:highlight>
              </a:rPr>
              <a:t>"sha384-MrcW6ZMFYlzcLA8Nl+NtUVF0sA7MsXsP1UyJoMp4YLEuNSfAP+JcXn/tWtIaxVXM" </a:t>
            </a:r>
            <a:r>
              <a:rPr lang="en" b="1">
                <a:highlight>
                  <a:srgbClr val="FFF2CC"/>
                </a:highlight>
              </a:rPr>
              <a:t>crossorigin=</a:t>
            </a:r>
            <a:r>
              <a:rPr lang="en">
                <a:highlight>
                  <a:srgbClr val="FFF2CC"/>
                </a:highlight>
              </a:rPr>
              <a:t>"anonymous"</a:t>
            </a:r>
            <a:r>
              <a:rPr lang="en" b="1">
                <a:highlight>
                  <a:srgbClr val="FFF2CC"/>
                </a:highlight>
              </a:rPr>
              <a:t>&gt; &lt;/script&gt;</a:t>
            </a:r>
            <a:endParaRPr b="1">
              <a:highlight>
                <a:srgbClr val="FFF2CC"/>
              </a:highlight>
            </a:endParaRPr>
          </a:p>
          <a:p>
            <a:pPr marL="0" lvl="0" indent="0" algn="l" rtl="0">
              <a:spcBef>
                <a:spcPts val="1200"/>
              </a:spcBef>
              <a:spcAft>
                <a:spcPts val="1200"/>
              </a:spcAft>
              <a:buNone/>
            </a:pPr>
            <a:r>
              <a:rPr lang="en"/>
              <a:t>Now it is time to create your form! </a:t>
            </a:r>
            <a:endParaRPr>
              <a:highlight>
                <a:srgbClr val="FFF2CC"/>
              </a:high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3"/>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Step 1: </a:t>
            </a:r>
            <a:r>
              <a:rPr lang="en" b="1"/>
              <a:t>To &amp; From</a:t>
            </a:r>
            <a:r>
              <a:rPr lang="en"/>
              <a:t> (“Labels/x2”)</a:t>
            </a:r>
            <a:r>
              <a:rPr lang="en">
                <a:highlight>
                  <a:srgbClr val="CFE2F3"/>
                </a:highlight>
              </a:rPr>
              <a:t> </a:t>
            </a:r>
            <a:endParaRPr>
              <a:highlight>
                <a:srgbClr val="CFE2F3"/>
              </a:highlight>
            </a:endParaRPr>
          </a:p>
        </p:txBody>
      </p:sp>
      <p:sp>
        <p:nvSpPr>
          <p:cNvPr id="129" name="Google Shape;129;p23"/>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rmAutofit fontScale="70000"/>
          </a:bodyPr>
          <a:lstStyle/>
          <a:p>
            <a:pPr marL="457200" lvl="0" indent="-308610" algn="l" rtl="0">
              <a:spcBef>
                <a:spcPts val="0"/>
              </a:spcBef>
              <a:spcAft>
                <a:spcPts val="0"/>
              </a:spcAft>
              <a:buSzPct val="100000"/>
              <a:buAutoNum type="arabicPeriod"/>
            </a:pPr>
            <a:r>
              <a:rPr lang="en"/>
              <a:t>Make a </a:t>
            </a:r>
            <a:r>
              <a:rPr lang="en" b="1">
                <a:highlight>
                  <a:srgbClr val="D9EAD3"/>
                </a:highlight>
              </a:rPr>
              <a:t>&lt;!--comment --&gt;</a:t>
            </a:r>
            <a:r>
              <a:rPr lang="en"/>
              <a:t> for “To Field”, and open your </a:t>
            </a:r>
            <a:r>
              <a:rPr lang="en" b="1"/>
              <a:t>&lt;form&gt;</a:t>
            </a:r>
            <a:r>
              <a:rPr lang="en"/>
              <a:t> tag.</a:t>
            </a:r>
            <a:endParaRPr/>
          </a:p>
          <a:p>
            <a:pPr marL="457200" lvl="0" indent="-308610" algn="l" rtl="0">
              <a:spcBef>
                <a:spcPts val="0"/>
              </a:spcBef>
              <a:spcAft>
                <a:spcPts val="0"/>
              </a:spcAft>
              <a:buSzPct val="100000"/>
              <a:buAutoNum type="arabicPeriod"/>
            </a:pPr>
            <a:r>
              <a:rPr lang="en"/>
              <a:t>Add your</a:t>
            </a:r>
            <a:r>
              <a:rPr lang="en" i="1"/>
              <a:t> </a:t>
            </a:r>
            <a:r>
              <a:rPr lang="en" b="1">
                <a:highlight>
                  <a:srgbClr val="FFF2CC"/>
                </a:highlight>
              </a:rPr>
              <a:t>&lt;div class= </a:t>
            </a:r>
            <a:r>
              <a:rPr lang="en">
                <a:highlight>
                  <a:srgbClr val="FFF2CC"/>
                </a:highlight>
              </a:rPr>
              <a:t>“row</a:t>
            </a:r>
            <a:r>
              <a:rPr lang="en" b="1">
                <a:highlight>
                  <a:srgbClr val="FFF2CC"/>
                </a:highlight>
              </a:rPr>
              <a:t>&gt;</a:t>
            </a:r>
            <a:r>
              <a:rPr lang="en">
                <a:highlight>
                  <a:srgbClr val="FFF2CC"/>
                </a:highlight>
              </a:rPr>
              <a:t> and </a:t>
            </a:r>
            <a:r>
              <a:rPr lang="en" b="1">
                <a:highlight>
                  <a:srgbClr val="FFF2CC"/>
                </a:highlight>
              </a:rPr>
              <a:t>&lt;div class=</a:t>
            </a:r>
            <a:r>
              <a:rPr lang="en">
                <a:highlight>
                  <a:srgbClr val="FFF2CC"/>
                </a:highlight>
              </a:rPr>
              <a:t> “column”</a:t>
            </a:r>
            <a:r>
              <a:rPr lang="en" b="1">
                <a:highlight>
                  <a:srgbClr val="FFF2CC"/>
                </a:highlight>
              </a:rPr>
              <a:t>&gt;</a:t>
            </a:r>
            <a:r>
              <a:rPr lang="en" b="1"/>
              <a:t> </a:t>
            </a:r>
            <a:r>
              <a:rPr lang="en"/>
              <a:t>tags to keep your nesting. </a:t>
            </a:r>
            <a:endParaRPr i="1"/>
          </a:p>
          <a:p>
            <a:pPr marL="457200" lvl="0" indent="-308610" algn="l" rtl="0">
              <a:spcBef>
                <a:spcPts val="0"/>
              </a:spcBef>
              <a:spcAft>
                <a:spcPts val="0"/>
              </a:spcAft>
              <a:buSzPct val="100000"/>
              <a:buAutoNum type="arabicPeriod"/>
            </a:pPr>
            <a:r>
              <a:rPr lang="en"/>
              <a:t>Add your first </a:t>
            </a:r>
            <a:r>
              <a:rPr lang="en" b="1"/>
              <a:t>&lt;label&gt;</a:t>
            </a:r>
            <a:r>
              <a:rPr lang="en"/>
              <a:t> tag, which includes what the label is for, the class of the label/what it is/type, as well as the text of the label (content) before closing it. </a:t>
            </a:r>
            <a:endParaRPr/>
          </a:p>
          <a:p>
            <a:pPr marL="0" lvl="0" indent="0" algn="l" rtl="0">
              <a:spcBef>
                <a:spcPts val="1200"/>
              </a:spcBef>
              <a:spcAft>
                <a:spcPts val="0"/>
              </a:spcAft>
              <a:buNone/>
            </a:pPr>
            <a:r>
              <a:rPr lang="en" b="1">
                <a:highlight>
                  <a:srgbClr val="FFF2CC"/>
                </a:highlight>
              </a:rPr>
              <a:t>&lt;label for= “</a:t>
            </a:r>
            <a:r>
              <a:rPr lang="en">
                <a:highlight>
                  <a:srgbClr val="FFF2CC"/>
                </a:highlight>
              </a:rPr>
              <a:t>To</a:t>
            </a:r>
            <a:r>
              <a:rPr lang="en" b="1">
                <a:highlight>
                  <a:srgbClr val="FFF2CC"/>
                </a:highlight>
              </a:rPr>
              <a:t>” class= “</a:t>
            </a:r>
            <a:r>
              <a:rPr lang="en">
                <a:highlight>
                  <a:srgbClr val="FFF2CC"/>
                </a:highlight>
              </a:rPr>
              <a:t>to</a:t>
            </a:r>
            <a:r>
              <a:rPr lang="en" b="1">
                <a:highlight>
                  <a:srgbClr val="FFF2CC"/>
                </a:highlight>
              </a:rPr>
              <a:t>”&gt; </a:t>
            </a:r>
            <a:r>
              <a:rPr lang="en">
                <a:highlight>
                  <a:srgbClr val="FFF2CC"/>
                </a:highlight>
              </a:rPr>
              <a:t>To:</a:t>
            </a:r>
            <a:r>
              <a:rPr lang="en" b="1">
                <a:highlight>
                  <a:srgbClr val="FFF2CC"/>
                </a:highlight>
              </a:rPr>
              <a:t> &lt;/label&gt; </a:t>
            </a:r>
            <a:endParaRPr b="1">
              <a:highlight>
                <a:srgbClr val="FFF2CC"/>
              </a:highlight>
            </a:endParaRPr>
          </a:p>
          <a:p>
            <a:pPr marL="457200" lvl="0" indent="-308610" algn="l" rtl="0">
              <a:spcBef>
                <a:spcPts val="1200"/>
              </a:spcBef>
              <a:spcAft>
                <a:spcPts val="0"/>
              </a:spcAft>
              <a:buSzPct val="100000"/>
              <a:buAutoNum type="arabicPeriod"/>
            </a:pPr>
            <a:r>
              <a:rPr lang="en"/>
              <a:t>Next, you want to describe what will be “inputted” into that section of the form, which will be the content of who will be receiving the valentine written in text. To do this, open an </a:t>
            </a:r>
            <a:r>
              <a:rPr lang="en" b="1"/>
              <a:t>&lt;input&gt;</a:t>
            </a:r>
            <a:r>
              <a:rPr lang="en"/>
              <a:t> tag with: </a:t>
            </a:r>
            <a:endParaRPr/>
          </a:p>
          <a:p>
            <a:pPr marL="0" lvl="0" indent="0" algn="l" rtl="0">
              <a:spcBef>
                <a:spcPts val="1200"/>
              </a:spcBef>
              <a:spcAft>
                <a:spcPts val="0"/>
              </a:spcAft>
              <a:buNone/>
            </a:pPr>
            <a:r>
              <a:rPr lang="en" b="1">
                <a:highlight>
                  <a:srgbClr val="FFF2CC"/>
                </a:highlight>
              </a:rPr>
              <a:t>&lt;input type=</a:t>
            </a:r>
            <a:r>
              <a:rPr lang="en">
                <a:highlight>
                  <a:srgbClr val="FFF2CC"/>
                </a:highlight>
              </a:rPr>
              <a:t> “text” </a:t>
            </a:r>
            <a:r>
              <a:rPr lang="en" b="1">
                <a:highlight>
                  <a:srgbClr val="FFF2CC"/>
                </a:highlight>
              </a:rPr>
              <a:t>class=</a:t>
            </a:r>
            <a:r>
              <a:rPr lang="en">
                <a:highlight>
                  <a:srgbClr val="FFF2CC"/>
                </a:highlight>
              </a:rPr>
              <a:t> “text” </a:t>
            </a:r>
            <a:r>
              <a:rPr lang="en" b="1">
                <a:highlight>
                  <a:srgbClr val="FFF2CC"/>
                </a:highlight>
              </a:rPr>
              <a:t>id= </a:t>
            </a:r>
            <a:r>
              <a:rPr lang="en">
                <a:highlight>
                  <a:srgbClr val="FFF2CC"/>
                </a:highlight>
              </a:rPr>
              <a:t>“text”</a:t>
            </a:r>
            <a:r>
              <a:rPr lang="en" b="1">
                <a:highlight>
                  <a:srgbClr val="FFF2CC"/>
                </a:highlight>
              </a:rPr>
              <a:t>&gt; </a:t>
            </a:r>
            <a:endParaRPr b="1">
              <a:highlight>
                <a:srgbClr val="FFF2CC"/>
              </a:highlight>
            </a:endParaRPr>
          </a:p>
          <a:p>
            <a:pPr marL="457200" lvl="0" indent="-308610" algn="l" rtl="0">
              <a:spcBef>
                <a:spcPts val="1200"/>
              </a:spcBef>
              <a:spcAft>
                <a:spcPts val="0"/>
              </a:spcAft>
              <a:buSzPct val="100000"/>
              <a:buAutoNum type="arabicPeriod"/>
            </a:pPr>
            <a:r>
              <a:rPr lang="en"/>
              <a:t>Close your two </a:t>
            </a:r>
            <a:r>
              <a:rPr lang="en" b="1"/>
              <a:t>&lt;div&gt;</a:t>
            </a:r>
            <a:r>
              <a:rPr lang="en"/>
              <a:t> tags for column and row. </a:t>
            </a:r>
            <a:endParaRPr/>
          </a:p>
          <a:p>
            <a:pPr marL="457200" lvl="0" indent="-308610" algn="l" rtl="0">
              <a:spcBef>
                <a:spcPts val="0"/>
              </a:spcBef>
              <a:spcAft>
                <a:spcPts val="0"/>
              </a:spcAft>
              <a:buSzPct val="100000"/>
              <a:buAutoNum type="arabicPeriod"/>
            </a:pPr>
            <a:r>
              <a:rPr lang="en"/>
              <a:t>Make a</a:t>
            </a:r>
            <a:r>
              <a:rPr lang="en" b="1"/>
              <a:t> </a:t>
            </a:r>
            <a:r>
              <a:rPr lang="en" b="1">
                <a:highlight>
                  <a:srgbClr val="D9EAD3"/>
                </a:highlight>
              </a:rPr>
              <a:t>&lt;!--comment --&gt;</a:t>
            </a:r>
            <a:r>
              <a:rPr lang="en" b="1"/>
              <a:t> </a:t>
            </a:r>
            <a:r>
              <a:rPr lang="en"/>
              <a:t>for “From Field”, and copy and paste </a:t>
            </a:r>
            <a:r>
              <a:rPr lang="en" i="1"/>
              <a:t>Steps 2-5  </a:t>
            </a:r>
            <a:r>
              <a:rPr lang="en"/>
              <a:t>to create the “From Field”, making sure to go back to rewrite your content to match the new label before proceeding.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4"/>
          <p:cNvSpPr txBox="1">
            <a:spLocks noGrp="1"/>
          </p:cNvSpPr>
          <p:nvPr>
            <p:ph type="title"/>
          </p:nvPr>
        </p:nvSpPr>
        <p:spPr>
          <a:xfrm>
            <a:off x="311700" y="303650"/>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Step 1 Coded: (sans Preface steps)</a:t>
            </a:r>
            <a:r>
              <a:rPr lang="en">
                <a:highlight>
                  <a:srgbClr val="C9DAF8"/>
                </a:highlight>
              </a:rPr>
              <a:t> </a:t>
            </a:r>
            <a:endParaRPr>
              <a:highlight>
                <a:srgbClr val="C9DAF8"/>
              </a:highlight>
            </a:endParaRPr>
          </a:p>
        </p:txBody>
      </p:sp>
      <p:sp>
        <p:nvSpPr>
          <p:cNvPr id="135" name="Google Shape;135;p24"/>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rmAutofit/>
          </a:bodyPr>
          <a:lstStyle/>
          <a:p>
            <a:pPr marL="0" lvl="0" indent="0" algn="l" rtl="0">
              <a:lnSpc>
                <a:spcPct val="112500"/>
              </a:lnSpc>
              <a:spcBef>
                <a:spcPts val="0"/>
              </a:spcBef>
              <a:spcAft>
                <a:spcPts val="0"/>
              </a:spcAft>
              <a:buClr>
                <a:schemeClr val="dk1"/>
              </a:buClr>
              <a:buSzPts val="1100"/>
              <a:buFont typeface="Arial"/>
              <a:buNone/>
            </a:pPr>
            <a:r>
              <a:rPr lang="en" sz="900">
                <a:solidFill>
                  <a:srgbClr val="008000"/>
                </a:solidFill>
                <a:highlight>
                  <a:srgbClr val="FFF2CC"/>
                </a:highlight>
                <a:latin typeface="Arial"/>
                <a:ea typeface="Arial"/>
                <a:cs typeface="Arial"/>
                <a:sym typeface="Arial"/>
              </a:rPr>
              <a:t>&lt;!-- Code for To (1) →</a:t>
            </a:r>
            <a:endParaRPr sz="900">
              <a:solidFill>
                <a:srgbClr val="008000"/>
              </a:solidFill>
              <a:highlight>
                <a:srgbClr val="FFF2CC"/>
              </a:highlight>
              <a:latin typeface="Arial"/>
              <a:ea typeface="Arial"/>
              <a:cs typeface="Arial"/>
              <a:sym typeface="Arial"/>
            </a:endParaRPr>
          </a:p>
          <a:p>
            <a:pPr marL="0" lvl="0" indent="457200" algn="l" rtl="0">
              <a:lnSpc>
                <a:spcPct val="112500"/>
              </a:lnSpc>
              <a:spcBef>
                <a:spcPts val="0"/>
              </a:spcBef>
              <a:spcAft>
                <a:spcPts val="0"/>
              </a:spcAft>
              <a:buClr>
                <a:schemeClr val="dk1"/>
              </a:buClr>
              <a:buSzPts val="1100"/>
              <a:buFont typeface="Arial"/>
              <a:buNone/>
            </a:pPr>
            <a:r>
              <a:rPr lang="en" sz="900">
                <a:solidFill>
                  <a:srgbClr val="800000"/>
                </a:solidFill>
                <a:highlight>
                  <a:srgbClr val="FFF2CC"/>
                </a:highlight>
                <a:latin typeface="Arial"/>
                <a:ea typeface="Arial"/>
                <a:cs typeface="Arial"/>
                <a:sym typeface="Arial"/>
              </a:rPr>
              <a:t>&lt;form&gt;</a:t>
            </a:r>
            <a:endParaRPr sz="900">
              <a:solidFill>
                <a:srgbClr val="800000"/>
              </a:solidFill>
              <a:highlight>
                <a:srgbClr val="FFF2CC"/>
              </a:highlight>
              <a:latin typeface="Arial"/>
              <a:ea typeface="Arial"/>
              <a:cs typeface="Arial"/>
              <a:sym typeface="Arial"/>
            </a:endParaRPr>
          </a:p>
          <a:p>
            <a:pPr marL="0" lvl="0" indent="0" algn="l" rtl="0">
              <a:lnSpc>
                <a:spcPct val="112500"/>
              </a:lnSpc>
              <a:spcBef>
                <a:spcPts val="0"/>
              </a:spcBef>
              <a:spcAft>
                <a:spcPts val="0"/>
              </a:spcAft>
              <a:buClr>
                <a:schemeClr val="dk1"/>
              </a:buClr>
              <a:buSzPts val="1100"/>
              <a:buFont typeface="Arial"/>
              <a:buNone/>
            </a:pPr>
            <a:r>
              <a:rPr lang="en" sz="900">
                <a:highlight>
                  <a:srgbClr val="FFF2CC"/>
                </a:highlight>
                <a:latin typeface="Arial"/>
                <a:ea typeface="Arial"/>
                <a:cs typeface="Arial"/>
                <a:sym typeface="Arial"/>
              </a:rPr>
              <a:t>  	</a:t>
            </a:r>
            <a:r>
              <a:rPr lang="en" sz="900">
                <a:solidFill>
                  <a:srgbClr val="800000"/>
                </a:solidFill>
                <a:highlight>
                  <a:srgbClr val="FFF2CC"/>
                </a:highlight>
                <a:latin typeface="Arial"/>
                <a:ea typeface="Arial"/>
                <a:cs typeface="Arial"/>
                <a:sym typeface="Arial"/>
              </a:rPr>
              <a:t>&lt;div</a:t>
            </a:r>
            <a:r>
              <a:rPr lang="en" sz="900">
                <a:highlight>
                  <a:srgbClr val="FFF2CC"/>
                </a:highlight>
                <a:latin typeface="Arial"/>
                <a:ea typeface="Arial"/>
                <a:cs typeface="Arial"/>
                <a:sym typeface="Arial"/>
              </a:rPr>
              <a:t> </a:t>
            </a:r>
            <a:r>
              <a:rPr lang="en" sz="900">
                <a:solidFill>
                  <a:srgbClr val="FF0000"/>
                </a:solidFill>
                <a:highlight>
                  <a:srgbClr val="FFF2CC"/>
                </a:highlight>
                <a:latin typeface="Arial"/>
                <a:ea typeface="Arial"/>
                <a:cs typeface="Arial"/>
                <a:sym typeface="Arial"/>
              </a:rPr>
              <a:t>class</a:t>
            </a:r>
            <a:r>
              <a:rPr lang="en" sz="900">
                <a:highlight>
                  <a:srgbClr val="FFF2CC"/>
                </a:highlight>
                <a:latin typeface="Arial"/>
                <a:ea typeface="Arial"/>
                <a:cs typeface="Arial"/>
                <a:sym typeface="Arial"/>
              </a:rPr>
              <a:t>= </a:t>
            </a:r>
            <a:r>
              <a:rPr lang="en" sz="900">
                <a:solidFill>
                  <a:srgbClr val="0000FF"/>
                </a:solidFill>
                <a:highlight>
                  <a:srgbClr val="FFF2CC"/>
                </a:highlight>
                <a:latin typeface="Arial"/>
                <a:ea typeface="Arial"/>
                <a:cs typeface="Arial"/>
                <a:sym typeface="Arial"/>
              </a:rPr>
              <a:t>"row"</a:t>
            </a:r>
            <a:r>
              <a:rPr lang="en" sz="900">
                <a:solidFill>
                  <a:srgbClr val="800000"/>
                </a:solidFill>
                <a:highlight>
                  <a:srgbClr val="FFF2CC"/>
                </a:highlight>
                <a:latin typeface="Arial"/>
                <a:ea typeface="Arial"/>
                <a:cs typeface="Arial"/>
                <a:sym typeface="Arial"/>
              </a:rPr>
              <a:t>&gt;</a:t>
            </a:r>
            <a:endParaRPr sz="900">
              <a:solidFill>
                <a:srgbClr val="800000"/>
              </a:solidFill>
              <a:highlight>
                <a:srgbClr val="FFF2CC"/>
              </a:highlight>
              <a:latin typeface="Arial"/>
              <a:ea typeface="Arial"/>
              <a:cs typeface="Arial"/>
              <a:sym typeface="Arial"/>
            </a:endParaRPr>
          </a:p>
          <a:p>
            <a:pPr marL="0" lvl="0" indent="0" algn="l" rtl="0">
              <a:lnSpc>
                <a:spcPct val="112500"/>
              </a:lnSpc>
              <a:spcBef>
                <a:spcPts val="0"/>
              </a:spcBef>
              <a:spcAft>
                <a:spcPts val="0"/>
              </a:spcAft>
              <a:buClr>
                <a:schemeClr val="dk1"/>
              </a:buClr>
              <a:buSzPts val="1100"/>
              <a:buFont typeface="Arial"/>
              <a:buNone/>
            </a:pPr>
            <a:r>
              <a:rPr lang="en" sz="900">
                <a:highlight>
                  <a:srgbClr val="FFF2CC"/>
                </a:highlight>
                <a:latin typeface="Arial"/>
                <a:ea typeface="Arial"/>
                <a:cs typeface="Arial"/>
                <a:sym typeface="Arial"/>
              </a:rPr>
              <a:t>  	</a:t>
            </a:r>
            <a:r>
              <a:rPr lang="en" sz="900">
                <a:solidFill>
                  <a:srgbClr val="800000"/>
                </a:solidFill>
                <a:highlight>
                  <a:srgbClr val="FFF2CC"/>
                </a:highlight>
                <a:latin typeface="Arial"/>
                <a:ea typeface="Arial"/>
                <a:cs typeface="Arial"/>
                <a:sym typeface="Arial"/>
              </a:rPr>
              <a:t>&lt;div</a:t>
            </a:r>
            <a:r>
              <a:rPr lang="en" sz="900">
                <a:highlight>
                  <a:srgbClr val="FFF2CC"/>
                </a:highlight>
                <a:latin typeface="Arial"/>
                <a:ea typeface="Arial"/>
                <a:cs typeface="Arial"/>
                <a:sym typeface="Arial"/>
              </a:rPr>
              <a:t> </a:t>
            </a:r>
            <a:r>
              <a:rPr lang="en" sz="900">
                <a:solidFill>
                  <a:srgbClr val="FF0000"/>
                </a:solidFill>
                <a:highlight>
                  <a:srgbClr val="FFF2CC"/>
                </a:highlight>
                <a:latin typeface="Arial"/>
                <a:ea typeface="Arial"/>
                <a:cs typeface="Arial"/>
                <a:sym typeface="Arial"/>
              </a:rPr>
              <a:t>class</a:t>
            </a:r>
            <a:r>
              <a:rPr lang="en" sz="900">
                <a:highlight>
                  <a:srgbClr val="FFF2CC"/>
                </a:highlight>
                <a:latin typeface="Arial"/>
                <a:ea typeface="Arial"/>
                <a:cs typeface="Arial"/>
                <a:sym typeface="Arial"/>
              </a:rPr>
              <a:t>= </a:t>
            </a:r>
            <a:r>
              <a:rPr lang="en" sz="900">
                <a:solidFill>
                  <a:srgbClr val="0000FF"/>
                </a:solidFill>
                <a:highlight>
                  <a:srgbClr val="FFF2CC"/>
                </a:highlight>
                <a:latin typeface="Arial"/>
                <a:ea typeface="Arial"/>
                <a:cs typeface="Arial"/>
                <a:sym typeface="Arial"/>
              </a:rPr>
              <a:t>"column"</a:t>
            </a:r>
            <a:r>
              <a:rPr lang="en" sz="900">
                <a:solidFill>
                  <a:srgbClr val="800000"/>
                </a:solidFill>
                <a:highlight>
                  <a:srgbClr val="FFF2CC"/>
                </a:highlight>
                <a:latin typeface="Arial"/>
                <a:ea typeface="Arial"/>
                <a:cs typeface="Arial"/>
                <a:sym typeface="Arial"/>
              </a:rPr>
              <a:t>&gt;</a:t>
            </a:r>
            <a:endParaRPr sz="900">
              <a:solidFill>
                <a:srgbClr val="800000"/>
              </a:solidFill>
              <a:highlight>
                <a:srgbClr val="FFF2CC"/>
              </a:highlight>
              <a:latin typeface="Arial"/>
              <a:ea typeface="Arial"/>
              <a:cs typeface="Arial"/>
              <a:sym typeface="Arial"/>
            </a:endParaRPr>
          </a:p>
          <a:p>
            <a:pPr marL="0" lvl="0" indent="0" algn="l" rtl="0">
              <a:lnSpc>
                <a:spcPct val="112500"/>
              </a:lnSpc>
              <a:spcBef>
                <a:spcPts val="0"/>
              </a:spcBef>
              <a:spcAft>
                <a:spcPts val="0"/>
              </a:spcAft>
              <a:buClr>
                <a:schemeClr val="dk1"/>
              </a:buClr>
              <a:buSzPts val="1100"/>
              <a:buFont typeface="Arial"/>
              <a:buNone/>
            </a:pPr>
            <a:r>
              <a:rPr lang="en" sz="900">
                <a:highlight>
                  <a:srgbClr val="FFF2CC"/>
                </a:highlight>
                <a:latin typeface="Arial"/>
                <a:ea typeface="Arial"/>
                <a:cs typeface="Arial"/>
                <a:sym typeface="Arial"/>
              </a:rPr>
              <a:t>    	</a:t>
            </a:r>
            <a:r>
              <a:rPr lang="en" sz="900">
                <a:solidFill>
                  <a:srgbClr val="800000"/>
                </a:solidFill>
                <a:highlight>
                  <a:srgbClr val="FFF2CC"/>
                </a:highlight>
                <a:latin typeface="Arial"/>
                <a:ea typeface="Arial"/>
                <a:cs typeface="Arial"/>
                <a:sym typeface="Arial"/>
              </a:rPr>
              <a:t>&lt;label</a:t>
            </a:r>
            <a:r>
              <a:rPr lang="en" sz="900">
                <a:highlight>
                  <a:srgbClr val="FFF2CC"/>
                </a:highlight>
                <a:latin typeface="Arial"/>
                <a:ea typeface="Arial"/>
                <a:cs typeface="Arial"/>
                <a:sym typeface="Arial"/>
              </a:rPr>
              <a:t> </a:t>
            </a:r>
            <a:r>
              <a:rPr lang="en" sz="900">
                <a:solidFill>
                  <a:srgbClr val="FF0000"/>
                </a:solidFill>
                <a:highlight>
                  <a:srgbClr val="FFF2CC"/>
                </a:highlight>
                <a:latin typeface="Arial"/>
                <a:ea typeface="Arial"/>
                <a:cs typeface="Arial"/>
                <a:sym typeface="Arial"/>
              </a:rPr>
              <a:t>for</a:t>
            </a:r>
            <a:r>
              <a:rPr lang="en" sz="900">
                <a:highlight>
                  <a:srgbClr val="FFF2CC"/>
                </a:highlight>
                <a:latin typeface="Arial"/>
                <a:ea typeface="Arial"/>
                <a:cs typeface="Arial"/>
                <a:sym typeface="Arial"/>
              </a:rPr>
              <a:t>= </a:t>
            </a:r>
            <a:r>
              <a:rPr lang="en" sz="900">
                <a:solidFill>
                  <a:srgbClr val="0000FF"/>
                </a:solidFill>
                <a:highlight>
                  <a:srgbClr val="FFF2CC"/>
                </a:highlight>
                <a:latin typeface="Arial"/>
                <a:ea typeface="Arial"/>
                <a:cs typeface="Arial"/>
                <a:sym typeface="Arial"/>
              </a:rPr>
              <a:t>"To” </a:t>
            </a:r>
            <a:r>
              <a:rPr lang="en" sz="900">
                <a:solidFill>
                  <a:srgbClr val="FF0000"/>
                </a:solidFill>
                <a:highlight>
                  <a:srgbClr val="FFF2CC"/>
                </a:highlight>
                <a:latin typeface="Arial"/>
                <a:ea typeface="Arial"/>
                <a:cs typeface="Arial"/>
                <a:sym typeface="Arial"/>
              </a:rPr>
              <a:t>class</a:t>
            </a:r>
            <a:r>
              <a:rPr lang="en" sz="900">
                <a:highlight>
                  <a:srgbClr val="FFF2CC"/>
                </a:highlight>
                <a:latin typeface="Arial"/>
                <a:ea typeface="Arial"/>
                <a:cs typeface="Arial"/>
                <a:sym typeface="Arial"/>
              </a:rPr>
              <a:t>=</a:t>
            </a:r>
            <a:r>
              <a:rPr lang="en" sz="900">
                <a:solidFill>
                  <a:srgbClr val="0000FF"/>
                </a:solidFill>
                <a:highlight>
                  <a:srgbClr val="FFF2CC"/>
                </a:highlight>
                <a:latin typeface="Arial"/>
                <a:ea typeface="Arial"/>
                <a:cs typeface="Arial"/>
                <a:sym typeface="Arial"/>
              </a:rPr>
              <a:t> “to”</a:t>
            </a:r>
            <a:r>
              <a:rPr lang="en" sz="900">
                <a:solidFill>
                  <a:srgbClr val="800000"/>
                </a:solidFill>
                <a:highlight>
                  <a:srgbClr val="FFF2CC"/>
                </a:highlight>
                <a:latin typeface="Arial"/>
                <a:ea typeface="Arial"/>
                <a:cs typeface="Arial"/>
                <a:sym typeface="Arial"/>
              </a:rPr>
              <a:t>&gt;</a:t>
            </a:r>
            <a:r>
              <a:rPr lang="en" sz="900">
                <a:highlight>
                  <a:srgbClr val="FFF2CC"/>
                </a:highlight>
                <a:latin typeface="Arial"/>
                <a:ea typeface="Arial"/>
                <a:cs typeface="Arial"/>
                <a:sym typeface="Arial"/>
              </a:rPr>
              <a:t> To: </a:t>
            </a:r>
            <a:r>
              <a:rPr lang="en" sz="900">
                <a:solidFill>
                  <a:srgbClr val="800000"/>
                </a:solidFill>
                <a:highlight>
                  <a:srgbClr val="FFF2CC"/>
                </a:highlight>
                <a:latin typeface="Arial"/>
                <a:ea typeface="Arial"/>
                <a:cs typeface="Arial"/>
                <a:sym typeface="Arial"/>
              </a:rPr>
              <a:t>&lt;/label&gt;</a:t>
            </a:r>
            <a:endParaRPr sz="900">
              <a:solidFill>
                <a:srgbClr val="800000"/>
              </a:solidFill>
              <a:highlight>
                <a:srgbClr val="FFF2CC"/>
              </a:highlight>
              <a:latin typeface="Arial"/>
              <a:ea typeface="Arial"/>
              <a:cs typeface="Arial"/>
              <a:sym typeface="Arial"/>
            </a:endParaRPr>
          </a:p>
          <a:p>
            <a:pPr marL="0" lvl="0" indent="0" algn="l" rtl="0">
              <a:lnSpc>
                <a:spcPct val="112500"/>
              </a:lnSpc>
              <a:spcBef>
                <a:spcPts val="0"/>
              </a:spcBef>
              <a:spcAft>
                <a:spcPts val="0"/>
              </a:spcAft>
              <a:buClr>
                <a:schemeClr val="dk1"/>
              </a:buClr>
              <a:buSzPts val="1100"/>
              <a:buFont typeface="Arial"/>
              <a:buNone/>
            </a:pPr>
            <a:r>
              <a:rPr lang="en" sz="900">
                <a:highlight>
                  <a:srgbClr val="FFF2CC"/>
                </a:highlight>
                <a:latin typeface="Arial"/>
                <a:ea typeface="Arial"/>
                <a:cs typeface="Arial"/>
                <a:sym typeface="Arial"/>
              </a:rPr>
              <a:t>    	</a:t>
            </a:r>
            <a:r>
              <a:rPr lang="en" sz="900">
                <a:solidFill>
                  <a:srgbClr val="800000"/>
                </a:solidFill>
                <a:highlight>
                  <a:srgbClr val="FFF2CC"/>
                </a:highlight>
                <a:latin typeface="Arial"/>
                <a:ea typeface="Arial"/>
                <a:cs typeface="Arial"/>
                <a:sym typeface="Arial"/>
              </a:rPr>
              <a:t>&lt;input</a:t>
            </a:r>
            <a:r>
              <a:rPr lang="en" sz="900">
                <a:highlight>
                  <a:srgbClr val="FFF2CC"/>
                </a:highlight>
                <a:latin typeface="Arial"/>
                <a:ea typeface="Arial"/>
                <a:cs typeface="Arial"/>
                <a:sym typeface="Arial"/>
              </a:rPr>
              <a:t> </a:t>
            </a:r>
            <a:r>
              <a:rPr lang="en" sz="900">
                <a:solidFill>
                  <a:srgbClr val="FF0000"/>
                </a:solidFill>
                <a:highlight>
                  <a:srgbClr val="FFF2CC"/>
                </a:highlight>
                <a:latin typeface="Arial"/>
                <a:ea typeface="Arial"/>
                <a:cs typeface="Arial"/>
                <a:sym typeface="Arial"/>
              </a:rPr>
              <a:t>type</a:t>
            </a:r>
            <a:r>
              <a:rPr lang="en" sz="900">
                <a:highlight>
                  <a:srgbClr val="FFF2CC"/>
                </a:highlight>
                <a:latin typeface="Arial"/>
                <a:ea typeface="Arial"/>
                <a:cs typeface="Arial"/>
                <a:sym typeface="Arial"/>
              </a:rPr>
              <a:t>= </a:t>
            </a:r>
            <a:r>
              <a:rPr lang="en" sz="900">
                <a:solidFill>
                  <a:srgbClr val="0000FF"/>
                </a:solidFill>
                <a:highlight>
                  <a:srgbClr val="FFF2CC"/>
                </a:highlight>
                <a:latin typeface="Arial"/>
                <a:ea typeface="Arial"/>
                <a:cs typeface="Arial"/>
                <a:sym typeface="Arial"/>
              </a:rPr>
              <a:t>"text"</a:t>
            </a:r>
            <a:r>
              <a:rPr lang="en" sz="900">
                <a:highlight>
                  <a:srgbClr val="FFF2CC"/>
                </a:highlight>
                <a:latin typeface="Arial"/>
                <a:ea typeface="Arial"/>
                <a:cs typeface="Arial"/>
                <a:sym typeface="Arial"/>
              </a:rPr>
              <a:t> </a:t>
            </a:r>
            <a:r>
              <a:rPr lang="en" sz="900">
                <a:solidFill>
                  <a:srgbClr val="FF0000"/>
                </a:solidFill>
                <a:highlight>
                  <a:srgbClr val="FFF2CC"/>
                </a:highlight>
                <a:latin typeface="Arial"/>
                <a:ea typeface="Arial"/>
                <a:cs typeface="Arial"/>
                <a:sym typeface="Arial"/>
              </a:rPr>
              <a:t>class</a:t>
            </a:r>
            <a:r>
              <a:rPr lang="en" sz="900">
                <a:highlight>
                  <a:srgbClr val="FFF2CC"/>
                </a:highlight>
                <a:latin typeface="Arial"/>
                <a:ea typeface="Arial"/>
                <a:cs typeface="Arial"/>
                <a:sym typeface="Arial"/>
              </a:rPr>
              <a:t>=</a:t>
            </a:r>
            <a:r>
              <a:rPr lang="en" sz="900">
                <a:solidFill>
                  <a:srgbClr val="0000FF"/>
                </a:solidFill>
                <a:highlight>
                  <a:srgbClr val="FFF2CC"/>
                </a:highlight>
                <a:latin typeface="Arial"/>
                <a:ea typeface="Arial"/>
                <a:cs typeface="Arial"/>
                <a:sym typeface="Arial"/>
              </a:rPr>
              <a:t>"text"</a:t>
            </a:r>
            <a:r>
              <a:rPr lang="en" sz="900">
                <a:highlight>
                  <a:srgbClr val="FFF2CC"/>
                </a:highlight>
                <a:latin typeface="Arial"/>
                <a:ea typeface="Arial"/>
                <a:cs typeface="Arial"/>
                <a:sym typeface="Arial"/>
              </a:rPr>
              <a:t> </a:t>
            </a:r>
            <a:r>
              <a:rPr lang="en" sz="900">
                <a:solidFill>
                  <a:srgbClr val="FF0000"/>
                </a:solidFill>
                <a:highlight>
                  <a:srgbClr val="FFF2CC"/>
                </a:highlight>
                <a:latin typeface="Arial"/>
                <a:ea typeface="Arial"/>
                <a:cs typeface="Arial"/>
                <a:sym typeface="Arial"/>
              </a:rPr>
              <a:t>id</a:t>
            </a:r>
            <a:r>
              <a:rPr lang="en" sz="900">
                <a:highlight>
                  <a:srgbClr val="FFF2CC"/>
                </a:highlight>
                <a:latin typeface="Arial"/>
                <a:ea typeface="Arial"/>
                <a:cs typeface="Arial"/>
                <a:sym typeface="Arial"/>
              </a:rPr>
              <a:t>=</a:t>
            </a:r>
            <a:r>
              <a:rPr lang="en" sz="900">
                <a:solidFill>
                  <a:srgbClr val="0000FF"/>
                </a:solidFill>
                <a:highlight>
                  <a:srgbClr val="FFF2CC"/>
                </a:highlight>
                <a:latin typeface="Arial"/>
                <a:ea typeface="Arial"/>
                <a:cs typeface="Arial"/>
                <a:sym typeface="Arial"/>
              </a:rPr>
              <a:t>”text"</a:t>
            </a:r>
            <a:r>
              <a:rPr lang="en" sz="900">
                <a:solidFill>
                  <a:srgbClr val="800000"/>
                </a:solidFill>
                <a:highlight>
                  <a:srgbClr val="FFF2CC"/>
                </a:highlight>
                <a:latin typeface="Arial"/>
                <a:ea typeface="Arial"/>
                <a:cs typeface="Arial"/>
                <a:sym typeface="Arial"/>
              </a:rPr>
              <a:t>&gt;</a:t>
            </a:r>
            <a:endParaRPr sz="900">
              <a:solidFill>
                <a:srgbClr val="800000"/>
              </a:solidFill>
              <a:highlight>
                <a:srgbClr val="FFF2CC"/>
              </a:highlight>
              <a:latin typeface="Arial"/>
              <a:ea typeface="Arial"/>
              <a:cs typeface="Arial"/>
              <a:sym typeface="Arial"/>
            </a:endParaRPr>
          </a:p>
          <a:p>
            <a:pPr marL="0" lvl="0" indent="0" algn="l" rtl="0">
              <a:lnSpc>
                <a:spcPct val="112500"/>
              </a:lnSpc>
              <a:spcBef>
                <a:spcPts val="0"/>
              </a:spcBef>
              <a:spcAft>
                <a:spcPts val="0"/>
              </a:spcAft>
              <a:buClr>
                <a:schemeClr val="dk1"/>
              </a:buClr>
              <a:buSzPts val="1100"/>
              <a:buFont typeface="Arial"/>
              <a:buNone/>
            </a:pPr>
            <a:r>
              <a:rPr lang="en" sz="900">
                <a:highlight>
                  <a:srgbClr val="FFF2CC"/>
                </a:highlight>
                <a:latin typeface="Arial"/>
                <a:ea typeface="Arial"/>
                <a:cs typeface="Arial"/>
                <a:sym typeface="Arial"/>
              </a:rPr>
              <a:t>  	</a:t>
            </a:r>
            <a:r>
              <a:rPr lang="en" sz="900">
                <a:solidFill>
                  <a:srgbClr val="800000"/>
                </a:solidFill>
                <a:highlight>
                  <a:srgbClr val="FFF2CC"/>
                </a:highlight>
                <a:latin typeface="Arial"/>
                <a:ea typeface="Arial"/>
                <a:cs typeface="Arial"/>
                <a:sym typeface="Arial"/>
              </a:rPr>
              <a:t>&lt;/div&gt;</a:t>
            </a:r>
            <a:endParaRPr sz="900">
              <a:solidFill>
                <a:srgbClr val="800000"/>
              </a:solidFill>
              <a:highlight>
                <a:srgbClr val="FFF2CC"/>
              </a:highlight>
              <a:latin typeface="Arial"/>
              <a:ea typeface="Arial"/>
              <a:cs typeface="Arial"/>
              <a:sym typeface="Arial"/>
            </a:endParaRPr>
          </a:p>
          <a:p>
            <a:pPr marL="0" lvl="0" indent="0" algn="l" rtl="0">
              <a:lnSpc>
                <a:spcPct val="112500"/>
              </a:lnSpc>
              <a:spcBef>
                <a:spcPts val="0"/>
              </a:spcBef>
              <a:spcAft>
                <a:spcPts val="0"/>
              </a:spcAft>
              <a:buClr>
                <a:schemeClr val="dk1"/>
              </a:buClr>
              <a:buSzPts val="1100"/>
              <a:buFont typeface="Arial"/>
              <a:buNone/>
            </a:pPr>
            <a:r>
              <a:rPr lang="en" sz="900">
                <a:highlight>
                  <a:srgbClr val="FFF2CC"/>
                </a:highlight>
                <a:latin typeface="Arial"/>
                <a:ea typeface="Arial"/>
                <a:cs typeface="Arial"/>
                <a:sym typeface="Arial"/>
              </a:rPr>
              <a:t>  	</a:t>
            </a:r>
            <a:r>
              <a:rPr lang="en" sz="900">
                <a:solidFill>
                  <a:srgbClr val="800000"/>
                </a:solidFill>
                <a:highlight>
                  <a:srgbClr val="FFF2CC"/>
                </a:highlight>
                <a:latin typeface="Arial"/>
                <a:ea typeface="Arial"/>
                <a:cs typeface="Arial"/>
                <a:sym typeface="Arial"/>
              </a:rPr>
              <a:t>&lt;/div&gt;</a:t>
            </a:r>
            <a:endParaRPr sz="900">
              <a:solidFill>
                <a:srgbClr val="800000"/>
              </a:solidFill>
              <a:highlight>
                <a:srgbClr val="FFF2CC"/>
              </a:highlight>
              <a:latin typeface="Arial"/>
              <a:ea typeface="Arial"/>
              <a:cs typeface="Arial"/>
              <a:sym typeface="Arial"/>
            </a:endParaRPr>
          </a:p>
          <a:p>
            <a:pPr marL="0" lvl="0" indent="0" algn="l" rtl="0">
              <a:lnSpc>
                <a:spcPct val="150000"/>
              </a:lnSpc>
              <a:spcBef>
                <a:spcPts val="0"/>
              </a:spcBef>
              <a:spcAft>
                <a:spcPts val="0"/>
              </a:spcAft>
              <a:buClr>
                <a:schemeClr val="dk1"/>
              </a:buClr>
              <a:buSzPts val="1100"/>
              <a:buFont typeface="Arial"/>
              <a:buNone/>
            </a:pPr>
            <a:endParaRPr sz="900">
              <a:solidFill>
                <a:srgbClr val="800000"/>
              </a:solidFill>
              <a:highlight>
                <a:srgbClr val="FFF2CC"/>
              </a:highlight>
              <a:latin typeface="Courier New"/>
              <a:ea typeface="Courier New"/>
              <a:cs typeface="Courier New"/>
              <a:sym typeface="Courier New"/>
            </a:endParaRPr>
          </a:p>
          <a:p>
            <a:pPr marL="0" lvl="0" indent="0" algn="l" rtl="0">
              <a:lnSpc>
                <a:spcPct val="112500"/>
              </a:lnSpc>
              <a:spcBef>
                <a:spcPts val="0"/>
              </a:spcBef>
              <a:spcAft>
                <a:spcPts val="0"/>
              </a:spcAft>
              <a:buClr>
                <a:schemeClr val="dk1"/>
              </a:buClr>
              <a:buSzPts val="1100"/>
              <a:buFont typeface="Arial"/>
              <a:buNone/>
            </a:pPr>
            <a:r>
              <a:rPr lang="en" sz="900">
                <a:solidFill>
                  <a:srgbClr val="008000"/>
                </a:solidFill>
                <a:highlight>
                  <a:srgbClr val="FFF2CC"/>
                </a:highlight>
                <a:latin typeface="Arial"/>
                <a:ea typeface="Arial"/>
                <a:cs typeface="Arial"/>
                <a:sym typeface="Arial"/>
              </a:rPr>
              <a:t>&lt;!-- Code for From (2) --&gt;</a:t>
            </a:r>
            <a:endParaRPr sz="900">
              <a:solidFill>
                <a:srgbClr val="008000"/>
              </a:solidFill>
              <a:highlight>
                <a:srgbClr val="FFF2CC"/>
              </a:highlight>
              <a:latin typeface="Arial"/>
              <a:ea typeface="Arial"/>
              <a:cs typeface="Arial"/>
              <a:sym typeface="Arial"/>
            </a:endParaRPr>
          </a:p>
          <a:p>
            <a:pPr marL="0" lvl="0" indent="0" algn="l" rtl="0">
              <a:lnSpc>
                <a:spcPct val="112500"/>
              </a:lnSpc>
              <a:spcBef>
                <a:spcPts val="0"/>
              </a:spcBef>
              <a:spcAft>
                <a:spcPts val="0"/>
              </a:spcAft>
              <a:buClr>
                <a:schemeClr val="dk1"/>
              </a:buClr>
              <a:buSzPts val="1100"/>
              <a:buFont typeface="Arial"/>
              <a:buNone/>
            </a:pPr>
            <a:r>
              <a:rPr lang="en" sz="900">
                <a:highlight>
                  <a:srgbClr val="FFF2CC"/>
                </a:highlight>
                <a:latin typeface="Arial"/>
                <a:ea typeface="Arial"/>
                <a:cs typeface="Arial"/>
                <a:sym typeface="Arial"/>
              </a:rPr>
              <a:t>	</a:t>
            </a:r>
            <a:r>
              <a:rPr lang="en" sz="900">
                <a:solidFill>
                  <a:srgbClr val="800000"/>
                </a:solidFill>
                <a:highlight>
                  <a:srgbClr val="FFF2CC"/>
                </a:highlight>
                <a:latin typeface="Arial"/>
                <a:ea typeface="Arial"/>
                <a:cs typeface="Arial"/>
                <a:sym typeface="Arial"/>
              </a:rPr>
              <a:t>&lt;form&gt;</a:t>
            </a:r>
            <a:endParaRPr sz="900">
              <a:solidFill>
                <a:srgbClr val="800000"/>
              </a:solidFill>
              <a:highlight>
                <a:srgbClr val="FFF2CC"/>
              </a:highlight>
              <a:latin typeface="Arial"/>
              <a:ea typeface="Arial"/>
              <a:cs typeface="Arial"/>
              <a:sym typeface="Arial"/>
            </a:endParaRPr>
          </a:p>
          <a:p>
            <a:pPr marL="0" lvl="0" indent="0" algn="l" rtl="0">
              <a:lnSpc>
                <a:spcPct val="112500"/>
              </a:lnSpc>
              <a:spcBef>
                <a:spcPts val="0"/>
              </a:spcBef>
              <a:spcAft>
                <a:spcPts val="0"/>
              </a:spcAft>
              <a:buClr>
                <a:schemeClr val="dk1"/>
              </a:buClr>
              <a:buSzPts val="1100"/>
              <a:buFont typeface="Arial"/>
              <a:buNone/>
            </a:pPr>
            <a:r>
              <a:rPr lang="en" sz="900">
                <a:highlight>
                  <a:srgbClr val="FFF2CC"/>
                </a:highlight>
                <a:latin typeface="Arial"/>
                <a:ea typeface="Arial"/>
                <a:cs typeface="Arial"/>
                <a:sym typeface="Arial"/>
              </a:rPr>
              <a:t>  	</a:t>
            </a:r>
            <a:r>
              <a:rPr lang="en" sz="900">
                <a:solidFill>
                  <a:srgbClr val="800000"/>
                </a:solidFill>
                <a:highlight>
                  <a:srgbClr val="FFF2CC"/>
                </a:highlight>
                <a:latin typeface="Arial"/>
                <a:ea typeface="Arial"/>
                <a:cs typeface="Arial"/>
                <a:sym typeface="Arial"/>
              </a:rPr>
              <a:t>&lt;div</a:t>
            </a:r>
            <a:r>
              <a:rPr lang="en" sz="900">
                <a:highlight>
                  <a:srgbClr val="FFF2CC"/>
                </a:highlight>
                <a:latin typeface="Arial"/>
                <a:ea typeface="Arial"/>
                <a:cs typeface="Arial"/>
                <a:sym typeface="Arial"/>
              </a:rPr>
              <a:t> </a:t>
            </a:r>
            <a:r>
              <a:rPr lang="en" sz="900">
                <a:solidFill>
                  <a:srgbClr val="FF0000"/>
                </a:solidFill>
                <a:highlight>
                  <a:srgbClr val="FFF2CC"/>
                </a:highlight>
                <a:latin typeface="Arial"/>
                <a:ea typeface="Arial"/>
                <a:cs typeface="Arial"/>
                <a:sym typeface="Arial"/>
              </a:rPr>
              <a:t>class</a:t>
            </a:r>
            <a:r>
              <a:rPr lang="en" sz="900">
                <a:highlight>
                  <a:srgbClr val="FFF2CC"/>
                </a:highlight>
                <a:latin typeface="Arial"/>
                <a:ea typeface="Arial"/>
                <a:cs typeface="Arial"/>
                <a:sym typeface="Arial"/>
              </a:rPr>
              <a:t>= </a:t>
            </a:r>
            <a:r>
              <a:rPr lang="en" sz="900">
                <a:solidFill>
                  <a:srgbClr val="0000FF"/>
                </a:solidFill>
                <a:highlight>
                  <a:srgbClr val="FFF2CC"/>
                </a:highlight>
                <a:latin typeface="Arial"/>
                <a:ea typeface="Arial"/>
                <a:cs typeface="Arial"/>
                <a:sym typeface="Arial"/>
              </a:rPr>
              <a:t>"row"</a:t>
            </a:r>
            <a:r>
              <a:rPr lang="en" sz="900">
                <a:solidFill>
                  <a:srgbClr val="800000"/>
                </a:solidFill>
                <a:highlight>
                  <a:srgbClr val="FFF2CC"/>
                </a:highlight>
                <a:latin typeface="Arial"/>
                <a:ea typeface="Arial"/>
                <a:cs typeface="Arial"/>
                <a:sym typeface="Arial"/>
              </a:rPr>
              <a:t>&gt;</a:t>
            </a:r>
            <a:endParaRPr sz="900">
              <a:solidFill>
                <a:srgbClr val="800000"/>
              </a:solidFill>
              <a:highlight>
                <a:srgbClr val="FFF2CC"/>
              </a:highlight>
              <a:latin typeface="Arial"/>
              <a:ea typeface="Arial"/>
              <a:cs typeface="Arial"/>
              <a:sym typeface="Arial"/>
            </a:endParaRPr>
          </a:p>
          <a:p>
            <a:pPr marL="0" lvl="0" indent="0" algn="l" rtl="0">
              <a:lnSpc>
                <a:spcPct val="112500"/>
              </a:lnSpc>
              <a:spcBef>
                <a:spcPts val="0"/>
              </a:spcBef>
              <a:spcAft>
                <a:spcPts val="0"/>
              </a:spcAft>
              <a:buClr>
                <a:schemeClr val="dk1"/>
              </a:buClr>
              <a:buSzPts val="1100"/>
              <a:buFont typeface="Arial"/>
              <a:buNone/>
            </a:pPr>
            <a:r>
              <a:rPr lang="en" sz="900">
                <a:highlight>
                  <a:srgbClr val="FFF2CC"/>
                </a:highlight>
                <a:latin typeface="Arial"/>
                <a:ea typeface="Arial"/>
                <a:cs typeface="Arial"/>
                <a:sym typeface="Arial"/>
              </a:rPr>
              <a:t>  	</a:t>
            </a:r>
            <a:r>
              <a:rPr lang="en" sz="900">
                <a:solidFill>
                  <a:srgbClr val="800000"/>
                </a:solidFill>
                <a:highlight>
                  <a:srgbClr val="FFF2CC"/>
                </a:highlight>
                <a:latin typeface="Arial"/>
                <a:ea typeface="Arial"/>
                <a:cs typeface="Arial"/>
                <a:sym typeface="Arial"/>
              </a:rPr>
              <a:t>&lt;div</a:t>
            </a:r>
            <a:r>
              <a:rPr lang="en" sz="900">
                <a:highlight>
                  <a:srgbClr val="FFF2CC"/>
                </a:highlight>
                <a:latin typeface="Arial"/>
                <a:ea typeface="Arial"/>
                <a:cs typeface="Arial"/>
                <a:sym typeface="Arial"/>
              </a:rPr>
              <a:t> </a:t>
            </a:r>
            <a:r>
              <a:rPr lang="en" sz="900">
                <a:solidFill>
                  <a:srgbClr val="FF0000"/>
                </a:solidFill>
                <a:highlight>
                  <a:srgbClr val="FFF2CC"/>
                </a:highlight>
                <a:latin typeface="Arial"/>
                <a:ea typeface="Arial"/>
                <a:cs typeface="Arial"/>
                <a:sym typeface="Arial"/>
              </a:rPr>
              <a:t>class</a:t>
            </a:r>
            <a:r>
              <a:rPr lang="en" sz="900">
                <a:highlight>
                  <a:srgbClr val="FFF2CC"/>
                </a:highlight>
                <a:latin typeface="Arial"/>
                <a:ea typeface="Arial"/>
                <a:cs typeface="Arial"/>
                <a:sym typeface="Arial"/>
              </a:rPr>
              <a:t>= </a:t>
            </a:r>
            <a:r>
              <a:rPr lang="en" sz="900">
                <a:solidFill>
                  <a:srgbClr val="0000FF"/>
                </a:solidFill>
                <a:highlight>
                  <a:srgbClr val="FFF2CC"/>
                </a:highlight>
                <a:latin typeface="Arial"/>
                <a:ea typeface="Arial"/>
                <a:cs typeface="Arial"/>
                <a:sym typeface="Arial"/>
              </a:rPr>
              <a:t>"column"</a:t>
            </a:r>
            <a:r>
              <a:rPr lang="en" sz="900">
                <a:solidFill>
                  <a:srgbClr val="800000"/>
                </a:solidFill>
                <a:highlight>
                  <a:srgbClr val="FFF2CC"/>
                </a:highlight>
                <a:latin typeface="Arial"/>
                <a:ea typeface="Arial"/>
                <a:cs typeface="Arial"/>
                <a:sym typeface="Arial"/>
              </a:rPr>
              <a:t>&gt;</a:t>
            </a:r>
            <a:endParaRPr sz="900">
              <a:solidFill>
                <a:srgbClr val="800000"/>
              </a:solidFill>
              <a:highlight>
                <a:srgbClr val="FFF2CC"/>
              </a:highlight>
              <a:latin typeface="Arial"/>
              <a:ea typeface="Arial"/>
              <a:cs typeface="Arial"/>
              <a:sym typeface="Arial"/>
            </a:endParaRPr>
          </a:p>
          <a:p>
            <a:pPr marL="0" lvl="0" indent="0" algn="l" rtl="0">
              <a:lnSpc>
                <a:spcPct val="112500"/>
              </a:lnSpc>
              <a:spcBef>
                <a:spcPts val="0"/>
              </a:spcBef>
              <a:spcAft>
                <a:spcPts val="0"/>
              </a:spcAft>
              <a:buClr>
                <a:schemeClr val="dk1"/>
              </a:buClr>
              <a:buSzPts val="1100"/>
              <a:buFont typeface="Arial"/>
              <a:buNone/>
            </a:pPr>
            <a:r>
              <a:rPr lang="en" sz="900">
                <a:highlight>
                  <a:srgbClr val="FFF2CC"/>
                </a:highlight>
                <a:latin typeface="Arial"/>
                <a:ea typeface="Arial"/>
                <a:cs typeface="Arial"/>
                <a:sym typeface="Arial"/>
              </a:rPr>
              <a:t>    	</a:t>
            </a:r>
            <a:r>
              <a:rPr lang="en" sz="900">
                <a:solidFill>
                  <a:srgbClr val="800000"/>
                </a:solidFill>
                <a:highlight>
                  <a:srgbClr val="FFF2CC"/>
                </a:highlight>
                <a:latin typeface="Arial"/>
                <a:ea typeface="Arial"/>
                <a:cs typeface="Arial"/>
                <a:sym typeface="Arial"/>
              </a:rPr>
              <a:t>&lt;label</a:t>
            </a:r>
            <a:r>
              <a:rPr lang="en" sz="900">
                <a:highlight>
                  <a:srgbClr val="FFF2CC"/>
                </a:highlight>
                <a:latin typeface="Arial"/>
                <a:ea typeface="Arial"/>
                <a:cs typeface="Arial"/>
                <a:sym typeface="Arial"/>
              </a:rPr>
              <a:t> </a:t>
            </a:r>
            <a:r>
              <a:rPr lang="en" sz="900">
                <a:solidFill>
                  <a:srgbClr val="FF0000"/>
                </a:solidFill>
                <a:highlight>
                  <a:srgbClr val="FFF2CC"/>
                </a:highlight>
                <a:latin typeface="Arial"/>
                <a:ea typeface="Arial"/>
                <a:cs typeface="Arial"/>
                <a:sym typeface="Arial"/>
              </a:rPr>
              <a:t>for</a:t>
            </a:r>
            <a:r>
              <a:rPr lang="en" sz="900">
                <a:highlight>
                  <a:srgbClr val="FFF2CC"/>
                </a:highlight>
                <a:latin typeface="Arial"/>
                <a:ea typeface="Arial"/>
                <a:cs typeface="Arial"/>
                <a:sym typeface="Arial"/>
              </a:rPr>
              <a:t>= </a:t>
            </a:r>
            <a:r>
              <a:rPr lang="en" sz="900">
                <a:solidFill>
                  <a:srgbClr val="0000FF"/>
                </a:solidFill>
                <a:highlight>
                  <a:srgbClr val="FFF2CC"/>
                </a:highlight>
                <a:latin typeface="Arial"/>
                <a:ea typeface="Arial"/>
                <a:cs typeface="Arial"/>
                <a:sym typeface="Arial"/>
              </a:rPr>
              <a:t>"From” </a:t>
            </a:r>
            <a:r>
              <a:rPr lang="en" sz="900">
                <a:solidFill>
                  <a:srgbClr val="FF0000"/>
                </a:solidFill>
                <a:highlight>
                  <a:srgbClr val="FFF2CC"/>
                </a:highlight>
                <a:latin typeface="Arial"/>
                <a:ea typeface="Arial"/>
                <a:cs typeface="Arial"/>
                <a:sym typeface="Arial"/>
              </a:rPr>
              <a:t>class</a:t>
            </a:r>
            <a:r>
              <a:rPr lang="en" sz="900">
                <a:highlight>
                  <a:srgbClr val="FFF2CC"/>
                </a:highlight>
                <a:latin typeface="Arial"/>
                <a:ea typeface="Arial"/>
                <a:cs typeface="Arial"/>
                <a:sym typeface="Arial"/>
              </a:rPr>
              <a:t>=</a:t>
            </a:r>
            <a:r>
              <a:rPr lang="en" sz="900">
                <a:solidFill>
                  <a:srgbClr val="0000FF"/>
                </a:solidFill>
                <a:highlight>
                  <a:srgbClr val="FFF2CC"/>
                </a:highlight>
                <a:latin typeface="Arial"/>
                <a:ea typeface="Arial"/>
                <a:cs typeface="Arial"/>
                <a:sym typeface="Arial"/>
              </a:rPr>
              <a:t> “from”</a:t>
            </a:r>
            <a:r>
              <a:rPr lang="en" sz="900">
                <a:solidFill>
                  <a:srgbClr val="800000"/>
                </a:solidFill>
                <a:highlight>
                  <a:srgbClr val="FFF2CC"/>
                </a:highlight>
                <a:latin typeface="Arial"/>
                <a:ea typeface="Arial"/>
                <a:cs typeface="Arial"/>
                <a:sym typeface="Arial"/>
              </a:rPr>
              <a:t>&gt;</a:t>
            </a:r>
            <a:r>
              <a:rPr lang="en" sz="900">
                <a:highlight>
                  <a:srgbClr val="FFF2CC"/>
                </a:highlight>
                <a:latin typeface="Arial"/>
                <a:ea typeface="Arial"/>
                <a:cs typeface="Arial"/>
                <a:sym typeface="Arial"/>
              </a:rPr>
              <a:t> From:: </a:t>
            </a:r>
            <a:r>
              <a:rPr lang="en" sz="900">
                <a:solidFill>
                  <a:srgbClr val="800000"/>
                </a:solidFill>
                <a:highlight>
                  <a:srgbClr val="FFF2CC"/>
                </a:highlight>
                <a:latin typeface="Arial"/>
                <a:ea typeface="Arial"/>
                <a:cs typeface="Arial"/>
                <a:sym typeface="Arial"/>
              </a:rPr>
              <a:t>&lt;/label&gt;</a:t>
            </a:r>
            <a:endParaRPr sz="900">
              <a:solidFill>
                <a:srgbClr val="800000"/>
              </a:solidFill>
              <a:highlight>
                <a:srgbClr val="FFF2CC"/>
              </a:highlight>
              <a:latin typeface="Arial"/>
              <a:ea typeface="Arial"/>
              <a:cs typeface="Arial"/>
              <a:sym typeface="Arial"/>
            </a:endParaRPr>
          </a:p>
          <a:p>
            <a:pPr marL="0" lvl="0" indent="0" algn="l" rtl="0">
              <a:lnSpc>
                <a:spcPct val="112500"/>
              </a:lnSpc>
              <a:spcBef>
                <a:spcPts val="0"/>
              </a:spcBef>
              <a:spcAft>
                <a:spcPts val="0"/>
              </a:spcAft>
              <a:buClr>
                <a:schemeClr val="dk1"/>
              </a:buClr>
              <a:buSzPts val="1100"/>
              <a:buFont typeface="Arial"/>
              <a:buNone/>
            </a:pPr>
            <a:r>
              <a:rPr lang="en" sz="900">
                <a:highlight>
                  <a:srgbClr val="FFF2CC"/>
                </a:highlight>
                <a:latin typeface="Arial"/>
                <a:ea typeface="Arial"/>
                <a:cs typeface="Arial"/>
                <a:sym typeface="Arial"/>
              </a:rPr>
              <a:t>    	</a:t>
            </a:r>
            <a:r>
              <a:rPr lang="en" sz="900">
                <a:solidFill>
                  <a:srgbClr val="800000"/>
                </a:solidFill>
                <a:highlight>
                  <a:srgbClr val="FFF2CC"/>
                </a:highlight>
                <a:latin typeface="Arial"/>
                <a:ea typeface="Arial"/>
                <a:cs typeface="Arial"/>
                <a:sym typeface="Arial"/>
              </a:rPr>
              <a:t>&lt;input</a:t>
            </a:r>
            <a:r>
              <a:rPr lang="en" sz="900">
                <a:highlight>
                  <a:srgbClr val="FFF2CC"/>
                </a:highlight>
                <a:latin typeface="Arial"/>
                <a:ea typeface="Arial"/>
                <a:cs typeface="Arial"/>
                <a:sym typeface="Arial"/>
              </a:rPr>
              <a:t> </a:t>
            </a:r>
            <a:r>
              <a:rPr lang="en" sz="900">
                <a:solidFill>
                  <a:srgbClr val="FF0000"/>
                </a:solidFill>
                <a:highlight>
                  <a:srgbClr val="FFF2CC"/>
                </a:highlight>
                <a:latin typeface="Arial"/>
                <a:ea typeface="Arial"/>
                <a:cs typeface="Arial"/>
                <a:sym typeface="Arial"/>
              </a:rPr>
              <a:t>type</a:t>
            </a:r>
            <a:r>
              <a:rPr lang="en" sz="900">
                <a:highlight>
                  <a:srgbClr val="FFF2CC"/>
                </a:highlight>
                <a:latin typeface="Arial"/>
                <a:ea typeface="Arial"/>
                <a:cs typeface="Arial"/>
                <a:sym typeface="Arial"/>
              </a:rPr>
              <a:t>= </a:t>
            </a:r>
            <a:r>
              <a:rPr lang="en" sz="900">
                <a:solidFill>
                  <a:srgbClr val="0000FF"/>
                </a:solidFill>
                <a:highlight>
                  <a:srgbClr val="FFF2CC"/>
                </a:highlight>
                <a:latin typeface="Arial"/>
                <a:ea typeface="Arial"/>
                <a:cs typeface="Arial"/>
                <a:sym typeface="Arial"/>
              </a:rPr>
              <a:t>"text"</a:t>
            </a:r>
            <a:r>
              <a:rPr lang="en" sz="900">
                <a:highlight>
                  <a:srgbClr val="FFF2CC"/>
                </a:highlight>
                <a:latin typeface="Arial"/>
                <a:ea typeface="Arial"/>
                <a:cs typeface="Arial"/>
                <a:sym typeface="Arial"/>
              </a:rPr>
              <a:t> </a:t>
            </a:r>
            <a:r>
              <a:rPr lang="en" sz="900">
                <a:solidFill>
                  <a:srgbClr val="FF0000"/>
                </a:solidFill>
                <a:highlight>
                  <a:srgbClr val="FFF2CC"/>
                </a:highlight>
                <a:latin typeface="Arial"/>
                <a:ea typeface="Arial"/>
                <a:cs typeface="Arial"/>
                <a:sym typeface="Arial"/>
              </a:rPr>
              <a:t>class</a:t>
            </a:r>
            <a:r>
              <a:rPr lang="en" sz="900">
                <a:highlight>
                  <a:srgbClr val="FFF2CC"/>
                </a:highlight>
                <a:latin typeface="Arial"/>
                <a:ea typeface="Arial"/>
                <a:cs typeface="Arial"/>
                <a:sym typeface="Arial"/>
              </a:rPr>
              <a:t>=</a:t>
            </a:r>
            <a:r>
              <a:rPr lang="en" sz="900">
                <a:solidFill>
                  <a:srgbClr val="0000FF"/>
                </a:solidFill>
                <a:highlight>
                  <a:srgbClr val="FFF2CC"/>
                </a:highlight>
                <a:latin typeface="Arial"/>
                <a:ea typeface="Arial"/>
                <a:cs typeface="Arial"/>
                <a:sym typeface="Arial"/>
              </a:rPr>
              <a:t>"text"</a:t>
            </a:r>
            <a:r>
              <a:rPr lang="en" sz="900">
                <a:highlight>
                  <a:srgbClr val="FFF2CC"/>
                </a:highlight>
                <a:latin typeface="Arial"/>
                <a:ea typeface="Arial"/>
                <a:cs typeface="Arial"/>
                <a:sym typeface="Arial"/>
              </a:rPr>
              <a:t> </a:t>
            </a:r>
            <a:r>
              <a:rPr lang="en" sz="900">
                <a:solidFill>
                  <a:srgbClr val="FF0000"/>
                </a:solidFill>
                <a:highlight>
                  <a:srgbClr val="FFF2CC"/>
                </a:highlight>
                <a:latin typeface="Arial"/>
                <a:ea typeface="Arial"/>
                <a:cs typeface="Arial"/>
                <a:sym typeface="Arial"/>
              </a:rPr>
              <a:t>id</a:t>
            </a:r>
            <a:r>
              <a:rPr lang="en" sz="900">
                <a:highlight>
                  <a:srgbClr val="FFF2CC"/>
                </a:highlight>
                <a:latin typeface="Arial"/>
                <a:ea typeface="Arial"/>
                <a:cs typeface="Arial"/>
                <a:sym typeface="Arial"/>
              </a:rPr>
              <a:t>=</a:t>
            </a:r>
            <a:r>
              <a:rPr lang="en" sz="900">
                <a:solidFill>
                  <a:srgbClr val="0000FF"/>
                </a:solidFill>
                <a:highlight>
                  <a:srgbClr val="FFF2CC"/>
                </a:highlight>
                <a:latin typeface="Arial"/>
                <a:ea typeface="Arial"/>
                <a:cs typeface="Arial"/>
                <a:sym typeface="Arial"/>
              </a:rPr>
              <a:t>”text"</a:t>
            </a:r>
            <a:r>
              <a:rPr lang="en" sz="900">
                <a:solidFill>
                  <a:srgbClr val="800000"/>
                </a:solidFill>
                <a:highlight>
                  <a:srgbClr val="FFF2CC"/>
                </a:highlight>
                <a:latin typeface="Arial"/>
                <a:ea typeface="Arial"/>
                <a:cs typeface="Arial"/>
                <a:sym typeface="Arial"/>
              </a:rPr>
              <a:t>&gt;</a:t>
            </a:r>
            <a:endParaRPr sz="900">
              <a:solidFill>
                <a:srgbClr val="800000"/>
              </a:solidFill>
              <a:highlight>
                <a:srgbClr val="FFF2CC"/>
              </a:highlight>
              <a:latin typeface="Arial"/>
              <a:ea typeface="Arial"/>
              <a:cs typeface="Arial"/>
              <a:sym typeface="Arial"/>
            </a:endParaRPr>
          </a:p>
          <a:p>
            <a:pPr marL="0" lvl="0" indent="0" algn="l" rtl="0">
              <a:lnSpc>
                <a:spcPct val="112500"/>
              </a:lnSpc>
              <a:spcBef>
                <a:spcPts val="0"/>
              </a:spcBef>
              <a:spcAft>
                <a:spcPts val="0"/>
              </a:spcAft>
              <a:buClr>
                <a:schemeClr val="dk1"/>
              </a:buClr>
              <a:buSzPts val="1100"/>
              <a:buFont typeface="Arial"/>
              <a:buNone/>
            </a:pPr>
            <a:r>
              <a:rPr lang="en" sz="900">
                <a:highlight>
                  <a:srgbClr val="FFF2CC"/>
                </a:highlight>
                <a:latin typeface="Arial"/>
                <a:ea typeface="Arial"/>
                <a:cs typeface="Arial"/>
                <a:sym typeface="Arial"/>
              </a:rPr>
              <a:t>  	</a:t>
            </a:r>
            <a:r>
              <a:rPr lang="en" sz="900">
                <a:solidFill>
                  <a:srgbClr val="800000"/>
                </a:solidFill>
                <a:highlight>
                  <a:srgbClr val="FFF2CC"/>
                </a:highlight>
                <a:latin typeface="Arial"/>
                <a:ea typeface="Arial"/>
                <a:cs typeface="Arial"/>
                <a:sym typeface="Arial"/>
              </a:rPr>
              <a:t>&lt;/div&gt;</a:t>
            </a:r>
            <a:endParaRPr sz="900">
              <a:solidFill>
                <a:srgbClr val="800000"/>
              </a:solidFill>
              <a:highlight>
                <a:srgbClr val="FFF2CC"/>
              </a:highlight>
              <a:latin typeface="Arial"/>
              <a:ea typeface="Arial"/>
              <a:cs typeface="Arial"/>
              <a:sym typeface="Arial"/>
            </a:endParaRPr>
          </a:p>
          <a:p>
            <a:pPr marL="0" lvl="0" indent="0" algn="l" rtl="0">
              <a:lnSpc>
                <a:spcPct val="112500"/>
              </a:lnSpc>
              <a:spcBef>
                <a:spcPts val="0"/>
              </a:spcBef>
              <a:spcAft>
                <a:spcPts val="0"/>
              </a:spcAft>
              <a:buClr>
                <a:schemeClr val="dk1"/>
              </a:buClr>
              <a:buSzPts val="1100"/>
              <a:buFont typeface="Arial"/>
              <a:buNone/>
            </a:pPr>
            <a:r>
              <a:rPr lang="en" sz="900">
                <a:highlight>
                  <a:srgbClr val="FFF2CC"/>
                </a:highlight>
                <a:latin typeface="Arial"/>
                <a:ea typeface="Arial"/>
                <a:cs typeface="Arial"/>
                <a:sym typeface="Arial"/>
              </a:rPr>
              <a:t>  	</a:t>
            </a:r>
            <a:r>
              <a:rPr lang="en" sz="900">
                <a:solidFill>
                  <a:srgbClr val="800000"/>
                </a:solidFill>
                <a:highlight>
                  <a:srgbClr val="FFF2CC"/>
                </a:highlight>
                <a:latin typeface="Arial"/>
                <a:ea typeface="Arial"/>
                <a:cs typeface="Arial"/>
                <a:sym typeface="Arial"/>
              </a:rPr>
              <a:t>&lt;/div&gt;</a:t>
            </a:r>
            <a:endParaRPr sz="900">
              <a:solidFill>
                <a:srgbClr val="800000"/>
              </a:solidFill>
              <a:highlight>
                <a:srgbClr val="FFF2CC"/>
              </a:highlight>
              <a:latin typeface="Arial"/>
              <a:ea typeface="Arial"/>
              <a:cs typeface="Arial"/>
              <a:sym typeface="Arial"/>
            </a:endParaRPr>
          </a:p>
          <a:p>
            <a:pPr marL="0" lvl="0" indent="0" algn="l" rtl="0">
              <a:lnSpc>
                <a:spcPct val="112500"/>
              </a:lnSpc>
              <a:spcBef>
                <a:spcPts val="0"/>
              </a:spcBef>
              <a:spcAft>
                <a:spcPts val="0"/>
              </a:spcAft>
              <a:buClr>
                <a:schemeClr val="dk1"/>
              </a:buClr>
              <a:buSzPts val="1100"/>
              <a:buFont typeface="Arial"/>
              <a:buNone/>
            </a:pPr>
            <a:endParaRPr sz="900">
              <a:solidFill>
                <a:srgbClr val="800000"/>
              </a:solidFill>
              <a:highlight>
                <a:srgbClr val="FFF2CC"/>
              </a:highlight>
              <a:latin typeface="Arial"/>
              <a:ea typeface="Arial"/>
              <a:cs typeface="Arial"/>
              <a:sym typeface="Arial"/>
            </a:endParaRPr>
          </a:p>
          <a:p>
            <a:pPr marL="0" lvl="0" indent="0" algn="l" rtl="0">
              <a:lnSpc>
                <a:spcPct val="112500"/>
              </a:lnSpc>
              <a:spcBef>
                <a:spcPts val="0"/>
              </a:spcBef>
              <a:spcAft>
                <a:spcPts val="0"/>
              </a:spcAft>
              <a:buClr>
                <a:schemeClr val="dk1"/>
              </a:buClr>
              <a:buSzPts val="1100"/>
              <a:buFont typeface="Arial"/>
              <a:buNone/>
            </a:pPr>
            <a:r>
              <a:rPr lang="en" sz="900" b="1"/>
              <a:t>Don’t forget proper indentation! </a:t>
            </a:r>
            <a:endParaRPr sz="900" b="1"/>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5"/>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Step 2: </a:t>
            </a:r>
            <a:r>
              <a:rPr lang="en" b="1"/>
              <a:t>Selecting a Gift</a:t>
            </a:r>
            <a:r>
              <a:rPr lang="en"/>
              <a:t> (“Select”/Drop-down”)</a:t>
            </a:r>
            <a:endParaRPr/>
          </a:p>
        </p:txBody>
      </p:sp>
      <p:sp>
        <p:nvSpPr>
          <p:cNvPr id="141" name="Google Shape;141;p25"/>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rmAutofit fontScale="85000" lnSpcReduction="20000"/>
          </a:bodyPr>
          <a:lstStyle/>
          <a:p>
            <a:pPr marL="457200" lvl="0" indent="-325755" algn="l" rtl="0">
              <a:spcBef>
                <a:spcPts val="0"/>
              </a:spcBef>
              <a:spcAft>
                <a:spcPts val="0"/>
              </a:spcAft>
              <a:buSzPct val="100000"/>
              <a:buAutoNum type="arabicPeriod"/>
            </a:pPr>
            <a:r>
              <a:rPr lang="en"/>
              <a:t>Make a </a:t>
            </a:r>
            <a:r>
              <a:rPr lang="en" b="1">
                <a:highlight>
                  <a:srgbClr val="D9EAD3"/>
                </a:highlight>
              </a:rPr>
              <a:t>&lt;!--comment --&gt;</a:t>
            </a:r>
            <a:r>
              <a:rPr lang="en"/>
              <a:t> for “Selecting a Gift”, and open a new </a:t>
            </a:r>
            <a:r>
              <a:rPr lang="en" b="1"/>
              <a:t>&lt;label&gt; </a:t>
            </a:r>
            <a:r>
              <a:rPr lang="en"/>
              <a:t>tag.</a:t>
            </a:r>
            <a:endParaRPr/>
          </a:p>
          <a:p>
            <a:pPr marL="457200" lvl="0" indent="-325755" algn="l" rtl="0">
              <a:spcBef>
                <a:spcPts val="0"/>
              </a:spcBef>
              <a:spcAft>
                <a:spcPts val="0"/>
              </a:spcAft>
              <a:buSzPct val="100000"/>
              <a:buAutoNum type="arabicPeriod"/>
            </a:pPr>
            <a:r>
              <a:rPr lang="en"/>
              <a:t>Add your </a:t>
            </a:r>
            <a:r>
              <a:rPr lang="en" b="1">
                <a:highlight>
                  <a:srgbClr val="FFF2CC"/>
                </a:highlight>
              </a:rPr>
              <a:t>&lt;div</a:t>
            </a:r>
            <a:r>
              <a:rPr lang="en">
                <a:highlight>
                  <a:srgbClr val="FFF2CC"/>
                </a:highlight>
              </a:rPr>
              <a:t> </a:t>
            </a:r>
            <a:r>
              <a:rPr lang="en" b="1">
                <a:highlight>
                  <a:srgbClr val="FFF2CC"/>
                </a:highlight>
              </a:rPr>
              <a:t>class=</a:t>
            </a:r>
            <a:r>
              <a:rPr lang="en">
                <a:highlight>
                  <a:srgbClr val="FFF2CC"/>
                </a:highlight>
              </a:rPr>
              <a:t> “row”</a:t>
            </a:r>
            <a:r>
              <a:rPr lang="en" b="1">
                <a:highlight>
                  <a:srgbClr val="FFF2CC"/>
                </a:highlight>
              </a:rPr>
              <a:t>&gt;</a:t>
            </a:r>
            <a:r>
              <a:rPr lang="en"/>
              <a:t> for nesting. </a:t>
            </a:r>
            <a:endParaRPr/>
          </a:p>
          <a:p>
            <a:pPr marL="457200" lvl="0" indent="-325755" algn="l" rtl="0">
              <a:spcBef>
                <a:spcPts val="0"/>
              </a:spcBef>
              <a:spcAft>
                <a:spcPts val="0"/>
              </a:spcAft>
              <a:buSzPct val="100000"/>
              <a:buAutoNum type="arabicPeriod"/>
            </a:pPr>
            <a:r>
              <a:rPr lang="en"/>
              <a:t>The </a:t>
            </a:r>
            <a:r>
              <a:rPr lang="en" b="1"/>
              <a:t>&lt;label&gt; </a:t>
            </a:r>
            <a:r>
              <a:rPr lang="en"/>
              <a:t>tag can be copied and pasted from </a:t>
            </a:r>
            <a:r>
              <a:rPr lang="en" i="1"/>
              <a:t>Step 1</a:t>
            </a:r>
            <a:r>
              <a:rPr lang="en"/>
              <a:t>, just make sure to change the content to something like what is down below. </a:t>
            </a:r>
            <a:endParaRPr/>
          </a:p>
          <a:p>
            <a:pPr marL="0" lvl="0" indent="0" algn="l" rtl="0">
              <a:spcBef>
                <a:spcPts val="1200"/>
              </a:spcBef>
              <a:spcAft>
                <a:spcPts val="0"/>
              </a:spcAft>
              <a:buNone/>
            </a:pPr>
            <a:r>
              <a:rPr lang="en" b="1">
                <a:highlight>
                  <a:srgbClr val="FFF2CC"/>
                </a:highlight>
              </a:rPr>
              <a:t>&lt;label for= “</a:t>
            </a:r>
            <a:r>
              <a:rPr lang="en">
                <a:highlight>
                  <a:srgbClr val="FFF2CC"/>
                </a:highlight>
              </a:rPr>
              <a:t>Selecting a Gift</a:t>
            </a:r>
            <a:r>
              <a:rPr lang="en" b="1">
                <a:highlight>
                  <a:srgbClr val="FFF2CC"/>
                </a:highlight>
              </a:rPr>
              <a:t>” class= “</a:t>
            </a:r>
            <a:r>
              <a:rPr lang="en">
                <a:highlight>
                  <a:srgbClr val="FFF2CC"/>
                </a:highlight>
              </a:rPr>
              <a:t>gift</a:t>
            </a:r>
            <a:r>
              <a:rPr lang="en" b="1">
                <a:highlight>
                  <a:srgbClr val="FFF2CC"/>
                </a:highlight>
              </a:rPr>
              <a:t>”&gt; </a:t>
            </a:r>
            <a:r>
              <a:rPr lang="en">
                <a:highlight>
                  <a:srgbClr val="FFF2CC"/>
                </a:highlight>
              </a:rPr>
              <a:t>Select a Gift:</a:t>
            </a:r>
            <a:r>
              <a:rPr lang="en" b="1">
                <a:highlight>
                  <a:srgbClr val="FFF2CC"/>
                </a:highlight>
              </a:rPr>
              <a:t> &lt;/label&gt; </a:t>
            </a:r>
            <a:endParaRPr/>
          </a:p>
          <a:p>
            <a:pPr marL="457200" lvl="0" indent="-325755" algn="l" rtl="0">
              <a:spcBef>
                <a:spcPts val="1200"/>
              </a:spcBef>
              <a:spcAft>
                <a:spcPts val="0"/>
              </a:spcAft>
              <a:buSzPct val="100000"/>
              <a:buAutoNum type="arabicPeriod"/>
            </a:pPr>
            <a:r>
              <a:rPr lang="en"/>
              <a:t>Next, you want to open a </a:t>
            </a:r>
            <a:r>
              <a:rPr lang="en" b="1"/>
              <a:t>&lt;select&gt; </a:t>
            </a:r>
            <a:r>
              <a:rPr lang="en"/>
              <a:t>tag, giving it a class, and an id. </a:t>
            </a:r>
            <a:endParaRPr/>
          </a:p>
          <a:p>
            <a:pPr marL="0" lvl="0" indent="0" algn="l" rtl="0">
              <a:spcBef>
                <a:spcPts val="1200"/>
              </a:spcBef>
              <a:spcAft>
                <a:spcPts val="0"/>
              </a:spcAft>
              <a:buNone/>
            </a:pPr>
            <a:r>
              <a:rPr lang="en" b="1">
                <a:highlight>
                  <a:srgbClr val="FFF2CC"/>
                </a:highlight>
              </a:rPr>
              <a:t>&lt;select class=</a:t>
            </a:r>
            <a:r>
              <a:rPr lang="en">
                <a:highlight>
                  <a:srgbClr val="FFF2CC"/>
                </a:highlight>
              </a:rPr>
              <a:t> “gift” </a:t>
            </a:r>
            <a:r>
              <a:rPr lang="en" b="1">
                <a:highlight>
                  <a:srgbClr val="FFF2CC"/>
                </a:highlight>
              </a:rPr>
              <a:t>id=</a:t>
            </a:r>
            <a:r>
              <a:rPr lang="en">
                <a:highlight>
                  <a:srgbClr val="FFF2CC"/>
                </a:highlight>
              </a:rPr>
              <a:t> “gift”</a:t>
            </a:r>
            <a:r>
              <a:rPr lang="en" b="1">
                <a:highlight>
                  <a:srgbClr val="FFF2CC"/>
                </a:highlight>
              </a:rPr>
              <a:t>&gt; </a:t>
            </a:r>
            <a:endParaRPr b="1">
              <a:highlight>
                <a:srgbClr val="FFF2CC"/>
              </a:highlight>
            </a:endParaRPr>
          </a:p>
          <a:p>
            <a:pPr marL="457200" lvl="0" indent="-325755" algn="l" rtl="0">
              <a:spcBef>
                <a:spcPts val="1200"/>
              </a:spcBef>
              <a:spcAft>
                <a:spcPts val="0"/>
              </a:spcAft>
              <a:buSzPct val="100000"/>
              <a:buAutoNum type="arabicPeriod"/>
            </a:pPr>
            <a:r>
              <a:rPr lang="en"/>
              <a:t>Below this code, you will be adding </a:t>
            </a:r>
            <a:r>
              <a:rPr lang="en" b="1"/>
              <a:t>&lt;option&gt; </a:t>
            </a:r>
            <a:r>
              <a:rPr lang="en"/>
              <a:t>tags with </a:t>
            </a:r>
            <a:r>
              <a:rPr lang="en" b="1"/>
              <a:t>values</a:t>
            </a:r>
            <a:r>
              <a:rPr lang="en"/>
              <a:t>, that will describe the selection of gifts, which will be discussed on the next slide. </a:t>
            </a:r>
            <a:endParaRPr/>
          </a:p>
          <a:p>
            <a:pPr marL="0" lvl="0" indent="0" algn="l" rtl="0">
              <a:spcBef>
                <a:spcPts val="1200"/>
              </a:spcBef>
              <a:spcAft>
                <a:spcPts val="1200"/>
              </a:spcAft>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6"/>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Step 2: </a:t>
            </a:r>
            <a:r>
              <a:rPr lang="en" b="1"/>
              <a:t>Selecting a Gift</a:t>
            </a:r>
            <a:r>
              <a:rPr lang="en"/>
              <a:t> (Cont.)</a:t>
            </a:r>
            <a:endParaRPr/>
          </a:p>
        </p:txBody>
      </p:sp>
      <p:sp>
        <p:nvSpPr>
          <p:cNvPr id="147" name="Google Shape;147;p26"/>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rmAutofit fontScale="77500" lnSpcReduction="20000"/>
          </a:bodyPr>
          <a:lstStyle/>
          <a:p>
            <a:pPr marL="0" lvl="0" indent="0" algn="l" rtl="0">
              <a:spcBef>
                <a:spcPts val="0"/>
              </a:spcBef>
              <a:spcAft>
                <a:spcPts val="0"/>
              </a:spcAft>
              <a:buNone/>
            </a:pPr>
            <a:r>
              <a:rPr lang="en"/>
              <a:t>5. Decide how many gifts you want available for selection. Each gift will consist of a </a:t>
            </a:r>
            <a:r>
              <a:rPr lang="en" b="1"/>
              <a:t>&lt;option&gt;</a:t>
            </a:r>
            <a:r>
              <a:rPr lang="en"/>
              <a:t> tag and </a:t>
            </a:r>
            <a:r>
              <a:rPr lang="en" b="1"/>
              <a:t>value</a:t>
            </a:r>
            <a:r>
              <a:rPr lang="en"/>
              <a:t> with text. </a:t>
            </a:r>
            <a:endParaRPr/>
          </a:p>
          <a:p>
            <a:pPr marL="0" lvl="0" indent="0" algn="l" rtl="0">
              <a:spcBef>
                <a:spcPts val="1200"/>
              </a:spcBef>
              <a:spcAft>
                <a:spcPts val="0"/>
              </a:spcAft>
              <a:buNone/>
            </a:pPr>
            <a:r>
              <a:rPr lang="en"/>
              <a:t>If you want to have the option of three available gifts, a plush, flowers, and candy. Your code will have three </a:t>
            </a:r>
            <a:r>
              <a:rPr lang="en" b="1"/>
              <a:t>&lt;option&gt; </a:t>
            </a:r>
            <a:r>
              <a:rPr lang="en"/>
              <a:t>tags with their corresponding values like this: </a:t>
            </a:r>
            <a:endParaRPr/>
          </a:p>
          <a:p>
            <a:pPr marL="0" lvl="0" indent="0" algn="l" rtl="0">
              <a:spcBef>
                <a:spcPts val="1200"/>
              </a:spcBef>
              <a:spcAft>
                <a:spcPts val="0"/>
              </a:spcAft>
              <a:buNone/>
            </a:pPr>
            <a:r>
              <a:rPr lang="en" b="1">
                <a:highlight>
                  <a:srgbClr val="FFF2CC"/>
                </a:highlight>
              </a:rPr>
              <a:t>&lt;option value=</a:t>
            </a:r>
            <a:r>
              <a:rPr lang="en">
                <a:highlight>
                  <a:srgbClr val="FFF2CC"/>
                </a:highlight>
              </a:rPr>
              <a:t> “plush”</a:t>
            </a:r>
            <a:r>
              <a:rPr lang="en" b="1">
                <a:highlight>
                  <a:srgbClr val="FFF2CC"/>
                </a:highlight>
              </a:rPr>
              <a:t>&gt;</a:t>
            </a:r>
            <a:r>
              <a:rPr lang="en">
                <a:highlight>
                  <a:srgbClr val="FFF2CC"/>
                </a:highlight>
              </a:rPr>
              <a:t> Plush </a:t>
            </a:r>
            <a:r>
              <a:rPr lang="en" b="1">
                <a:highlight>
                  <a:srgbClr val="FFF2CC"/>
                </a:highlight>
              </a:rPr>
              <a:t>&lt;/option&gt; </a:t>
            </a:r>
            <a:endParaRPr b="1">
              <a:highlight>
                <a:srgbClr val="FFF2CC"/>
              </a:highlight>
            </a:endParaRPr>
          </a:p>
          <a:p>
            <a:pPr marL="0" lvl="0" indent="0" algn="l" rtl="0">
              <a:spcBef>
                <a:spcPts val="1200"/>
              </a:spcBef>
              <a:spcAft>
                <a:spcPts val="0"/>
              </a:spcAft>
              <a:buNone/>
            </a:pPr>
            <a:r>
              <a:rPr lang="en" b="1">
                <a:highlight>
                  <a:srgbClr val="FFF2CC"/>
                </a:highlight>
              </a:rPr>
              <a:t>&lt;option value=</a:t>
            </a:r>
            <a:r>
              <a:rPr lang="en">
                <a:highlight>
                  <a:srgbClr val="FFF2CC"/>
                </a:highlight>
              </a:rPr>
              <a:t> “flowers”</a:t>
            </a:r>
            <a:r>
              <a:rPr lang="en" b="1">
                <a:highlight>
                  <a:srgbClr val="FFF2CC"/>
                </a:highlight>
              </a:rPr>
              <a:t>&gt; </a:t>
            </a:r>
            <a:r>
              <a:rPr lang="en">
                <a:highlight>
                  <a:srgbClr val="FFF2CC"/>
                </a:highlight>
              </a:rPr>
              <a:t>Flowers </a:t>
            </a:r>
            <a:r>
              <a:rPr lang="en" b="1">
                <a:highlight>
                  <a:srgbClr val="FFF2CC"/>
                </a:highlight>
              </a:rPr>
              <a:t>&lt;/option&gt; </a:t>
            </a:r>
            <a:endParaRPr b="1">
              <a:highlight>
                <a:srgbClr val="FFF2CC"/>
              </a:highlight>
            </a:endParaRPr>
          </a:p>
          <a:p>
            <a:pPr marL="0" lvl="0" indent="0" algn="l" rtl="0">
              <a:spcBef>
                <a:spcPts val="1200"/>
              </a:spcBef>
              <a:spcAft>
                <a:spcPts val="0"/>
              </a:spcAft>
              <a:buNone/>
            </a:pPr>
            <a:r>
              <a:rPr lang="en" b="1">
                <a:highlight>
                  <a:srgbClr val="FFF2CC"/>
                </a:highlight>
              </a:rPr>
              <a:t>&lt;option value=</a:t>
            </a:r>
            <a:r>
              <a:rPr lang="en">
                <a:highlight>
                  <a:srgbClr val="FFF2CC"/>
                </a:highlight>
              </a:rPr>
              <a:t> “candy”</a:t>
            </a:r>
            <a:r>
              <a:rPr lang="en" b="1">
                <a:highlight>
                  <a:srgbClr val="FFF2CC"/>
                </a:highlight>
              </a:rPr>
              <a:t>&gt;</a:t>
            </a:r>
            <a:r>
              <a:rPr lang="en">
                <a:highlight>
                  <a:srgbClr val="FFF2CC"/>
                </a:highlight>
              </a:rPr>
              <a:t> Candy </a:t>
            </a:r>
            <a:r>
              <a:rPr lang="en" b="1">
                <a:highlight>
                  <a:srgbClr val="FFF2CC"/>
                </a:highlight>
              </a:rPr>
              <a:t>&lt;/option&gt; </a:t>
            </a:r>
            <a:endParaRPr b="1">
              <a:highlight>
                <a:srgbClr val="FFF2CC"/>
              </a:highlight>
            </a:endParaRPr>
          </a:p>
          <a:p>
            <a:pPr marL="0" lvl="0" indent="0" algn="l" rtl="0">
              <a:spcBef>
                <a:spcPts val="1200"/>
              </a:spcBef>
              <a:spcAft>
                <a:spcPts val="0"/>
              </a:spcAft>
              <a:buNone/>
            </a:pPr>
            <a:r>
              <a:rPr lang="en"/>
              <a:t>Of course, this is another section of the project where you can copy and paste, once you have the code for your original </a:t>
            </a:r>
            <a:r>
              <a:rPr lang="en" b="1"/>
              <a:t>&lt;option&gt;</a:t>
            </a:r>
            <a:r>
              <a:rPr lang="en"/>
              <a:t>. </a:t>
            </a:r>
            <a:endParaRPr/>
          </a:p>
          <a:p>
            <a:pPr marL="0" lvl="0" indent="0" algn="l" rtl="0">
              <a:spcBef>
                <a:spcPts val="1200"/>
              </a:spcBef>
              <a:spcAft>
                <a:spcPts val="1200"/>
              </a:spcAft>
              <a:buNone/>
            </a:pPr>
            <a:r>
              <a:rPr lang="en"/>
              <a:t>6. Lastly, do not forget to close out your code with </a:t>
            </a:r>
            <a:r>
              <a:rPr lang="en" b="1"/>
              <a:t>&lt;/select&gt;</a:t>
            </a:r>
            <a:r>
              <a:rPr lang="en"/>
              <a:t> element, since this will be our only selection option in our form, followed by the your </a:t>
            </a:r>
            <a:r>
              <a:rPr lang="en" b="1"/>
              <a:t>&lt;/div&gt;</a:t>
            </a:r>
            <a:r>
              <a:rPr lang="en"/>
              <a:t> tag.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7"/>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Step 2 Coded:</a:t>
            </a:r>
            <a:endParaRPr/>
          </a:p>
        </p:txBody>
      </p:sp>
      <p:sp>
        <p:nvSpPr>
          <p:cNvPr id="153" name="Google Shape;153;p27"/>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rmAutofit/>
          </a:bodyPr>
          <a:lstStyle/>
          <a:p>
            <a:pPr marL="0" lvl="0" indent="0" algn="l" rtl="0">
              <a:lnSpc>
                <a:spcPct val="112500"/>
              </a:lnSpc>
              <a:spcBef>
                <a:spcPts val="0"/>
              </a:spcBef>
              <a:spcAft>
                <a:spcPts val="0"/>
              </a:spcAft>
              <a:buClr>
                <a:schemeClr val="dk1"/>
              </a:buClr>
              <a:buSzPts val="1100"/>
              <a:buFont typeface="Arial"/>
              <a:buNone/>
            </a:pPr>
            <a:r>
              <a:rPr lang="en" sz="900">
                <a:solidFill>
                  <a:srgbClr val="008000"/>
                </a:solidFill>
                <a:highlight>
                  <a:srgbClr val="FFF2CC"/>
                </a:highlight>
                <a:latin typeface="Arial"/>
                <a:ea typeface="Arial"/>
                <a:cs typeface="Arial"/>
                <a:sym typeface="Arial"/>
              </a:rPr>
              <a:t>&lt;!-- Code for Selecting a Gift (3) --&gt;</a:t>
            </a:r>
            <a:endParaRPr sz="900">
              <a:highlight>
                <a:srgbClr val="FFF2CC"/>
              </a:highlight>
              <a:latin typeface="Arial"/>
              <a:ea typeface="Arial"/>
              <a:cs typeface="Arial"/>
              <a:sym typeface="Arial"/>
            </a:endParaRPr>
          </a:p>
          <a:p>
            <a:pPr marL="0" lvl="0" indent="0" algn="l" rtl="0">
              <a:lnSpc>
                <a:spcPct val="112500"/>
              </a:lnSpc>
              <a:spcBef>
                <a:spcPts val="0"/>
              </a:spcBef>
              <a:spcAft>
                <a:spcPts val="0"/>
              </a:spcAft>
              <a:buClr>
                <a:schemeClr val="dk1"/>
              </a:buClr>
              <a:buSzPts val="1100"/>
              <a:buFont typeface="Arial"/>
              <a:buNone/>
            </a:pPr>
            <a:r>
              <a:rPr lang="en" sz="900">
                <a:highlight>
                  <a:srgbClr val="FFF2CC"/>
                </a:highlight>
                <a:latin typeface="Arial"/>
                <a:ea typeface="Arial"/>
                <a:cs typeface="Arial"/>
                <a:sym typeface="Arial"/>
              </a:rPr>
              <a:t> 	</a:t>
            </a:r>
            <a:r>
              <a:rPr lang="en" sz="900">
                <a:solidFill>
                  <a:srgbClr val="800000"/>
                </a:solidFill>
                <a:highlight>
                  <a:srgbClr val="FFF2CC"/>
                </a:highlight>
                <a:latin typeface="Arial"/>
                <a:ea typeface="Arial"/>
                <a:cs typeface="Arial"/>
                <a:sym typeface="Arial"/>
              </a:rPr>
              <a:t>&lt;div</a:t>
            </a:r>
            <a:r>
              <a:rPr lang="en" sz="900">
                <a:highlight>
                  <a:srgbClr val="FFF2CC"/>
                </a:highlight>
                <a:latin typeface="Arial"/>
                <a:ea typeface="Arial"/>
                <a:cs typeface="Arial"/>
                <a:sym typeface="Arial"/>
              </a:rPr>
              <a:t> </a:t>
            </a:r>
            <a:r>
              <a:rPr lang="en" sz="900">
                <a:solidFill>
                  <a:srgbClr val="FF0000"/>
                </a:solidFill>
                <a:highlight>
                  <a:srgbClr val="FFF2CC"/>
                </a:highlight>
                <a:latin typeface="Arial"/>
                <a:ea typeface="Arial"/>
                <a:cs typeface="Arial"/>
                <a:sym typeface="Arial"/>
              </a:rPr>
              <a:t>class</a:t>
            </a:r>
            <a:r>
              <a:rPr lang="en" sz="900">
                <a:highlight>
                  <a:srgbClr val="FFF2CC"/>
                </a:highlight>
                <a:latin typeface="Arial"/>
                <a:ea typeface="Arial"/>
                <a:cs typeface="Arial"/>
                <a:sym typeface="Arial"/>
              </a:rPr>
              <a:t>= </a:t>
            </a:r>
            <a:r>
              <a:rPr lang="en" sz="900">
                <a:solidFill>
                  <a:srgbClr val="0000FF"/>
                </a:solidFill>
                <a:highlight>
                  <a:srgbClr val="FFF2CC"/>
                </a:highlight>
                <a:latin typeface="Arial"/>
                <a:ea typeface="Arial"/>
                <a:cs typeface="Arial"/>
                <a:sym typeface="Arial"/>
              </a:rPr>
              <a:t>"row"</a:t>
            </a:r>
            <a:r>
              <a:rPr lang="en" sz="900">
                <a:solidFill>
                  <a:srgbClr val="800000"/>
                </a:solidFill>
                <a:highlight>
                  <a:srgbClr val="FFF2CC"/>
                </a:highlight>
                <a:latin typeface="Arial"/>
                <a:ea typeface="Arial"/>
                <a:cs typeface="Arial"/>
                <a:sym typeface="Arial"/>
              </a:rPr>
              <a:t>&gt;</a:t>
            </a:r>
            <a:endParaRPr sz="900">
              <a:solidFill>
                <a:srgbClr val="800000"/>
              </a:solidFill>
              <a:highlight>
                <a:srgbClr val="FFF2CC"/>
              </a:highlight>
              <a:latin typeface="Arial"/>
              <a:ea typeface="Arial"/>
              <a:cs typeface="Arial"/>
              <a:sym typeface="Arial"/>
            </a:endParaRPr>
          </a:p>
          <a:p>
            <a:pPr marL="0" lvl="0" indent="0" algn="l" rtl="0">
              <a:lnSpc>
                <a:spcPct val="112500"/>
              </a:lnSpc>
              <a:spcBef>
                <a:spcPts val="0"/>
              </a:spcBef>
              <a:spcAft>
                <a:spcPts val="0"/>
              </a:spcAft>
              <a:buClr>
                <a:schemeClr val="dk1"/>
              </a:buClr>
              <a:buSzPts val="1100"/>
              <a:buFont typeface="Arial"/>
              <a:buNone/>
            </a:pPr>
            <a:r>
              <a:rPr lang="en" sz="900">
                <a:highlight>
                  <a:srgbClr val="FFF2CC"/>
                </a:highlight>
                <a:latin typeface="Arial"/>
                <a:ea typeface="Arial"/>
                <a:cs typeface="Arial"/>
                <a:sym typeface="Arial"/>
              </a:rPr>
              <a:t>    	</a:t>
            </a:r>
            <a:r>
              <a:rPr lang="en" sz="900">
                <a:solidFill>
                  <a:srgbClr val="800000"/>
                </a:solidFill>
                <a:highlight>
                  <a:srgbClr val="FFF2CC"/>
                </a:highlight>
                <a:latin typeface="Arial"/>
                <a:ea typeface="Arial"/>
                <a:cs typeface="Arial"/>
                <a:sym typeface="Arial"/>
              </a:rPr>
              <a:t>&lt;label</a:t>
            </a:r>
            <a:r>
              <a:rPr lang="en" sz="900">
                <a:highlight>
                  <a:srgbClr val="FFF2CC"/>
                </a:highlight>
                <a:latin typeface="Arial"/>
                <a:ea typeface="Arial"/>
                <a:cs typeface="Arial"/>
                <a:sym typeface="Arial"/>
              </a:rPr>
              <a:t> </a:t>
            </a:r>
            <a:r>
              <a:rPr lang="en" sz="900">
                <a:solidFill>
                  <a:srgbClr val="FF0000"/>
                </a:solidFill>
                <a:highlight>
                  <a:srgbClr val="FFF2CC"/>
                </a:highlight>
                <a:latin typeface="Arial"/>
                <a:ea typeface="Arial"/>
                <a:cs typeface="Arial"/>
                <a:sym typeface="Arial"/>
              </a:rPr>
              <a:t>for</a:t>
            </a:r>
            <a:r>
              <a:rPr lang="en" sz="900">
                <a:highlight>
                  <a:srgbClr val="FFF2CC"/>
                </a:highlight>
                <a:latin typeface="Arial"/>
                <a:ea typeface="Arial"/>
                <a:cs typeface="Arial"/>
                <a:sym typeface="Arial"/>
              </a:rPr>
              <a:t>= </a:t>
            </a:r>
            <a:r>
              <a:rPr lang="en" sz="900">
                <a:solidFill>
                  <a:srgbClr val="0000FF"/>
                </a:solidFill>
                <a:highlight>
                  <a:srgbClr val="FFF2CC"/>
                </a:highlight>
                <a:latin typeface="Arial"/>
                <a:ea typeface="Arial"/>
                <a:cs typeface="Arial"/>
                <a:sym typeface="Arial"/>
              </a:rPr>
              <a:t>"Selecting a Gift"</a:t>
            </a:r>
            <a:r>
              <a:rPr lang="en" sz="900">
                <a:highlight>
                  <a:srgbClr val="FFF2CC"/>
                </a:highlight>
                <a:latin typeface="Arial"/>
                <a:ea typeface="Arial"/>
                <a:cs typeface="Arial"/>
                <a:sym typeface="Arial"/>
              </a:rPr>
              <a:t> </a:t>
            </a:r>
            <a:r>
              <a:rPr lang="en" sz="900">
                <a:solidFill>
                  <a:srgbClr val="FF0000"/>
                </a:solidFill>
                <a:highlight>
                  <a:srgbClr val="FFF2CC"/>
                </a:highlight>
                <a:latin typeface="Arial"/>
                <a:ea typeface="Arial"/>
                <a:cs typeface="Arial"/>
                <a:sym typeface="Arial"/>
              </a:rPr>
              <a:t>class</a:t>
            </a:r>
            <a:r>
              <a:rPr lang="en" sz="900">
                <a:highlight>
                  <a:srgbClr val="FFF2CC"/>
                </a:highlight>
                <a:latin typeface="Arial"/>
                <a:ea typeface="Arial"/>
                <a:cs typeface="Arial"/>
                <a:sym typeface="Arial"/>
              </a:rPr>
              <a:t>=</a:t>
            </a:r>
            <a:r>
              <a:rPr lang="en" sz="900">
                <a:solidFill>
                  <a:srgbClr val="0000FF"/>
                </a:solidFill>
                <a:highlight>
                  <a:srgbClr val="FFF2CC"/>
                </a:highlight>
                <a:latin typeface="Arial"/>
                <a:ea typeface="Arial"/>
                <a:cs typeface="Arial"/>
                <a:sym typeface="Arial"/>
              </a:rPr>
              <a:t>"gift"</a:t>
            </a:r>
            <a:r>
              <a:rPr lang="en" sz="900">
                <a:solidFill>
                  <a:srgbClr val="800000"/>
                </a:solidFill>
                <a:highlight>
                  <a:srgbClr val="FFF2CC"/>
                </a:highlight>
                <a:latin typeface="Arial"/>
                <a:ea typeface="Arial"/>
                <a:cs typeface="Arial"/>
                <a:sym typeface="Arial"/>
              </a:rPr>
              <a:t>&gt;</a:t>
            </a:r>
            <a:r>
              <a:rPr lang="en" sz="900">
                <a:highlight>
                  <a:srgbClr val="FFF2CC"/>
                </a:highlight>
                <a:latin typeface="Arial"/>
                <a:ea typeface="Arial"/>
                <a:cs typeface="Arial"/>
                <a:sym typeface="Arial"/>
              </a:rPr>
              <a:t> Select a Gift: </a:t>
            </a:r>
            <a:r>
              <a:rPr lang="en" sz="900">
                <a:solidFill>
                  <a:srgbClr val="800000"/>
                </a:solidFill>
                <a:highlight>
                  <a:srgbClr val="FFF2CC"/>
                </a:highlight>
                <a:latin typeface="Arial"/>
                <a:ea typeface="Arial"/>
                <a:cs typeface="Arial"/>
                <a:sym typeface="Arial"/>
              </a:rPr>
              <a:t>&lt;/label&gt;</a:t>
            </a:r>
            <a:endParaRPr sz="900">
              <a:solidFill>
                <a:srgbClr val="800000"/>
              </a:solidFill>
              <a:highlight>
                <a:srgbClr val="FFF2CC"/>
              </a:highlight>
              <a:latin typeface="Arial"/>
              <a:ea typeface="Arial"/>
              <a:cs typeface="Arial"/>
              <a:sym typeface="Arial"/>
            </a:endParaRPr>
          </a:p>
          <a:p>
            <a:pPr marL="0" lvl="0" indent="0" algn="l" rtl="0">
              <a:lnSpc>
                <a:spcPct val="112500"/>
              </a:lnSpc>
              <a:spcBef>
                <a:spcPts val="0"/>
              </a:spcBef>
              <a:spcAft>
                <a:spcPts val="0"/>
              </a:spcAft>
              <a:buClr>
                <a:schemeClr val="dk1"/>
              </a:buClr>
              <a:buSzPts val="1100"/>
              <a:buFont typeface="Arial"/>
              <a:buNone/>
            </a:pPr>
            <a:r>
              <a:rPr lang="en" sz="900">
                <a:highlight>
                  <a:srgbClr val="FFF2CC"/>
                </a:highlight>
                <a:latin typeface="Arial"/>
                <a:ea typeface="Arial"/>
                <a:cs typeface="Arial"/>
                <a:sym typeface="Arial"/>
              </a:rPr>
              <a:t>    	</a:t>
            </a:r>
            <a:r>
              <a:rPr lang="en" sz="900">
                <a:solidFill>
                  <a:srgbClr val="800000"/>
                </a:solidFill>
                <a:highlight>
                  <a:srgbClr val="FFF2CC"/>
                </a:highlight>
                <a:latin typeface="Arial"/>
                <a:ea typeface="Arial"/>
                <a:cs typeface="Arial"/>
                <a:sym typeface="Arial"/>
              </a:rPr>
              <a:t>&lt;select</a:t>
            </a:r>
            <a:r>
              <a:rPr lang="en" sz="900">
                <a:highlight>
                  <a:srgbClr val="FFF2CC"/>
                </a:highlight>
                <a:latin typeface="Arial"/>
                <a:ea typeface="Arial"/>
                <a:cs typeface="Arial"/>
                <a:sym typeface="Arial"/>
              </a:rPr>
              <a:t> </a:t>
            </a:r>
            <a:r>
              <a:rPr lang="en" sz="900">
                <a:solidFill>
                  <a:srgbClr val="FF0000"/>
                </a:solidFill>
                <a:highlight>
                  <a:srgbClr val="FFF2CC"/>
                </a:highlight>
                <a:latin typeface="Arial"/>
                <a:ea typeface="Arial"/>
                <a:cs typeface="Arial"/>
                <a:sym typeface="Arial"/>
              </a:rPr>
              <a:t>class</a:t>
            </a:r>
            <a:r>
              <a:rPr lang="en" sz="900">
                <a:highlight>
                  <a:srgbClr val="FFF2CC"/>
                </a:highlight>
                <a:latin typeface="Arial"/>
                <a:ea typeface="Arial"/>
                <a:cs typeface="Arial"/>
                <a:sym typeface="Arial"/>
              </a:rPr>
              <a:t>=</a:t>
            </a:r>
            <a:r>
              <a:rPr lang="en" sz="900">
                <a:solidFill>
                  <a:srgbClr val="0000FF"/>
                </a:solidFill>
                <a:highlight>
                  <a:srgbClr val="FFF2CC"/>
                </a:highlight>
                <a:latin typeface="Arial"/>
                <a:ea typeface="Arial"/>
                <a:cs typeface="Arial"/>
                <a:sym typeface="Arial"/>
              </a:rPr>
              <a:t>"gift"</a:t>
            </a:r>
            <a:r>
              <a:rPr lang="en" sz="900">
                <a:highlight>
                  <a:srgbClr val="FFF2CC"/>
                </a:highlight>
                <a:latin typeface="Arial"/>
                <a:ea typeface="Arial"/>
                <a:cs typeface="Arial"/>
                <a:sym typeface="Arial"/>
              </a:rPr>
              <a:t> </a:t>
            </a:r>
            <a:r>
              <a:rPr lang="en" sz="900">
                <a:solidFill>
                  <a:srgbClr val="FF0000"/>
                </a:solidFill>
                <a:highlight>
                  <a:srgbClr val="FFF2CC"/>
                </a:highlight>
                <a:latin typeface="Arial"/>
                <a:ea typeface="Arial"/>
                <a:cs typeface="Arial"/>
                <a:sym typeface="Arial"/>
              </a:rPr>
              <a:t>id</a:t>
            </a:r>
            <a:r>
              <a:rPr lang="en" sz="900">
                <a:highlight>
                  <a:srgbClr val="FFF2CC"/>
                </a:highlight>
                <a:latin typeface="Arial"/>
                <a:ea typeface="Arial"/>
                <a:cs typeface="Arial"/>
                <a:sym typeface="Arial"/>
              </a:rPr>
              <a:t>= </a:t>
            </a:r>
            <a:r>
              <a:rPr lang="en" sz="900">
                <a:solidFill>
                  <a:srgbClr val="0000FF"/>
                </a:solidFill>
                <a:highlight>
                  <a:srgbClr val="FFF2CC"/>
                </a:highlight>
                <a:latin typeface="Arial"/>
                <a:ea typeface="Arial"/>
                <a:cs typeface="Arial"/>
                <a:sym typeface="Arial"/>
              </a:rPr>
              <a:t>"gift"</a:t>
            </a:r>
            <a:r>
              <a:rPr lang="en" sz="900">
                <a:solidFill>
                  <a:srgbClr val="800000"/>
                </a:solidFill>
                <a:highlight>
                  <a:srgbClr val="FFF2CC"/>
                </a:highlight>
                <a:latin typeface="Arial"/>
                <a:ea typeface="Arial"/>
                <a:cs typeface="Arial"/>
                <a:sym typeface="Arial"/>
              </a:rPr>
              <a:t>&gt;</a:t>
            </a:r>
            <a:endParaRPr sz="900">
              <a:solidFill>
                <a:srgbClr val="800000"/>
              </a:solidFill>
              <a:highlight>
                <a:srgbClr val="FFF2CC"/>
              </a:highlight>
              <a:latin typeface="Arial"/>
              <a:ea typeface="Arial"/>
              <a:cs typeface="Arial"/>
              <a:sym typeface="Arial"/>
            </a:endParaRPr>
          </a:p>
          <a:p>
            <a:pPr marL="0" lvl="0" indent="0" algn="l" rtl="0">
              <a:lnSpc>
                <a:spcPct val="112500"/>
              </a:lnSpc>
              <a:spcBef>
                <a:spcPts val="0"/>
              </a:spcBef>
              <a:spcAft>
                <a:spcPts val="0"/>
              </a:spcAft>
              <a:buClr>
                <a:schemeClr val="dk1"/>
              </a:buClr>
              <a:buSzPts val="1100"/>
              <a:buFont typeface="Arial"/>
              <a:buNone/>
            </a:pPr>
            <a:r>
              <a:rPr lang="en" sz="900">
                <a:highlight>
                  <a:srgbClr val="FFF2CC"/>
                </a:highlight>
                <a:latin typeface="Arial"/>
                <a:ea typeface="Arial"/>
                <a:cs typeface="Arial"/>
                <a:sym typeface="Arial"/>
              </a:rPr>
              <a:t>      	</a:t>
            </a:r>
            <a:r>
              <a:rPr lang="en" sz="900">
                <a:solidFill>
                  <a:srgbClr val="800000"/>
                </a:solidFill>
                <a:highlight>
                  <a:srgbClr val="FFF2CC"/>
                </a:highlight>
                <a:latin typeface="Arial"/>
                <a:ea typeface="Arial"/>
                <a:cs typeface="Arial"/>
                <a:sym typeface="Arial"/>
              </a:rPr>
              <a:t>&lt;option</a:t>
            </a:r>
            <a:r>
              <a:rPr lang="en" sz="900">
                <a:highlight>
                  <a:srgbClr val="FFF2CC"/>
                </a:highlight>
                <a:latin typeface="Arial"/>
                <a:ea typeface="Arial"/>
                <a:cs typeface="Arial"/>
                <a:sym typeface="Arial"/>
              </a:rPr>
              <a:t> </a:t>
            </a:r>
            <a:r>
              <a:rPr lang="en" sz="900">
                <a:solidFill>
                  <a:srgbClr val="FF0000"/>
                </a:solidFill>
                <a:highlight>
                  <a:srgbClr val="FFF2CC"/>
                </a:highlight>
                <a:latin typeface="Arial"/>
                <a:ea typeface="Arial"/>
                <a:cs typeface="Arial"/>
                <a:sym typeface="Arial"/>
              </a:rPr>
              <a:t>value</a:t>
            </a:r>
            <a:r>
              <a:rPr lang="en" sz="900">
                <a:highlight>
                  <a:srgbClr val="FFF2CC"/>
                </a:highlight>
                <a:latin typeface="Arial"/>
                <a:ea typeface="Arial"/>
                <a:cs typeface="Arial"/>
                <a:sym typeface="Arial"/>
              </a:rPr>
              <a:t>= </a:t>
            </a:r>
            <a:r>
              <a:rPr lang="en" sz="900">
                <a:solidFill>
                  <a:srgbClr val="0000FF"/>
                </a:solidFill>
                <a:highlight>
                  <a:srgbClr val="FFF2CC"/>
                </a:highlight>
                <a:latin typeface="Arial"/>
                <a:ea typeface="Arial"/>
                <a:cs typeface="Arial"/>
                <a:sym typeface="Arial"/>
              </a:rPr>
              <a:t>"plush"</a:t>
            </a:r>
            <a:r>
              <a:rPr lang="en" sz="900">
                <a:solidFill>
                  <a:srgbClr val="800000"/>
                </a:solidFill>
                <a:highlight>
                  <a:srgbClr val="FFF2CC"/>
                </a:highlight>
                <a:latin typeface="Arial"/>
                <a:ea typeface="Arial"/>
                <a:cs typeface="Arial"/>
                <a:sym typeface="Arial"/>
              </a:rPr>
              <a:t>&gt;</a:t>
            </a:r>
            <a:r>
              <a:rPr lang="en" sz="900">
                <a:highlight>
                  <a:srgbClr val="FFF2CC"/>
                </a:highlight>
                <a:latin typeface="Arial"/>
                <a:ea typeface="Arial"/>
                <a:cs typeface="Arial"/>
                <a:sym typeface="Arial"/>
              </a:rPr>
              <a:t> Plush </a:t>
            </a:r>
            <a:r>
              <a:rPr lang="en" sz="900">
                <a:solidFill>
                  <a:srgbClr val="800000"/>
                </a:solidFill>
                <a:highlight>
                  <a:srgbClr val="FFF2CC"/>
                </a:highlight>
                <a:latin typeface="Arial"/>
                <a:ea typeface="Arial"/>
                <a:cs typeface="Arial"/>
                <a:sym typeface="Arial"/>
              </a:rPr>
              <a:t>&lt;/option&gt;</a:t>
            </a:r>
            <a:endParaRPr sz="900">
              <a:solidFill>
                <a:srgbClr val="800000"/>
              </a:solidFill>
              <a:highlight>
                <a:srgbClr val="FFF2CC"/>
              </a:highlight>
              <a:latin typeface="Arial"/>
              <a:ea typeface="Arial"/>
              <a:cs typeface="Arial"/>
              <a:sym typeface="Arial"/>
            </a:endParaRPr>
          </a:p>
          <a:p>
            <a:pPr marL="0" lvl="0" indent="0" algn="l" rtl="0">
              <a:lnSpc>
                <a:spcPct val="112500"/>
              </a:lnSpc>
              <a:spcBef>
                <a:spcPts val="0"/>
              </a:spcBef>
              <a:spcAft>
                <a:spcPts val="0"/>
              </a:spcAft>
              <a:buClr>
                <a:schemeClr val="dk1"/>
              </a:buClr>
              <a:buSzPts val="1100"/>
              <a:buFont typeface="Arial"/>
              <a:buNone/>
            </a:pPr>
            <a:r>
              <a:rPr lang="en" sz="900">
                <a:highlight>
                  <a:srgbClr val="FFF2CC"/>
                </a:highlight>
                <a:latin typeface="Arial"/>
                <a:ea typeface="Arial"/>
                <a:cs typeface="Arial"/>
                <a:sym typeface="Arial"/>
              </a:rPr>
              <a:t>      	</a:t>
            </a:r>
            <a:r>
              <a:rPr lang="en" sz="900">
                <a:solidFill>
                  <a:srgbClr val="800000"/>
                </a:solidFill>
                <a:highlight>
                  <a:srgbClr val="FFF2CC"/>
                </a:highlight>
                <a:latin typeface="Arial"/>
                <a:ea typeface="Arial"/>
                <a:cs typeface="Arial"/>
                <a:sym typeface="Arial"/>
              </a:rPr>
              <a:t>&lt;option</a:t>
            </a:r>
            <a:r>
              <a:rPr lang="en" sz="900">
                <a:highlight>
                  <a:srgbClr val="FFF2CC"/>
                </a:highlight>
                <a:latin typeface="Arial"/>
                <a:ea typeface="Arial"/>
                <a:cs typeface="Arial"/>
                <a:sym typeface="Arial"/>
              </a:rPr>
              <a:t> </a:t>
            </a:r>
            <a:r>
              <a:rPr lang="en" sz="900">
                <a:solidFill>
                  <a:srgbClr val="FF0000"/>
                </a:solidFill>
                <a:highlight>
                  <a:srgbClr val="FFF2CC"/>
                </a:highlight>
                <a:latin typeface="Arial"/>
                <a:ea typeface="Arial"/>
                <a:cs typeface="Arial"/>
                <a:sym typeface="Arial"/>
              </a:rPr>
              <a:t>value</a:t>
            </a:r>
            <a:r>
              <a:rPr lang="en" sz="900">
                <a:highlight>
                  <a:srgbClr val="FFF2CC"/>
                </a:highlight>
                <a:latin typeface="Arial"/>
                <a:ea typeface="Arial"/>
                <a:cs typeface="Arial"/>
                <a:sym typeface="Arial"/>
              </a:rPr>
              <a:t>= </a:t>
            </a:r>
            <a:r>
              <a:rPr lang="en" sz="900">
                <a:solidFill>
                  <a:srgbClr val="0000FF"/>
                </a:solidFill>
                <a:highlight>
                  <a:srgbClr val="FFF2CC"/>
                </a:highlight>
                <a:latin typeface="Arial"/>
                <a:ea typeface="Arial"/>
                <a:cs typeface="Arial"/>
                <a:sym typeface="Arial"/>
              </a:rPr>
              <a:t>"flowers"</a:t>
            </a:r>
            <a:r>
              <a:rPr lang="en" sz="900">
                <a:solidFill>
                  <a:srgbClr val="800000"/>
                </a:solidFill>
                <a:highlight>
                  <a:srgbClr val="FFF2CC"/>
                </a:highlight>
                <a:latin typeface="Arial"/>
                <a:ea typeface="Arial"/>
                <a:cs typeface="Arial"/>
                <a:sym typeface="Arial"/>
              </a:rPr>
              <a:t>&gt;</a:t>
            </a:r>
            <a:r>
              <a:rPr lang="en" sz="900">
                <a:highlight>
                  <a:srgbClr val="FFF2CC"/>
                </a:highlight>
                <a:latin typeface="Arial"/>
                <a:ea typeface="Arial"/>
                <a:cs typeface="Arial"/>
                <a:sym typeface="Arial"/>
              </a:rPr>
              <a:t> Flowers</a:t>
            </a:r>
            <a:r>
              <a:rPr lang="en" sz="900">
                <a:solidFill>
                  <a:srgbClr val="800000"/>
                </a:solidFill>
                <a:highlight>
                  <a:srgbClr val="FFF2CC"/>
                </a:highlight>
                <a:latin typeface="Arial"/>
                <a:ea typeface="Arial"/>
                <a:cs typeface="Arial"/>
                <a:sym typeface="Arial"/>
              </a:rPr>
              <a:t>&lt;/option&gt;</a:t>
            </a:r>
            <a:endParaRPr sz="900">
              <a:solidFill>
                <a:srgbClr val="800000"/>
              </a:solidFill>
              <a:highlight>
                <a:srgbClr val="FFF2CC"/>
              </a:highlight>
              <a:latin typeface="Arial"/>
              <a:ea typeface="Arial"/>
              <a:cs typeface="Arial"/>
              <a:sym typeface="Arial"/>
            </a:endParaRPr>
          </a:p>
          <a:p>
            <a:pPr marL="0" lvl="0" indent="0" algn="l" rtl="0">
              <a:lnSpc>
                <a:spcPct val="112500"/>
              </a:lnSpc>
              <a:spcBef>
                <a:spcPts val="0"/>
              </a:spcBef>
              <a:spcAft>
                <a:spcPts val="0"/>
              </a:spcAft>
              <a:buClr>
                <a:schemeClr val="dk1"/>
              </a:buClr>
              <a:buSzPts val="1100"/>
              <a:buFont typeface="Arial"/>
              <a:buNone/>
            </a:pPr>
            <a:r>
              <a:rPr lang="en" sz="900">
                <a:highlight>
                  <a:srgbClr val="FFF2CC"/>
                </a:highlight>
                <a:latin typeface="Arial"/>
                <a:ea typeface="Arial"/>
                <a:cs typeface="Arial"/>
                <a:sym typeface="Arial"/>
              </a:rPr>
              <a:t>      	</a:t>
            </a:r>
            <a:r>
              <a:rPr lang="en" sz="900">
                <a:solidFill>
                  <a:srgbClr val="800000"/>
                </a:solidFill>
                <a:highlight>
                  <a:srgbClr val="FFF2CC"/>
                </a:highlight>
                <a:latin typeface="Arial"/>
                <a:ea typeface="Arial"/>
                <a:cs typeface="Arial"/>
                <a:sym typeface="Arial"/>
              </a:rPr>
              <a:t>&lt;option</a:t>
            </a:r>
            <a:r>
              <a:rPr lang="en" sz="900">
                <a:highlight>
                  <a:srgbClr val="FFF2CC"/>
                </a:highlight>
                <a:latin typeface="Arial"/>
                <a:ea typeface="Arial"/>
                <a:cs typeface="Arial"/>
                <a:sym typeface="Arial"/>
              </a:rPr>
              <a:t> </a:t>
            </a:r>
            <a:r>
              <a:rPr lang="en" sz="900">
                <a:solidFill>
                  <a:srgbClr val="FF0000"/>
                </a:solidFill>
                <a:highlight>
                  <a:srgbClr val="FFF2CC"/>
                </a:highlight>
                <a:latin typeface="Arial"/>
                <a:ea typeface="Arial"/>
                <a:cs typeface="Arial"/>
                <a:sym typeface="Arial"/>
              </a:rPr>
              <a:t>value</a:t>
            </a:r>
            <a:r>
              <a:rPr lang="en" sz="900">
                <a:highlight>
                  <a:srgbClr val="FFF2CC"/>
                </a:highlight>
                <a:latin typeface="Arial"/>
                <a:ea typeface="Arial"/>
                <a:cs typeface="Arial"/>
                <a:sym typeface="Arial"/>
              </a:rPr>
              <a:t>= </a:t>
            </a:r>
            <a:r>
              <a:rPr lang="en" sz="900">
                <a:solidFill>
                  <a:srgbClr val="0000FF"/>
                </a:solidFill>
                <a:highlight>
                  <a:srgbClr val="FFF2CC"/>
                </a:highlight>
                <a:latin typeface="Arial"/>
                <a:ea typeface="Arial"/>
                <a:cs typeface="Arial"/>
                <a:sym typeface="Arial"/>
              </a:rPr>
              <a:t>"candy"</a:t>
            </a:r>
            <a:r>
              <a:rPr lang="en" sz="900">
                <a:solidFill>
                  <a:srgbClr val="800000"/>
                </a:solidFill>
                <a:highlight>
                  <a:srgbClr val="FFF2CC"/>
                </a:highlight>
                <a:latin typeface="Arial"/>
                <a:ea typeface="Arial"/>
                <a:cs typeface="Arial"/>
                <a:sym typeface="Arial"/>
              </a:rPr>
              <a:t>&gt;</a:t>
            </a:r>
            <a:r>
              <a:rPr lang="en" sz="900">
                <a:highlight>
                  <a:srgbClr val="FFF2CC"/>
                </a:highlight>
                <a:latin typeface="Arial"/>
                <a:ea typeface="Arial"/>
                <a:cs typeface="Arial"/>
                <a:sym typeface="Arial"/>
              </a:rPr>
              <a:t> Candy </a:t>
            </a:r>
            <a:r>
              <a:rPr lang="en" sz="900">
                <a:solidFill>
                  <a:srgbClr val="800000"/>
                </a:solidFill>
                <a:highlight>
                  <a:srgbClr val="FFF2CC"/>
                </a:highlight>
                <a:latin typeface="Arial"/>
                <a:ea typeface="Arial"/>
                <a:cs typeface="Arial"/>
                <a:sym typeface="Arial"/>
              </a:rPr>
              <a:t>&lt;/option&gt;</a:t>
            </a:r>
            <a:endParaRPr sz="900">
              <a:solidFill>
                <a:srgbClr val="800000"/>
              </a:solidFill>
              <a:highlight>
                <a:srgbClr val="FFF2CC"/>
              </a:highlight>
              <a:latin typeface="Arial"/>
              <a:ea typeface="Arial"/>
              <a:cs typeface="Arial"/>
              <a:sym typeface="Arial"/>
            </a:endParaRPr>
          </a:p>
          <a:p>
            <a:pPr marL="0" lvl="0" indent="0" algn="l" rtl="0">
              <a:lnSpc>
                <a:spcPct val="112500"/>
              </a:lnSpc>
              <a:spcBef>
                <a:spcPts val="0"/>
              </a:spcBef>
              <a:spcAft>
                <a:spcPts val="0"/>
              </a:spcAft>
              <a:buClr>
                <a:schemeClr val="dk1"/>
              </a:buClr>
              <a:buSzPts val="1100"/>
              <a:buFont typeface="Arial"/>
              <a:buNone/>
            </a:pPr>
            <a:r>
              <a:rPr lang="en" sz="900">
                <a:highlight>
                  <a:srgbClr val="FFF2CC"/>
                </a:highlight>
                <a:latin typeface="Arial"/>
                <a:ea typeface="Arial"/>
                <a:cs typeface="Arial"/>
                <a:sym typeface="Arial"/>
              </a:rPr>
              <a:t>    	</a:t>
            </a:r>
            <a:r>
              <a:rPr lang="en" sz="900">
                <a:solidFill>
                  <a:srgbClr val="800000"/>
                </a:solidFill>
                <a:highlight>
                  <a:srgbClr val="FFF2CC"/>
                </a:highlight>
                <a:latin typeface="Arial"/>
                <a:ea typeface="Arial"/>
                <a:cs typeface="Arial"/>
                <a:sym typeface="Arial"/>
              </a:rPr>
              <a:t>&lt;/select&gt;</a:t>
            </a:r>
            <a:endParaRPr sz="900">
              <a:solidFill>
                <a:srgbClr val="800000"/>
              </a:solidFill>
              <a:highlight>
                <a:srgbClr val="FFF2CC"/>
              </a:highlight>
              <a:latin typeface="Arial"/>
              <a:ea typeface="Arial"/>
              <a:cs typeface="Arial"/>
              <a:sym typeface="Arial"/>
            </a:endParaRPr>
          </a:p>
          <a:p>
            <a:pPr marL="0" lvl="0" indent="0" algn="l" rtl="0">
              <a:lnSpc>
                <a:spcPct val="112500"/>
              </a:lnSpc>
              <a:spcBef>
                <a:spcPts val="0"/>
              </a:spcBef>
              <a:spcAft>
                <a:spcPts val="0"/>
              </a:spcAft>
              <a:buClr>
                <a:schemeClr val="dk1"/>
              </a:buClr>
              <a:buSzPts val="1100"/>
              <a:buFont typeface="Arial"/>
              <a:buNone/>
            </a:pPr>
            <a:r>
              <a:rPr lang="en" sz="900">
                <a:highlight>
                  <a:srgbClr val="FFF2CC"/>
                </a:highlight>
                <a:latin typeface="Arial"/>
                <a:ea typeface="Arial"/>
                <a:cs typeface="Arial"/>
                <a:sym typeface="Arial"/>
              </a:rPr>
              <a:t>  	</a:t>
            </a:r>
            <a:r>
              <a:rPr lang="en" sz="900">
                <a:solidFill>
                  <a:srgbClr val="800000"/>
                </a:solidFill>
                <a:highlight>
                  <a:srgbClr val="FFF2CC"/>
                </a:highlight>
                <a:latin typeface="Arial"/>
                <a:ea typeface="Arial"/>
                <a:cs typeface="Arial"/>
                <a:sym typeface="Arial"/>
              </a:rPr>
              <a:t>&lt;/div&gt;</a:t>
            </a:r>
            <a:endParaRPr sz="900">
              <a:solidFill>
                <a:srgbClr val="800000"/>
              </a:solidFill>
              <a:highlight>
                <a:srgbClr val="FFF2CC"/>
              </a:highlight>
              <a:latin typeface="Arial"/>
              <a:ea typeface="Arial"/>
              <a:cs typeface="Arial"/>
              <a:sym typeface="Arial"/>
            </a:endParaRPr>
          </a:p>
          <a:p>
            <a:pPr marL="0" lvl="0" indent="0" algn="l" rtl="0">
              <a:lnSpc>
                <a:spcPct val="112500"/>
              </a:lnSpc>
              <a:spcBef>
                <a:spcPts val="0"/>
              </a:spcBef>
              <a:spcAft>
                <a:spcPts val="0"/>
              </a:spcAft>
              <a:buClr>
                <a:schemeClr val="dk1"/>
              </a:buClr>
              <a:buSzPts val="1100"/>
              <a:buFont typeface="Arial"/>
              <a:buNone/>
            </a:pPr>
            <a:endParaRPr sz="900">
              <a:solidFill>
                <a:srgbClr val="800000"/>
              </a:solidFill>
              <a:highlight>
                <a:srgbClr val="FFF2CC"/>
              </a:highlight>
              <a:latin typeface="Arial"/>
              <a:ea typeface="Arial"/>
              <a:cs typeface="Arial"/>
              <a:sym typeface="Arial"/>
            </a:endParaRPr>
          </a:p>
          <a:p>
            <a:pPr marL="0" lvl="0" indent="0" algn="l" rtl="0">
              <a:lnSpc>
                <a:spcPct val="112500"/>
              </a:lnSpc>
              <a:spcBef>
                <a:spcPts val="0"/>
              </a:spcBef>
              <a:spcAft>
                <a:spcPts val="0"/>
              </a:spcAft>
              <a:buClr>
                <a:schemeClr val="dk1"/>
              </a:buClr>
              <a:buSzPts val="1100"/>
              <a:buFont typeface="Arial"/>
              <a:buNone/>
            </a:pPr>
            <a:r>
              <a:rPr lang="en" sz="900" b="1"/>
              <a:t>Don’t forget proper indentation! </a:t>
            </a:r>
            <a:endParaRPr sz="900" b="1"/>
          </a:p>
          <a:p>
            <a:pPr marL="0" lvl="0" indent="0" algn="l" rtl="0">
              <a:lnSpc>
                <a:spcPct val="112500"/>
              </a:lnSpc>
              <a:spcBef>
                <a:spcPts val="0"/>
              </a:spcBef>
              <a:spcAft>
                <a:spcPts val="0"/>
              </a:spcAft>
              <a:buClr>
                <a:schemeClr val="dk1"/>
              </a:buClr>
              <a:buSzPts val="1100"/>
              <a:buFont typeface="Arial"/>
              <a:buNone/>
            </a:pPr>
            <a:endParaRPr sz="900" b="1"/>
          </a:p>
          <a:p>
            <a:pPr marL="0" lvl="0" indent="0" algn="l" rtl="0">
              <a:spcBef>
                <a:spcPts val="0"/>
              </a:spcBef>
              <a:spcAft>
                <a:spcPts val="1200"/>
              </a:spcAft>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8"/>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Step 3: </a:t>
            </a:r>
            <a:r>
              <a:rPr lang="en" b="1"/>
              <a:t>Message</a:t>
            </a:r>
            <a:r>
              <a:rPr lang="en"/>
              <a:t> (“Text Area”)  </a:t>
            </a:r>
            <a:endParaRPr/>
          </a:p>
        </p:txBody>
      </p:sp>
      <p:sp>
        <p:nvSpPr>
          <p:cNvPr id="159" name="Google Shape;159;p28"/>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rmAutofit fontScale="77500" lnSpcReduction="20000"/>
          </a:bodyPr>
          <a:lstStyle/>
          <a:p>
            <a:pPr marL="457200" lvl="0" indent="-317182" algn="l" rtl="0">
              <a:spcBef>
                <a:spcPts val="0"/>
              </a:spcBef>
              <a:spcAft>
                <a:spcPts val="0"/>
              </a:spcAft>
              <a:buSzPct val="100000"/>
              <a:buAutoNum type="arabicPeriod"/>
            </a:pPr>
            <a:r>
              <a:rPr lang="en"/>
              <a:t>Make a </a:t>
            </a:r>
            <a:r>
              <a:rPr lang="en" b="1">
                <a:highlight>
                  <a:srgbClr val="D9EAD3"/>
                </a:highlight>
              </a:rPr>
              <a:t>&lt;!--comment --&gt;</a:t>
            </a:r>
            <a:r>
              <a:rPr lang="en"/>
              <a:t> for “Creating Message”, and open a new </a:t>
            </a:r>
            <a:r>
              <a:rPr lang="en" b="1"/>
              <a:t>&lt;label&gt;</a:t>
            </a:r>
            <a:r>
              <a:rPr lang="en"/>
              <a:t> tag.</a:t>
            </a:r>
            <a:endParaRPr/>
          </a:p>
          <a:p>
            <a:pPr marL="457200" lvl="0" indent="-317182" algn="l" rtl="0">
              <a:spcBef>
                <a:spcPts val="0"/>
              </a:spcBef>
              <a:spcAft>
                <a:spcPts val="0"/>
              </a:spcAft>
              <a:buSzPct val="100000"/>
              <a:buAutoNum type="arabicPeriod"/>
            </a:pPr>
            <a:r>
              <a:rPr lang="en"/>
              <a:t>Add your </a:t>
            </a:r>
            <a:r>
              <a:rPr lang="en" b="1">
                <a:highlight>
                  <a:srgbClr val="FFF2CC"/>
                </a:highlight>
              </a:rPr>
              <a:t>&lt;div</a:t>
            </a:r>
            <a:r>
              <a:rPr lang="en">
                <a:highlight>
                  <a:srgbClr val="FFF2CC"/>
                </a:highlight>
              </a:rPr>
              <a:t> </a:t>
            </a:r>
            <a:r>
              <a:rPr lang="en" b="1">
                <a:highlight>
                  <a:srgbClr val="FFF2CC"/>
                </a:highlight>
              </a:rPr>
              <a:t>class=</a:t>
            </a:r>
            <a:r>
              <a:rPr lang="en">
                <a:highlight>
                  <a:srgbClr val="FFF2CC"/>
                </a:highlight>
              </a:rPr>
              <a:t> “row”</a:t>
            </a:r>
            <a:r>
              <a:rPr lang="en" b="1">
                <a:highlight>
                  <a:srgbClr val="FFF2CC"/>
                </a:highlight>
              </a:rPr>
              <a:t>&gt;</a:t>
            </a:r>
            <a:r>
              <a:rPr lang="en"/>
              <a:t> for nesting. </a:t>
            </a:r>
            <a:endParaRPr/>
          </a:p>
          <a:p>
            <a:pPr marL="457200" lvl="0" indent="-317182" algn="l" rtl="0">
              <a:spcBef>
                <a:spcPts val="0"/>
              </a:spcBef>
              <a:spcAft>
                <a:spcPts val="0"/>
              </a:spcAft>
              <a:buSzPct val="100000"/>
              <a:buAutoNum type="arabicPeriod"/>
            </a:pPr>
            <a:r>
              <a:rPr lang="en"/>
              <a:t>Once again, the </a:t>
            </a:r>
            <a:r>
              <a:rPr lang="en" b="1"/>
              <a:t>&lt;label&gt; </a:t>
            </a:r>
            <a:r>
              <a:rPr lang="en"/>
              <a:t>tag can be copied and pasted from </a:t>
            </a:r>
            <a:r>
              <a:rPr lang="en" i="1"/>
              <a:t>Step 1</a:t>
            </a:r>
            <a:r>
              <a:rPr lang="en"/>
              <a:t>, just make sure to change the content. </a:t>
            </a:r>
            <a:endParaRPr/>
          </a:p>
          <a:p>
            <a:pPr marL="0" lvl="0" indent="0" algn="l" rtl="0">
              <a:spcBef>
                <a:spcPts val="1200"/>
              </a:spcBef>
              <a:spcAft>
                <a:spcPts val="0"/>
              </a:spcAft>
              <a:buNone/>
            </a:pPr>
            <a:r>
              <a:rPr lang="en" b="1">
                <a:highlight>
                  <a:srgbClr val="FFF2CC"/>
                </a:highlight>
              </a:rPr>
              <a:t>&lt;label for= “</a:t>
            </a:r>
            <a:r>
              <a:rPr lang="en">
                <a:highlight>
                  <a:srgbClr val="FFF2CC"/>
                </a:highlight>
              </a:rPr>
              <a:t>Message</a:t>
            </a:r>
            <a:r>
              <a:rPr lang="en" b="1">
                <a:highlight>
                  <a:srgbClr val="FFF2CC"/>
                </a:highlight>
              </a:rPr>
              <a:t>” class= “</a:t>
            </a:r>
            <a:r>
              <a:rPr lang="en">
                <a:highlight>
                  <a:srgbClr val="FFF2CC"/>
                </a:highlight>
              </a:rPr>
              <a:t>message</a:t>
            </a:r>
            <a:r>
              <a:rPr lang="en" b="1">
                <a:highlight>
                  <a:srgbClr val="FFF2CC"/>
                </a:highlight>
              </a:rPr>
              <a:t>”&gt; </a:t>
            </a:r>
            <a:r>
              <a:rPr lang="en">
                <a:highlight>
                  <a:srgbClr val="FFF2CC"/>
                </a:highlight>
              </a:rPr>
              <a:t>Message:</a:t>
            </a:r>
            <a:r>
              <a:rPr lang="en" b="1">
                <a:highlight>
                  <a:srgbClr val="FFF2CC"/>
                </a:highlight>
              </a:rPr>
              <a:t> &lt;/label&gt; </a:t>
            </a:r>
            <a:endParaRPr b="1">
              <a:highlight>
                <a:srgbClr val="FFF2CC"/>
              </a:highlight>
            </a:endParaRPr>
          </a:p>
          <a:p>
            <a:pPr marL="457200" lvl="0" indent="-317182" algn="l" rtl="0">
              <a:spcBef>
                <a:spcPts val="1200"/>
              </a:spcBef>
              <a:spcAft>
                <a:spcPts val="0"/>
              </a:spcAft>
              <a:buSzPct val="100000"/>
              <a:buAutoNum type="arabicPeriod"/>
            </a:pPr>
            <a:r>
              <a:rPr lang="en"/>
              <a:t>Next, you are going to open the </a:t>
            </a:r>
            <a:r>
              <a:rPr lang="en" b="1"/>
              <a:t>&lt;textarea&gt; </a:t>
            </a:r>
            <a:r>
              <a:rPr lang="en"/>
              <a:t>tag , which creates an element that is the equivalent to what we know as a “text box”. The </a:t>
            </a:r>
            <a:r>
              <a:rPr lang="en" b="1"/>
              <a:t>&lt;textarea&gt;</a:t>
            </a:r>
            <a:r>
              <a:rPr lang="en"/>
              <a:t> tag will include a “name” and “id”, “rows” with a value, and text before being closed. </a:t>
            </a:r>
            <a:endParaRPr/>
          </a:p>
          <a:p>
            <a:pPr marL="0" lvl="0" indent="0" algn="l" rtl="0">
              <a:lnSpc>
                <a:spcPct val="112500"/>
              </a:lnSpc>
              <a:spcBef>
                <a:spcPts val="1200"/>
              </a:spcBef>
              <a:spcAft>
                <a:spcPts val="0"/>
              </a:spcAft>
              <a:buNone/>
            </a:pPr>
            <a:r>
              <a:rPr lang="en" sz="1900" b="1">
                <a:highlight>
                  <a:srgbClr val="FFF2CC"/>
                </a:highlight>
              </a:rPr>
              <a:t>&lt;textarea</a:t>
            </a:r>
            <a:r>
              <a:rPr lang="en" sz="1900">
                <a:highlight>
                  <a:srgbClr val="FFF2CC"/>
                </a:highlight>
              </a:rPr>
              <a:t> </a:t>
            </a:r>
            <a:r>
              <a:rPr lang="en" sz="1900" b="1">
                <a:highlight>
                  <a:srgbClr val="FFF2CC"/>
                </a:highlight>
              </a:rPr>
              <a:t>class=</a:t>
            </a:r>
            <a:r>
              <a:rPr lang="en" sz="1900">
                <a:highlight>
                  <a:srgbClr val="FFF2CC"/>
                </a:highlight>
              </a:rPr>
              <a:t>"day message" </a:t>
            </a:r>
            <a:r>
              <a:rPr lang="en" sz="1900" b="1">
                <a:highlight>
                  <a:srgbClr val="FFF2CC"/>
                </a:highlight>
              </a:rPr>
              <a:t>id=</a:t>
            </a:r>
            <a:r>
              <a:rPr lang="en" sz="1900">
                <a:highlight>
                  <a:srgbClr val="FFF2CC"/>
                </a:highlight>
              </a:rPr>
              <a:t>"message” </a:t>
            </a:r>
            <a:r>
              <a:rPr lang="en" sz="1900" b="1">
                <a:highlight>
                  <a:srgbClr val="FFF2CC"/>
                </a:highlight>
              </a:rPr>
              <a:t>rows=</a:t>
            </a:r>
            <a:r>
              <a:rPr lang="en" sz="1900">
                <a:highlight>
                  <a:srgbClr val="FFF2CC"/>
                </a:highlight>
              </a:rPr>
              <a:t>"15"</a:t>
            </a:r>
            <a:r>
              <a:rPr lang="en" sz="1900" b="1">
                <a:highlight>
                  <a:srgbClr val="FFF2CC"/>
                </a:highlight>
              </a:rPr>
              <a:t>&gt;</a:t>
            </a:r>
            <a:r>
              <a:rPr lang="en" sz="1900">
                <a:highlight>
                  <a:srgbClr val="FFF2CC"/>
                </a:highlight>
              </a:rPr>
              <a:t> Valentine’s Day Message</a:t>
            </a:r>
            <a:r>
              <a:rPr lang="en" sz="1900" b="1">
                <a:highlight>
                  <a:srgbClr val="FFF2CC"/>
                </a:highlight>
              </a:rPr>
              <a:t>&lt;/textarea&gt;</a:t>
            </a:r>
            <a:endParaRPr sz="1900" b="1">
              <a:highlight>
                <a:srgbClr val="FFF2CC"/>
              </a:highlight>
            </a:endParaRPr>
          </a:p>
          <a:p>
            <a:pPr marL="457200" lvl="0" indent="-317182" algn="l" rtl="0">
              <a:spcBef>
                <a:spcPts val="0"/>
              </a:spcBef>
              <a:spcAft>
                <a:spcPts val="0"/>
              </a:spcAft>
              <a:buSzPct val="100000"/>
              <a:buAutoNum type="arabicPeriod"/>
            </a:pPr>
            <a:r>
              <a:rPr lang="en"/>
              <a:t>Close your </a:t>
            </a:r>
            <a:r>
              <a:rPr lang="en" b="1"/>
              <a:t>&lt;div&gt;</a:t>
            </a:r>
            <a:r>
              <a:rPr lang="en"/>
              <a:t> tag. </a:t>
            </a:r>
            <a:endParaRPr/>
          </a:p>
          <a:p>
            <a:pPr marL="457200" lvl="0" indent="0" algn="l" rtl="0">
              <a:spcBef>
                <a:spcPts val="1200"/>
              </a:spcBef>
              <a:spcAft>
                <a:spcPts val="1200"/>
              </a:spcAft>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9"/>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Step 3 Coded:  </a:t>
            </a:r>
            <a:endParaRPr/>
          </a:p>
        </p:txBody>
      </p:sp>
      <p:sp>
        <p:nvSpPr>
          <p:cNvPr id="165" name="Google Shape;165;p29"/>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rmAutofit/>
          </a:bodyPr>
          <a:lstStyle/>
          <a:p>
            <a:pPr marL="0" lvl="0" indent="0" algn="l" rtl="0">
              <a:lnSpc>
                <a:spcPct val="112500"/>
              </a:lnSpc>
              <a:spcBef>
                <a:spcPts val="0"/>
              </a:spcBef>
              <a:spcAft>
                <a:spcPts val="0"/>
              </a:spcAft>
              <a:buClr>
                <a:schemeClr val="dk1"/>
              </a:buClr>
              <a:buSzPts val="1100"/>
              <a:buFont typeface="Arial"/>
              <a:buNone/>
            </a:pPr>
            <a:r>
              <a:rPr lang="en" sz="900">
                <a:highlight>
                  <a:srgbClr val="FFF2CC"/>
                </a:highlight>
                <a:latin typeface="Arial"/>
                <a:ea typeface="Arial"/>
                <a:cs typeface="Arial"/>
                <a:sym typeface="Arial"/>
              </a:rPr>
              <a:t>    </a:t>
            </a:r>
            <a:r>
              <a:rPr lang="en" sz="900">
                <a:solidFill>
                  <a:srgbClr val="008000"/>
                </a:solidFill>
                <a:highlight>
                  <a:srgbClr val="FFF2CC"/>
                </a:highlight>
                <a:latin typeface="Arial"/>
                <a:ea typeface="Arial"/>
                <a:cs typeface="Arial"/>
                <a:sym typeface="Arial"/>
              </a:rPr>
              <a:t>&lt;!—-Creating Message (4)--&gt;</a:t>
            </a:r>
            <a:endParaRPr sz="900">
              <a:solidFill>
                <a:srgbClr val="008000"/>
              </a:solidFill>
              <a:highlight>
                <a:srgbClr val="FFF2CC"/>
              </a:highlight>
              <a:latin typeface="Arial"/>
              <a:ea typeface="Arial"/>
              <a:cs typeface="Arial"/>
              <a:sym typeface="Arial"/>
            </a:endParaRPr>
          </a:p>
          <a:p>
            <a:pPr marL="0" lvl="0" indent="0" algn="l" rtl="0">
              <a:lnSpc>
                <a:spcPct val="112500"/>
              </a:lnSpc>
              <a:spcBef>
                <a:spcPts val="0"/>
              </a:spcBef>
              <a:spcAft>
                <a:spcPts val="0"/>
              </a:spcAft>
              <a:buClr>
                <a:schemeClr val="dk1"/>
              </a:buClr>
              <a:buSzPts val="1100"/>
              <a:buFont typeface="Arial"/>
              <a:buNone/>
            </a:pPr>
            <a:r>
              <a:rPr lang="en" sz="900">
                <a:highlight>
                  <a:srgbClr val="FFF2CC"/>
                </a:highlight>
                <a:latin typeface="Arial"/>
                <a:ea typeface="Arial"/>
                <a:cs typeface="Arial"/>
                <a:sym typeface="Arial"/>
              </a:rPr>
              <a:t>  	</a:t>
            </a:r>
            <a:r>
              <a:rPr lang="en" sz="900">
                <a:solidFill>
                  <a:srgbClr val="800000"/>
                </a:solidFill>
                <a:highlight>
                  <a:srgbClr val="FFF2CC"/>
                </a:highlight>
                <a:latin typeface="Arial"/>
                <a:ea typeface="Arial"/>
                <a:cs typeface="Arial"/>
                <a:sym typeface="Arial"/>
              </a:rPr>
              <a:t>&lt;div</a:t>
            </a:r>
            <a:r>
              <a:rPr lang="en" sz="900">
                <a:highlight>
                  <a:srgbClr val="FFF2CC"/>
                </a:highlight>
                <a:latin typeface="Arial"/>
                <a:ea typeface="Arial"/>
                <a:cs typeface="Arial"/>
                <a:sym typeface="Arial"/>
              </a:rPr>
              <a:t> </a:t>
            </a:r>
            <a:r>
              <a:rPr lang="en" sz="900">
                <a:solidFill>
                  <a:srgbClr val="FF0000"/>
                </a:solidFill>
                <a:highlight>
                  <a:srgbClr val="FFF2CC"/>
                </a:highlight>
                <a:latin typeface="Arial"/>
                <a:ea typeface="Arial"/>
                <a:cs typeface="Arial"/>
                <a:sym typeface="Arial"/>
              </a:rPr>
              <a:t>class</a:t>
            </a:r>
            <a:r>
              <a:rPr lang="en" sz="900">
                <a:highlight>
                  <a:srgbClr val="FFF2CC"/>
                </a:highlight>
                <a:latin typeface="Arial"/>
                <a:ea typeface="Arial"/>
                <a:cs typeface="Arial"/>
                <a:sym typeface="Arial"/>
              </a:rPr>
              <a:t>= </a:t>
            </a:r>
            <a:r>
              <a:rPr lang="en" sz="900">
                <a:solidFill>
                  <a:srgbClr val="0000FF"/>
                </a:solidFill>
                <a:highlight>
                  <a:srgbClr val="FFF2CC"/>
                </a:highlight>
                <a:latin typeface="Arial"/>
                <a:ea typeface="Arial"/>
                <a:cs typeface="Arial"/>
                <a:sym typeface="Arial"/>
              </a:rPr>
              <a:t>"row"</a:t>
            </a:r>
            <a:r>
              <a:rPr lang="en" sz="900">
                <a:solidFill>
                  <a:srgbClr val="800000"/>
                </a:solidFill>
                <a:highlight>
                  <a:srgbClr val="FFF2CC"/>
                </a:highlight>
                <a:latin typeface="Arial"/>
                <a:ea typeface="Arial"/>
                <a:cs typeface="Arial"/>
                <a:sym typeface="Arial"/>
              </a:rPr>
              <a:t>&gt;</a:t>
            </a:r>
            <a:endParaRPr sz="900">
              <a:solidFill>
                <a:srgbClr val="800000"/>
              </a:solidFill>
              <a:highlight>
                <a:srgbClr val="FFF2CC"/>
              </a:highlight>
              <a:latin typeface="Arial"/>
              <a:ea typeface="Arial"/>
              <a:cs typeface="Arial"/>
              <a:sym typeface="Arial"/>
            </a:endParaRPr>
          </a:p>
          <a:p>
            <a:pPr marL="0" lvl="0" indent="0" algn="l" rtl="0">
              <a:lnSpc>
                <a:spcPct val="112500"/>
              </a:lnSpc>
              <a:spcBef>
                <a:spcPts val="0"/>
              </a:spcBef>
              <a:spcAft>
                <a:spcPts val="0"/>
              </a:spcAft>
              <a:buClr>
                <a:schemeClr val="dk1"/>
              </a:buClr>
              <a:buSzPts val="1100"/>
              <a:buFont typeface="Arial"/>
              <a:buNone/>
            </a:pPr>
            <a:r>
              <a:rPr lang="en" sz="900">
                <a:highlight>
                  <a:srgbClr val="FFF2CC"/>
                </a:highlight>
                <a:latin typeface="Arial"/>
                <a:ea typeface="Arial"/>
                <a:cs typeface="Arial"/>
                <a:sym typeface="Arial"/>
              </a:rPr>
              <a:t>    	</a:t>
            </a:r>
            <a:r>
              <a:rPr lang="en" sz="900">
                <a:solidFill>
                  <a:srgbClr val="800000"/>
                </a:solidFill>
                <a:highlight>
                  <a:srgbClr val="FFF2CC"/>
                </a:highlight>
                <a:latin typeface="Arial"/>
                <a:ea typeface="Arial"/>
                <a:cs typeface="Arial"/>
                <a:sym typeface="Arial"/>
              </a:rPr>
              <a:t>&lt;label</a:t>
            </a:r>
            <a:r>
              <a:rPr lang="en" sz="900">
                <a:highlight>
                  <a:srgbClr val="FFF2CC"/>
                </a:highlight>
                <a:latin typeface="Arial"/>
                <a:ea typeface="Arial"/>
                <a:cs typeface="Arial"/>
                <a:sym typeface="Arial"/>
              </a:rPr>
              <a:t> </a:t>
            </a:r>
            <a:r>
              <a:rPr lang="en" sz="900">
                <a:solidFill>
                  <a:srgbClr val="FF0000"/>
                </a:solidFill>
                <a:highlight>
                  <a:srgbClr val="FFF2CC"/>
                </a:highlight>
                <a:latin typeface="Arial"/>
                <a:ea typeface="Arial"/>
                <a:cs typeface="Arial"/>
                <a:sym typeface="Arial"/>
              </a:rPr>
              <a:t>for</a:t>
            </a:r>
            <a:r>
              <a:rPr lang="en" sz="900">
                <a:highlight>
                  <a:srgbClr val="FFF2CC"/>
                </a:highlight>
                <a:latin typeface="Arial"/>
                <a:ea typeface="Arial"/>
                <a:cs typeface="Arial"/>
                <a:sym typeface="Arial"/>
              </a:rPr>
              <a:t>= </a:t>
            </a:r>
            <a:r>
              <a:rPr lang="en" sz="900">
                <a:solidFill>
                  <a:srgbClr val="0000FF"/>
                </a:solidFill>
                <a:highlight>
                  <a:srgbClr val="FFF2CC"/>
                </a:highlight>
                <a:latin typeface="Arial"/>
                <a:ea typeface="Arial"/>
                <a:cs typeface="Arial"/>
                <a:sym typeface="Arial"/>
              </a:rPr>
              <a:t>"Message"</a:t>
            </a:r>
            <a:r>
              <a:rPr lang="en" sz="900">
                <a:highlight>
                  <a:srgbClr val="FFF2CC"/>
                </a:highlight>
                <a:latin typeface="Arial"/>
                <a:ea typeface="Arial"/>
                <a:cs typeface="Arial"/>
                <a:sym typeface="Arial"/>
              </a:rPr>
              <a:t> </a:t>
            </a:r>
            <a:r>
              <a:rPr lang="en" sz="900">
                <a:solidFill>
                  <a:srgbClr val="FF0000"/>
                </a:solidFill>
                <a:highlight>
                  <a:srgbClr val="FFF2CC"/>
                </a:highlight>
                <a:latin typeface="Arial"/>
                <a:ea typeface="Arial"/>
                <a:cs typeface="Arial"/>
                <a:sym typeface="Arial"/>
              </a:rPr>
              <a:t>class</a:t>
            </a:r>
            <a:r>
              <a:rPr lang="en" sz="900">
                <a:highlight>
                  <a:srgbClr val="FFF2CC"/>
                </a:highlight>
                <a:latin typeface="Arial"/>
                <a:ea typeface="Arial"/>
                <a:cs typeface="Arial"/>
                <a:sym typeface="Arial"/>
              </a:rPr>
              <a:t>= </a:t>
            </a:r>
            <a:r>
              <a:rPr lang="en" sz="900">
                <a:solidFill>
                  <a:srgbClr val="0000FF"/>
                </a:solidFill>
                <a:highlight>
                  <a:srgbClr val="FFF2CC"/>
                </a:highlight>
                <a:latin typeface="Arial"/>
                <a:ea typeface="Arial"/>
                <a:cs typeface="Arial"/>
                <a:sym typeface="Arial"/>
              </a:rPr>
              <a:t>"message"</a:t>
            </a:r>
            <a:r>
              <a:rPr lang="en" sz="900">
                <a:solidFill>
                  <a:srgbClr val="800000"/>
                </a:solidFill>
                <a:highlight>
                  <a:srgbClr val="FFF2CC"/>
                </a:highlight>
                <a:latin typeface="Arial"/>
                <a:ea typeface="Arial"/>
                <a:cs typeface="Arial"/>
                <a:sym typeface="Arial"/>
              </a:rPr>
              <a:t>&gt; </a:t>
            </a:r>
            <a:r>
              <a:rPr lang="en" sz="900">
                <a:highlight>
                  <a:srgbClr val="FFF2CC"/>
                </a:highlight>
                <a:latin typeface="Arial"/>
                <a:ea typeface="Arial"/>
                <a:cs typeface="Arial"/>
                <a:sym typeface="Arial"/>
              </a:rPr>
              <a:t>Message: </a:t>
            </a:r>
            <a:r>
              <a:rPr lang="en" sz="900">
                <a:solidFill>
                  <a:srgbClr val="800000"/>
                </a:solidFill>
                <a:highlight>
                  <a:srgbClr val="FFF2CC"/>
                </a:highlight>
                <a:latin typeface="Arial"/>
                <a:ea typeface="Arial"/>
                <a:cs typeface="Arial"/>
                <a:sym typeface="Arial"/>
              </a:rPr>
              <a:t>&lt;/label&gt;</a:t>
            </a:r>
            <a:endParaRPr sz="900">
              <a:solidFill>
                <a:srgbClr val="800000"/>
              </a:solidFill>
              <a:highlight>
                <a:srgbClr val="FFF2CC"/>
              </a:highlight>
              <a:latin typeface="Arial"/>
              <a:ea typeface="Arial"/>
              <a:cs typeface="Arial"/>
              <a:sym typeface="Arial"/>
            </a:endParaRPr>
          </a:p>
          <a:p>
            <a:pPr marL="0" lvl="0" indent="0" algn="l" rtl="0">
              <a:lnSpc>
                <a:spcPct val="112500"/>
              </a:lnSpc>
              <a:spcBef>
                <a:spcPts val="0"/>
              </a:spcBef>
              <a:spcAft>
                <a:spcPts val="0"/>
              </a:spcAft>
              <a:buClr>
                <a:schemeClr val="dk1"/>
              </a:buClr>
              <a:buSzPts val="1100"/>
              <a:buFont typeface="Arial"/>
              <a:buNone/>
            </a:pPr>
            <a:r>
              <a:rPr lang="en" sz="900">
                <a:highlight>
                  <a:srgbClr val="FFF2CC"/>
                </a:highlight>
                <a:latin typeface="Arial"/>
                <a:ea typeface="Arial"/>
                <a:cs typeface="Arial"/>
                <a:sym typeface="Arial"/>
              </a:rPr>
              <a:t>  	</a:t>
            </a:r>
            <a:r>
              <a:rPr lang="en" sz="900">
                <a:solidFill>
                  <a:srgbClr val="800000"/>
                </a:solidFill>
                <a:highlight>
                  <a:srgbClr val="FFF2CC"/>
                </a:highlight>
                <a:latin typeface="Arial"/>
                <a:ea typeface="Arial"/>
                <a:cs typeface="Arial"/>
                <a:sym typeface="Arial"/>
              </a:rPr>
              <a:t>&lt;/div&gt;</a:t>
            </a:r>
            <a:endParaRPr sz="900">
              <a:solidFill>
                <a:srgbClr val="800000"/>
              </a:solidFill>
              <a:highlight>
                <a:srgbClr val="FFF2CC"/>
              </a:highlight>
              <a:latin typeface="Arial"/>
              <a:ea typeface="Arial"/>
              <a:cs typeface="Arial"/>
              <a:sym typeface="Arial"/>
            </a:endParaRPr>
          </a:p>
          <a:p>
            <a:pPr marL="0" lvl="0" indent="0" algn="l" rtl="0">
              <a:lnSpc>
                <a:spcPct val="112500"/>
              </a:lnSpc>
              <a:spcBef>
                <a:spcPts val="0"/>
              </a:spcBef>
              <a:spcAft>
                <a:spcPts val="0"/>
              </a:spcAft>
              <a:buClr>
                <a:schemeClr val="dk1"/>
              </a:buClr>
              <a:buSzPts val="1100"/>
              <a:buFont typeface="Arial"/>
              <a:buNone/>
            </a:pPr>
            <a:r>
              <a:rPr lang="en" sz="900">
                <a:highlight>
                  <a:srgbClr val="FFF2CC"/>
                </a:highlight>
                <a:latin typeface="Arial"/>
                <a:ea typeface="Arial"/>
                <a:cs typeface="Arial"/>
                <a:sym typeface="Arial"/>
              </a:rPr>
              <a:t>  	</a:t>
            </a:r>
            <a:r>
              <a:rPr lang="en" sz="900">
                <a:solidFill>
                  <a:srgbClr val="800000"/>
                </a:solidFill>
                <a:highlight>
                  <a:srgbClr val="FFF2CC"/>
                </a:highlight>
                <a:latin typeface="Arial"/>
                <a:ea typeface="Arial"/>
                <a:cs typeface="Arial"/>
                <a:sym typeface="Arial"/>
              </a:rPr>
              <a:t>&lt;div</a:t>
            </a:r>
            <a:r>
              <a:rPr lang="en" sz="900">
                <a:highlight>
                  <a:srgbClr val="FFF2CC"/>
                </a:highlight>
                <a:latin typeface="Arial"/>
                <a:ea typeface="Arial"/>
                <a:cs typeface="Arial"/>
                <a:sym typeface="Arial"/>
              </a:rPr>
              <a:t> </a:t>
            </a:r>
            <a:r>
              <a:rPr lang="en" sz="900">
                <a:solidFill>
                  <a:srgbClr val="FF0000"/>
                </a:solidFill>
                <a:highlight>
                  <a:srgbClr val="FFF2CC"/>
                </a:highlight>
                <a:latin typeface="Arial"/>
                <a:ea typeface="Arial"/>
                <a:cs typeface="Arial"/>
                <a:sym typeface="Arial"/>
              </a:rPr>
              <a:t>class</a:t>
            </a:r>
            <a:r>
              <a:rPr lang="en" sz="900">
                <a:highlight>
                  <a:srgbClr val="FFF2CC"/>
                </a:highlight>
                <a:latin typeface="Arial"/>
                <a:ea typeface="Arial"/>
                <a:cs typeface="Arial"/>
                <a:sym typeface="Arial"/>
              </a:rPr>
              <a:t>= </a:t>
            </a:r>
            <a:r>
              <a:rPr lang="en" sz="900">
                <a:solidFill>
                  <a:srgbClr val="0000FF"/>
                </a:solidFill>
                <a:highlight>
                  <a:srgbClr val="FFF2CC"/>
                </a:highlight>
                <a:latin typeface="Arial"/>
                <a:ea typeface="Arial"/>
                <a:cs typeface="Arial"/>
                <a:sym typeface="Arial"/>
              </a:rPr>
              <a:t>"row"</a:t>
            </a:r>
            <a:r>
              <a:rPr lang="en" sz="900">
                <a:solidFill>
                  <a:srgbClr val="800000"/>
                </a:solidFill>
                <a:highlight>
                  <a:srgbClr val="FFF2CC"/>
                </a:highlight>
                <a:latin typeface="Arial"/>
                <a:ea typeface="Arial"/>
                <a:cs typeface="Arial"/>
                <a:sym typeface="Arial"/>
              </a:rPr>
              <a:t>&gt;</a:t>
            </a:r>
            <a:endParaRPr sz="900">
              <a:solidFill>
                <a:srgbClr val="800000"/>
              </a:solidFill>
              <a:highlight>
                <a:srgbClr val="FFF2CC"/>
              </a:highlight>
              <a:latin typeface="Arial"/>
              <a:ea typeface="Arial"/>
              <a:cs typeface="Arial"/>
              <a:sym typeface="Arial"/>
            </a:endParaRPr>
          </a:p>
          <a:p>
            <a:pPr marL="0" lvl="0" indent="0" algn="l" rtl="0">
              <a:lnSpc>
                <a:spcPct val="112500"/>
              </a:lnSpc>
              <a:spcBef>
                <a:spcPts val="0"/>
              </a:spcBef>
              <a:spcAft>
                <a:spcPts val="0"/>
              </a:spcAft>
              <a:buClr>
                <a:schemeClr val="dk1"/>
              </a:buClr>
              <a:buSzPts val="1100"/>
              <a:buFont typeface="Arial"/>
              <a:buNone/>
            </a:pPr>
            <a:r>
              <a:rPr lang="en" sz="900">
                <a:highlight>
                  <a:srgbClr val="FFF2CC"/>
                </a:highlight>
                <a:latin typeface="Arial"/>
                <a:ea typeface="Arial"/>
                <a:cs typeface="Arial"/>
                <a:sym typeface="Arial"/>
              </a:rPr>
              <a:t>        	</a:t>
            </a:r>
            <a:r>
              <a:rPr lang="en" sz="900">
                <a:solidFill>
                  <a:srgbClr val="800000"/>
                </a:solidFill>
                <a:highlight>
                  <a:srgbClr val="FFF2CC"/>
                </a:highlight>
                <a:latin typeface="Arial"/>
                <a:ea typeface="Arial"/>
                <a:cs typeface="Arial"/>
                <a:sym typeface="Arial"/>
              </a:rPr>
              <a:t>&lt;textarea</a:t>
            </a:r>
            <a:r>
              <a:rPr lang="en" sz="900">
                <a:highlight>
                  <a:srgbClr val="FFF2CC"/>
                </a:highlight>
                <a:latin typeface="Arial"/>
                <a:ea typeface="Arial"/>
                <a:cs typeface="Arial"/>
                <a:sym typeface="Arial"/>
              </a:rPr>
              <a:t> </a:t>
            </a:r>
            <a:r>
              <a:rPr lang="en" sz="900">
                <a:solidFill>
                  <a:srgbClr val="FF0000"/>
                </a:solidFill>
                <a:highlight>
                  <a:srgbClr val="FFF2CC"/>
                </a:highlight>
                <a:latin typeface="Arial"/>
                <a:ea typeface="Arial"/>
                <a:cs typeface="Arial"/>
                <a:sym typeface="Arial"/>
              </a:rPr>
              <a:t>class</a:t>
            </a:r>
            <a:r>
              <a:rPr lang="en" sz="900">
                <a:highlight>
                  <a:srgbClr val="FFF2CC"/>
                </a:highlight>
                <a:latin typeface="Arial"/>
                <a:ea typeface="Arial"/>
                <a:cs typeface="Arial"/>
                <a:sym typeface="Arial"/>
              </a:rPr>
              <a:t>=</a:t>
            </a:r>
            <a:r>
              <a:rPr lang="en" sz="900">
                <a:solidFill>
                  <a:srgbClr val="0000FF"/>
                </a:solidFill>
                <a:highlight>
                  <a:srgbClr val="FFF2CC"/>
                </a:highlight>
                <a:latin typeface="Arial"/>
                <a:ea typeface="Arial"/>
                <a:cs typeface="Arial"/>
                <a:sym typeface="Arial"/>
              </a:rPr>
              <a:t>"day message"</a:t>
            </a:r>
            <a:r>
              <a:rPr lang="en" sz="900">
                <a:highlight>
                  <a:srgbClr val="FFF2CC"/>
                </a:highlight>
                <a:latin typeface="Arial"/>
                <a:ea typeface="Arial"/>
                <a:cs typeface="Arial"/>
                <a:sym typeface="Arial"/>
              </a:rPr>
              <a:t> </a:t>
            </a:r>
            <a:r>
              <a:rPr lang="en" sz="900">
                <a:solidFill>
                  <a:srgbClr val="FF0000"/>
                </a:solidFill>
                <a:highlight>
                  <a:srgbClr val="FFF2CC"/>
                </a:highlight>
                <a:latin typeface="Arial"/>
                <a:ea typeface="Arial"/>
                <a:cs typeface="Arial"/>
                <a:sym typeface="Arial"/>
              </a:rPr>
              <a:t>id</a:t>
            </a:r>
            <a:r>
              <a:rPr lang="en" sz="900">
                <a:highlight>
                  <a:srgbClr val="FFF2CC"/>
                </a:highlight>
                <a:latin typeface="Arial"/>
                <a:ea typeface="Arial"/>
                <a:cs typeface="Arial"/>
                <a:sym typeface="Arial"/>
              </a:rPr>
              <a:t>=</a:t>
            </a:r>
            <a:r>
              <a:rPr lang="en" sz="900">
                <a:solidFill>
                  <a:srgbClr val="0000FF"/>
                </a:solidFill>
                <a:highlight>
                  <a:srgbClr val="FFF2CC"/>
                </a:highlight>
                <a:latin typeface="Arial"/>
                <a:ea typeface="Arial"/>
                <a:cs typeface="Arial"/>
                <a:sym typeface="Arial"/>
              </a:rPr>
              <a:t>"message”</a:t>
            </a:r>
            <a:r>
              <a:rPr lang="en" sz="900">
                <a:highlight>
                  <a:srgbClr val="FFF2CC"/>
                </a:highlight>
                <a:latin typeface="Arial"/>
                <a:ea typeface="Arial"/>
                <a:cs typeface="Arial"/>
                <a:sym typeface="Arial"/>
              </a:rPr>
              <a:t> </a:t>
            </a:r>
            <a:r>
              <a:rPr lang="en" sz="900">
                <a:solidFill>
                  <a:srgbClr val="FF0000"/>
                </a:solidFill>
                <a:highlight>
                  <a:srgbClr val="FFF2CC"/>
                </a:highlight>
                <a:latin typeface="Arial"/>
                <a:ea typeface="Arial"/>
                <a:cs typeface="Arial"/>
                <a:sym typeface="Arial"/>
              </a:rPr>
              <a:t>rows</a:t>
            </a:r>
            <a:r>
              <a:rPr lang="en" sz="900">
                <a:highlight>
                  <a:srgbClr val="FFF2CC"/>
                </a:highlight>
                <a:latin typeface="Arial"/>
                <a:ea typeface="Arial"/>
                <a:cs typeface="Arial"/>
                <a:sym typeface="Arial"/>
              </a:rPr>
              <a:t>=</a:t>
            </a:r>
            <a:r>
              <a:rPr lang="en" sz="900">
                <a:solidFill>
                  <a:srgbClr val="0000FF"/>
                </a:solidFill>
                <a:highlight>
                  <a:srgbClr val="FFF2CC"/>
                </a:highlight>
                <a:latin typeface="Arial"/>
                <a:ea typeface="Arial"/>
                <a:cs typeface="Arial"/>
                <a:sym typeface="Arial"/>
              </a:rPr>
              <a:t>"15"</a:t>
            </a:r>
            <a:r>
              <a:rPr lang="en" sz="900">
                <a:solidFill>
                  <a:srgbClr val="800000"/>
                </a:solidFill>
                <a:highlight>
                  <a:srgbClr val="FFF2CC"/>
                </a:highlight>
                <a:latin typeface="Arial"/>
                <a:ea typeface="Arial"/>
                <a:cs typeface="Arial"/>
                <a:sym typeface="Arial"/>
              </a:rPr>
              <a:t>&gt;</a:t>
            </a:r>
            <a:r>
              <a:rPr lang="en" sz="900">
                <a:highlight>
                  <a:srgbClr val="FFF2CC"/>
                </a:highlight>
                <a:latin typeface="Arial"/>
                <a:ea typeface="Arial"/>
                <a:cs typeface="Arial"/>
                <a:sym typeface="Arial"/>
              </a:rPr>
              <a:t> Valentine’s Day Message</a:t>
            </a:r>
            <a:r>
              <a:rPr lang="en" sz="900">
                <a:solidFill>
                  <a:srgbClr val="800000"/>
                </a:solidFill>
                <a:highlight>
                  <a:srgbClr val="FFF2CC"/>
                </a:highlight>
                <a:latin typeface="Arial"/>
                <a:ea typeface="Arial"/>
                <a:cs typeface="Arial"/>
                <a:sym typeface="Arial"/>
              </a:rPr>
              <a:t>&lt;/textarea&gt;</a:t>
            </a:r>
            <a:endParaRPr sz="900">
              <a:solidFill>
                <a:srgbClr val="800000"/>
              </a:solidFill>
              <a:highlight>
                <a:srgbClr val="FFF2CC"/>
              </a:highlight>
              <a:latin typeface="Arial"/>
              <a:ea typeface="Arial"/>
              <a:cs typeface="Arial"/>
              <a:sym typeface="Arial"/>
            </a:endParaRPr>
          </a:p>
          <a:p>
            <a:pPr marL="0" lvl="0" indent="0" algn="l" rtl="0">
              <a:lnSpc>
                <a:spcPct val="112500"/>
              </a:lnSpc>
              <a:spcBef>
                <a:spcPts val="0"/>
              </a:spcBef>
              <a:spcAft>
                <a:spcPts val="0"/>
              </a:spcAft>
              <a:buClr>
                <a:schemeClr val="dk1"/>
              </a:buClr>
              <a:buSzPts val="1100"/>
              <a:buFont typeface="Arial"/>
              <a:buNone/>
            </a:pPr>
            <a:r>
              <a:rPr lang="en" sz="900">
                <a:highlight>
                  <a:srgbClr val="FFF2CC"/>
                </a:highlight>
                <a:latin typeface="Arial"/>
                <a:ea typeface="Arial"/>
                <a:cs typeface="Arial"/>
                <a:sym typeface="Arial"/>
              </a:rPr>
              <a:t>  	</a:t>
            </a:r>
            <a:r>
              <a:rPr lang="en" sz="900">
                <a:solidFill>
                  <a:srgbClr val="800000"/>
                </a:solidFill>
                <a:highlight>
                  <a:srgbClr val="FFF2CC"/>
                </a:highlight>
                <a:latin typeface="Arial"/>
                <a:ea typeface="Arial"/>
                <a:cs typeface="Arial"/>
                <a:sym typeface="Arial"/>
              </a:rPr>
              <a:t>&lt;/div&gt;</a:t>
            </a:r>
            <a:endParaRPr sz="900">
              <a:solidFill>
                <a:srgbClr val="800000"/>
              </a:solidFill>
              <a:highlight>
                <a:srgbClr val="FFF2CC"/>
              </a:highlight>
              <a:latin typeface="Arial"/>
              <a:ea typeface="Arial"/>
              <a:cs typeface="Arial"/>
              <a:sym typeface="Arial"/>
            </a:endParaRPr>
          </a:p>
          <a:p>
            <a:pPr marL="0" lvl="0" indent="0" algn="l" rtl="0">
              <a:lnSpc>
                <a:spcPct val="150000"/>
              </a:lnSpc>
              <a:spcBef>
                <a:spcPts val="0"/>
              </a:spcBef>
              <a:spcAft>
                <a:spcPts val="0"/>
              </a:spcAft>
              <a:buClr>
                <a:schemeClr val="dk1"/>
              </a:buClr>
              <a:buSzPts val="1100"/>
              <a:buFont typeface="Arial"/>
              <a:buNone/>
            </a:pPr>
            <a:endParaRPr sz="1400" b="1">
              <a:highlight>
                <a:srgbClr val="FFF2CC"/>
              </a:highlight>
            </a:endParaRPr>
          </a:p>
          <a:p>
            <a:pPr marL="0" lvl="0" indent="0" algn="l" rtl="0">
              <a:lnSpc>
                <a:spcPct val="112500"/>
              </a:lnSpc>
              <a:spcBef>
                <a:spcPts val="0"/>
              </a:spcBef>
              <a:spcAft>
                <a:spcPts val="0"/>
              </a:spcAft>
              <a:buNone/>
            </a:pPr>
            <a:r>
              <a:rPr lang="en" sz="900" b="1"/>
              <a:t>Don’t forget proper indentation! </a:t>
            </a:r>
            <a:endParaRPr sz="900" b="1"/>
          </a:p>
          <a:p>
            <a:pPr marL="0" lvl="0" indent="0" algn="l" rtl="0">
              <a:lnSpc>
                <a:spcPct val="112500"/>
              </a:lnSpc>
              <a:spcBef>
                <a:spcPts val="0"/>
              </a:spcBef>
              <a:spcAft>
                <a:spcPts val="0"/>
              </a:spcAft>
              <a:buClr>
                <a:schemeClr val="dk1"/>
              </a:buClr>
              <a:buSzPts val="1100"/>
              <a:buFont typeface="Arial"/>
              <a:buNone/>
            </a:pPr>
            <a:endParaRPr sz="900" b="1"/>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30"/>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Step 4: </a:t>
            </a:r>
            <a:r>
              <a:rPr lang="en" b="1"/>
              <a:t>Submit</a:t>
            </a:r>
            <a:r>
              <a:rPr lang="en"/>
              <a:t> (“Button”) </a:t>
            </a:r>
            <a:endParaRPr/>
          </a:p>
        </p:txBody>
      </p:sp>
      <p:sp>
        <p:nvSpPr>
          <p:cNvPr id="171" name="Google Shape;171;p30"/>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rmAutofit fontScale="85000" lnSpcReduction="20000"/>
          </a:bodyPr>
          <a:lstStyle/>
          <a:p>
            <a:pPr marL="0" lvl="0" indent="0" algn="l" rtl="0">
              <a:spcBef>
                <a:spcPts val="0"/>
              </a:spcBef>
              <a:spcAft>
                <a:spcPts val="0"/>
              </a:spcAft>
              <a:buNone/>
            </a:pPr>
            <a:r>
              <a:rPr lang="en" i="1"/>
              <a:t>You’ve made it to the end! The last thing to code is the button and to check and make sure all your elements are closed! </a:t>
            </a:r>
            <a:endParaRPr i="1"/>
          </a:p>
          <a:p>
            <a:pPr marL="457200" lvl="0" indent="-325755" algn="l" rtl="0">
              <a:spcBef>
                <a:spcPts val="1200"/>
              </a:spcBef>
              <a:spcAft>
                <a:spcPts val="0"/>
              </a:spcAft>
              <a:buSzPct val="100000"/>
              <a:buAutoNum type="arabicPeriod"/>
            </a:pPr>
            <a:r>
              <a:rPr lang="en"/>
              <a:t>Make a </a:t>
            </a:r>
            <a:r>
              <a:rPr lang="en">
                <a:highlight>
                  <a:srgbClr val="D9EAD3"/>
                </a:highlight>
              </a:rPr>
              <a:t>&lt;!--comment --&gt;</a:t>
            </a:r>
            <a:r>
              <a:rPr lang="en"/>
              <a:t> for “Submit Button”, and open a </a:t>
            </a:r>
            <a:r>
              <a:rPr lang="en" b="1"/>
              <a:t>&lt;button&gt;</a:t>
            </a:r>
            <a:r>
              <a:rPr lang="en"/>
              <a:t> element. </a:t>
            </a:r>
            <a:endParaRPr/>
          </a:p>
          <a:p>
            <a:pPr marL="457200" lvl="0" indent="-325755" algn="l" rtl="0">
              <a:spcBef>
                <a:spcPts val="0"/>
              </a:spcBef>
              <a:spcAft>
                <a:spcPts val="0"/>
              </a:spcAft>
              <a:buSzPct val="100000"/>
              <a:buAutoNum type="arabicPeriod"/>
            </a:pPr>
            <a:r>
              <a:rPr lang="en"/>
              <a:t>Add your </a:t>
            </a:r>
            <a:r>
              <a:rPr lang="en" b="1">
                <a:highlight>
                  <a:srgbClr val="FFF2CC"/>
                </a:highlight>
              </a:rPr>
              <a:t>&lt;div</a:t>
            </a:r>
            <a:r>
              <a:rPr lang="en">
                <a:highlight>
                  <a:srgbClr val="FFF2CC"/>
                </a:highlight>
              </a:rPr>
              <a:t> </a:t>
            </a:r>
            <a:r>
              <a:rPr lang="en" b="1">
                <a:highlight>
                  <a:srgbClr val="FFF2CC"/>
                </a:highlight>
              </a:rPr>
              <a:t>class=</a:t>
            </a:r>
            <a:r>
              <a:rPr lang="en">
                <a:highlight>
                  <a:srgbClr val="FFF2CC"/>
                </a:highlight>
              </a:rPr>
              <a:t> “row”</a:t>
            </a:r>
            <a:r>
              <a:rPr lang="en" b="1">
                <a:highlight>
                  <a:srgbClr val="FFF2CC"/>
                </a:highlight>
              </a:rPr>
              <a:t>&gt;</a:t>
            </a:r>
            <a:r>
              <a:rPr lang="en"/>
              <a:t> for nesting. </a:t>
            </a:r>
            <a:endParaRPr/>
          </a:p>
          <a:p>
            <a:pPr marL="457200" lvl="0" indent="-325755" algn="l" rtl="0">
              <a:spcBef>
                <a:spcPts val="0"/>
              </a:spcBef>
              <a:spcAft>
                <a:spcPts val="0"/>
              </a:spcAft>
              <a:buSzPct val="100000"/>
              <a:buAutoNum type="arabicPeriod"/>
            </a:pPr>
            <a:r>
              <a:rPr lang="en"/>
              <a:t>Within the </a:t>
            </a:r>
            <a:r>
              <a:rPr lang="en" b="1"/>
              <a:t>&lt;button&gt;</a:t>
            </a:r>
            <a:r>
              <a:rPr lang="en"/>
              <a:t> element, you will have a “type”, “class”, and of course, your text. </a:t>
            </a:r>
            <a:endParaRPr/>
          </a:p>
          <a:p>
            <a:pPr marL="0" lvl="0" indent="0" algn="l" rtl="0">
              <a:spcBef>
                <a:spcPts val="1200"/>
              </a:spcBef>
              <a:spcAft>
                <a:spcPts val="0"/>
              </a:spcAft>
              <a:buNone/>
            </a:pPr>
            <a:r>
              <a:rPr lang="en" b="1">
                <a:highlight>
                  <a:srgbClr val="FFF2CC"/>
                </a:highlight>
              </a:rPr>
              <a:t>&lt;button type=</a:t>
            </a:r>
            <a:r>
              <a:rPr lang="en">
                <a:highlight>
                  <a:srgbClr val="FFF2CC"/>
                </a:highlight>
              </a:rPr>
              <a:t> “Submit” </a:t>
            </a:r>
            <a:r>
              <a:rPr lang="en" b="1">
                <a:highlight>
                  <a:srgbClr val="FFF2CC"/>
                </a:highlight>
              </a:rPr>
              <a:t>class=</a:t>
            </a:r>
            <a:r>
              <a:rPr lang="en">
                <a:highlight>
                  <a:srgbClr val="FFF2CC"/>
                </a:highlight>
              </a:rPr>
              <a:t> “submit”</a:t>
            </a:r>
            <a:r>
              <a:rPr lang="en" b="1">
                <a:highlight>
                  <a:srgbClr val="FFF2CC"/>
                </a:highlight>
              </a:rPr>
              <a:t>&gt;</a:t>
            </a:r>
            <a:r>
              <a:rPr lang="en">
                <a:highlight>
                  <a:srgbClr val="FFF2CC"/>
                </a:highlight>
              </a:rPr>
              <a:t> Submit </a:t>
            </a:r>
            <a:r>
              <a:rPr lang="en" b="1">
                <a:highlight>
                  <a:srgbClr val="FFF2CC"/>
                </a:highlight>
              </a:rPr>
              <a:t>&lt;/button&gt; </a:t>
            </a:r>
            <a:endParaRPr/>
          </a:p>
          <a:p>
            <a:pPr marL="457200" lvl="0" indent="-325755" algn="l" rtl="0">
              <a:spcBef>
                <a:spcPts val="1200"/>
              </a:spcBef>
              <a:spcAft>
                <a:spcPts val="0"/>
              </a:spcAft>
              <a:buSzPct val="100000"/>
              <a:buAutoNum type="arabicPeriod"/>
            </a:pPr>
            <a:r>
              <a:rPr lang="en"/>
              <a:t>You will want to make sure all of your coded elements are closed, which should end with a closed </a:t>
            </a:r>
            <a:r>
              <a:rPr lang="en" b="1"/>
              <a:t>&lt;/div&gt;</a:t>
            </a:r>
            <a:r>
              <a:rPr lang="en"/>
              <a:t>, </a:t>
            </a:r>
            <a:r>
              <a:rPr lang="en" b="1"/>
              <a:t>&lt;/form&gt;</a:t>
            </a:r>
            <a:r>
              <a:rPr lang="en"/>
              <a:t>, </a:t>
            </a:r>
            <a:r>
              <a:rPr lang="en" b="1"/>
              <a:t>&lt;/body&gt;</a:t>
            </a:r>
            <a:r>
              <a:rPr lang="en"/>
              <a:t>, and of course, your </a:t>
            </a:r>
            <a:r>
              <a:rPr lang="en" b="1"/>
              <a:t>&lt;/html&gt;</a:t>
            </a:r>
            <a:r>
              <a:rPr lang="en"/>
              <a:t>. </a:t>
            </a:r>
            <a:endParaRPr b="1">
              <a:highlight>
                <a:srgbClr val="FFF2CC"/>
              </a:highlight>
            </a:endParaRPr>
          </a:p>
          <a:p>
            <a:pPr marL="0" lvl="0" indent="0" algn="l" rtl="0">
              <a:spcBef>
                <a:spcPts val="1200"/>
              </a:spcBef>
              <a:spcAft>
                <a:spcPts val="0"/>
              </a:spcAft>
              <a:buNone/>
            </a:pPr>
            <a:r>
              <a:rPr lang="en" i="1"/>
              <a:t>Save, refresh, and check the new fillable form you created in your browser! Congratulations! </a:t>
            </a:r>
            <a:endParaRPr i="1"/>
          </a:p>
          <a:p>
            <a:pPr marL="0" lvl="0" indent="0" algn="l" rtl="0">
              <a:spcBef>
                <a:spcPts val="1200"/>
              </a:spcBef>
              <a:spcAft>
                <a:spcPts val="1200"/>
              </a:spcAft>
              <a:buNone/>
            </a:pPr>
            <a:endParaRPr i="1"/>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31"/>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Step 4 Coded:</a:t>
            </a:r>
            <a:endParaRPr/>
          </a:p>
        </p:txBody>
      </p:sp>
      <p:sp>
        <p:nvSpPr>
          <p:cNvPr id="177" name="Google Shape;177;p31"/>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rmAutofit/>
          </a:bodyPr>
          <a:lstStyle/>
          <a:p>
            <a:pPr marL="0" lvl="0" indent="0" algn="l" rtl="0">
              <a:lnSpc>
                <a:spcPct val="112500"/>
              </a:lnSpc>
              <a:spcBef>
                <a:spcPts val="0"/>
              </a:spcBef>
              <a:spcAft>
                <a:spcPts val="0"/>
              </a:spcAft>
              <a:buClr>
                <a:schemeClr val="dk1"/>
              </a:buClr>
              <a:buSzPts val="1100"/>
              <a:buFont typeface="Arial"/>
              <a:buNone/>
            </a:pPr>
            <a:r>
              <a:rPr lang="en" sz="900">
                <a:highlight>
                  <a:srgbClr val="FFF2CC"/>
                </a:highlight>
                <a:latin typeface="Arial"/>
                <a:ea typeface="Arial"/>
                <a:cs typeface="Arial"/>
                <a:sym typeface="Arial"/>
              </a:rPr>
              <a:t>    </a:t>
            </a:r>
            <a:r>
              <a:rPr lang="en" sz="900">
                <a:solidFill>
                  <a:srgbClr val="008000"/>
                </a:solidFill>
                <a:highlight>
                  <a:srgbClr val="FFF2CC"/>
                </a:highlight>
                <a:latin typeface="Arial"/>
                <a:ea typeface="Arial"/>
                <a:cs typeface="Arial"/>
                <a:sym typeface="Arial"/>
              </a:rPr>
              <a:t>&lt;!-- Code for Button (5)--&gt;</a:t>
            </a:r>
            <a:endParaRPr sz="900">
              <a:solidFill>
                <a:srgbClr val="008000"/>
              </a:solidFill>
              <a:highlight>
                <a:srgbClr val="FFF2CC"/>
              </a:highlight>
              <a:latin typeface="Arial"/>
              <a:ea typeface="Arial"/>
              <a:cs typeface="Arial"/>
              <a:sym typeface="Arial"/>
            </a:endParaRPr>
          </a:p>
          <a:p>
            <a:pPr marL="0" lvl="0" indent="0" algn="l" rtl="0">
              <a:lnSpc>
                <a:spcPct val="112500"/>
              </a:lnSpc>
              <a:spcBef>
                <a:spcPts val="0"/>
              </a:spcBef>
              <a:spcAft>
                <a:spcPts val="0"/>
              </a:spcAft>
              <a:buClr>
                <a:schemeClr val="dk1"/>
              </a:buClr>
              <a:buSzPts val="1100"/>
              <a:buFont typeface="Arial"/>
              <a:buNone/>
            </a:pPr>
            <a:r>
              <a:rPr lang="en" sz="900">
                <a:highlight>
                  <a:srgbClr val="FFF2CC"/>
                </a:highlight>
                <a:latin typeface="Arial"/>
                <a:ea typeface="Arial"/>
                <a:cs typeface="Arial"/>
                <a:sym typeface="Arial"/>
              </a:rPr>
              <a:t>  	</a:t>
            </a:r>
            <a:r>
              <a:rPr lang="en" sz="900">
                <a:solidFill>
                  <a:srgbClr val="800000"/>
                </a:solidFill>
                <a:highlight>
                  <a:srgbClr val="FFF2CC"/>
                </a:highlight>
                <a:latin typeface="Arial"/>
                <a:ea typeface="Arial"/>
                <a:cs typeface="Arial"/>
                <a:sym typeface="Arial"/>
              </a:rPr>
              <a:t>&lt;div</a:t>
            </a:r>
            <a:r>
              <a:rPr lang="en" sz="900">
                <a:highlight>
                  <a:srgbClr val="FFF2CC"/>
                </a:highlight>
                <a:latin typeface="Arial"/>
                <a:ea typeface="Arial"/>
                <a:cs typeface="Arial"/>
                <a:sym typeface="Arial"/>
              </a:rPr>
              <a:t> </a:t>
            </a:r>
            <a:r>
              <a:rPr lang="en" sz="900">
                <a:solidFill>
                  <a:srgbClr val="FF0000"/>
                </a:solidFill>
                <a:highlight>
                  <a:srgbClr val="FFF2CC"/>
                </a:highlight>
                <a:latin typeface="Arial"/>
                <a:ea typeface="Arial"/>
                <a:cs typeface="Arial"/>
                <a:sym typeface="Arial"/>
              </a:rPr>
              <a:t>class</a:t>
            </a:r>
            <a:r>
              <a:rPr lang="en" sz="900">
                <a:highlight>
                  <a:srgbClr val="FFF2CC"/>
                </a:highlight>
                <a:latin typeface="Arial"/>
                <a:ea typeface="Arial"/>
                <a:cs typeface="Arial"/>
                <a:sym typeface="Arial"/>
              </a:rPr>
              <a:t>= </a:t>
            </a:r>
            <a:r>
              <a:rPr lang="en" sz="900">
                <a:solidFill>
                  <a:srgbClr val="0000FF"/>
                </a:solidFill>
                <a:highlight>
                  <a:srgbClr val="FFF2CC"/>
                </a:highlight>
                <a:latin typeface="Arial"/>
                <a:ea typeface="Arial"/>
                <a:cs typeface="Arial"/>
                <a:sym typeface="Arial"/>
              </a:rPr>
              <a:t>"row"</a:t>
            </a:r>
            <a:r>
              <a:rPr lang="en" sz="900">
                <a:solidFill>
                  <a:srgbClr val="800000"/>
                </a:solidFill>
                <a:highlight>
                  <a:srgbClr val="FFF2CC"/>
                </a:highlight>
                <a:latin typeface="Arial"/>
                <a:ea typeface="Arial"/>
                <a:cs typeface="Arial"/>
                <a:sym typeface="Arial"/>
              </a:rPr>
              <a:t>&gt;</a:t>
            </a:r>
            <a:endParaRPr sz="900">
              <a:solidFill>
                <a:srgbClr val="800000"/>
              </a:solidFill>
              <a:highlight>
                <a:srgbClr val="FFF2CC"/>
              </a:highlight>
              <a:latin typeface="Arial"/>
              <a:ea typeface="Arial"/>
              <a:cs typeface="Arial"/>
              <a:sym typeface="Arial"/>
            </a:endParaRPr>
          </a:p>
          <a:p>
            <a:pPr marL="0" lvl="0" indent="0" algn="l" rtl="0">
              <a:lnSpc>
                <a:spcPct val="112500"/>
              </a:lnSpc>
              <a:spcBef>
                <a:spcPts val="0"/>
              </a:spcBef>
              <a:spcAft>
                <a:spcPts val="0"/>
              </a:spcAft>
              <a:buClr>
                <a:schemeClr val="dk1"/>
              </a:buClr>
              <a:buSzPts val="1100"/>
              <a:buFont typeface="Arial"/>
              <a:buNone/>
            </a:pPr>
            <a:r>
              <a:rPr lang="en" sz="900">
                <a:highlight>
                  <a:srgbClr val="FFF2CC"/>
                </a:highlight>
                <a:latin typeface="Arial"/>
                <a:ea typeface="Arial"/>
                <a:cs typeface="Arial"/>
                <a:sym typeface="Arial"/>
              </a:rPr>
              <a:t>  	</a:t>
            </a:r>
            <a:r>
              <a:rPr lang="en" sz="900">
                <a:solidFill>
                  <a:srgbClr val="800000"/>
                </a:solidFill>
                <a:highlight>
                  <a:srgbClr val="FFF2CC"/>
                </a:highlight>
                <a:latin typeface="Arial"/>
                <a:ea typeface="Arial"/>
                <a:cs typeface="Arial"/>
                <a:sym typeface="Arial"/>
              </a:rPr>
              <a:t>&lt;button</a:t>
            </a:r>
            <a:r>
              <a:rPr lang="en" sz="900">
                <a:highlight>
                  <a:srgbClr val="FFF2CC"/>
                </a:highlight>
                <a:latin typeface="Arial"/>
                <a:ea typeface="Arial"/>
                <a:cs typeface="Arial"/>
                <a:sym typeface="Arial"/>
              </a:rPr>
              <a:t> </a:t>
            </a:r>
            <a:r>
              <a:rPr lang="en" sz="900">
                <a:solidFill>
                  <a:srgbClr val="FF0000"/>
                </a:solidFill>
                <a:highlight>
                  <a:srgbClr val="FFF2CC"/>
                </a:highlight>
                <a:latin typeface="Arial"/>
                <a:ea typeface="Arial"/>
                <a:cs typeface="Arial"/>
                <a:sym typeface="Arial"/>
              </a:rPr>
              <a:t>type</a:t>
            </a:r>
            <a:r>
              <a:rPr lang="en" sz="900">
                <a:highlight>
                  <a:srgbClr val="FFF2CC"/>
                </a:highlight>
                <a:latin typeface="Arial"/>
                <a:ea typeface="Arial"/>
                <a:cs typeface="Arial"/>
                <a:sym typeface="Arial"/>
              </a:rPr>
              <a:t>=</a:t>
            </a:r>
            <a:r>
              <a:rPr lang="en" sz="900">
                <a:solidFill>
                  <a:srgbClr val="0000FF"/>
                </a:solidFill>
                <a:highlight>
                  <a:srgbClr val="FFF2CC"/>
                </a:highlight>
                <a:latin typeface="Arial"/>
                <a:ea typeface="Arial"/>
                <a:cs typeface="Arial"/>
                <a:sym typeface="Arial"/>
              </a:rPr>
              <a:t>"Submit"</a:t>
            </a:r>
            <a:r>
              <a:rPr lang="en" sz="900">
                <a:highlight>
                  <a:srgbClr val="FFF2CC"/>
                </a:highlight>
                <a:latin typeface="Arial"/>
                <a:ea typeface="Arial"/>
                <a:cs typeface="Arial"/>
                <a:sym typeface="Arial"/>
              </a:rPr>
              <a:t> </a:t>
            </a:r>
            <a:r>
              <a:rPr lang="en" sz="900">
                <a:solidFill>
                  <a:srgbClr val="FF0000"/>
                </a:solidFill>
                <a:highlight>
                  <a:srgbClr val="FFF2CC"/>
                </a:highlight>
                <a:latin typeface="Arial"/>
                <a:ea typeface="Arial"/>
                <a:cs typeface="Arial"/>
                <a:sym typeface="Arial"/>
              </a:rPr>
              <a:t>class</a:t>
            </a:r>
            <a:r>
              <a:rPr lang="en" sz="900">
                <a:highlight>
                  <a:srgbClr val="FFF2CC"/>
                </a:highlight>
                <a:latin typeface="Arial"/>
                <a:ea typeface="Arial"/>
                <a:cs typeface="Arial"/>
                <a:sym typeface="Arial"/>
              </a:rPr>
              <a:t>=</a:t>
            </a:r>
            <a:r>
              <a:rPr lang="en" sz="900">
                <a:solidFill>
                  <a:srgbClr val="0000FF"/>
                </a:solidFill>
                <a:highlight>
                  <a:srgbClr val="FFF2CC"/>
                </a:highlight>
                <a:latin typeface="Arial"/>
                <a:ea typeface="Arial"/>
                <a:cs typeface="Arial"/>
                <a:sym typeface="Arial"/>
              </a:rPr>
              <a:t>"submit"</a:t>
            </a:r>
            <a:r>
              <a:rPr lang="en" sz="900">
                <a:solidFill>
                  <a:srgbClr val="800000"/>
                </a:solidFill>
                <a:highlight>
                  <a:srgbClr val="FFF2CC"/>
                </a:highlight>
                <a:latin typeface="Arial"/>
                <a:ea typeface="Arial"/>
                <a:cs typeface="Arial"/>
                <a:sym typeface="Arial"/>
              </a:rPr>
              <a:t>&gt;</a:t>
            </a:r>
            <a:r>
              <a:rPr lang="en" sz="900">
                <a:highlight>
                  <a:srgbClr val="FFF2CC"/>
                </a:highlight>
                <a:latin typeface="Arial"/>
                <a:ea typeface="Arial"/>
                <a:cs typeface="Arial"/>
                <a:sym typeface="Arial"/>
              </a:rPr>
              <a:t>Submit</a:t>
            </a:r>
            <a:r>
              <a:rPr lang="en" sz="900">
                <a:solidFill>
                  <a:srgbClr val="800000"/>
                </a:solidFill>
                <a:highlight>
                  <a:srgbClr val="FFF2CC"/>
                </a:highlight>
                <a:latin typeface="Arial"/>
                <a:ea typeface="Arial"/>
                <a:cs typeface="Arial"/>
                <a:sym typeface="Arial"/>
              </a:rPr>
              <a:t>&lt;/button&gt;</a:t>
            </a:r>
            <a:endParaRPr sz="900">
              <a:solidFill>
                <a:srgbClr val="800000"/>
              </a:solidFill>
              <a:highlight>
                <a:srgbClr val="FFF2CC"/>
              </a:highlight>
              <a:latin typeface="Arial"/>
              <a:ea typeface="Arial"/>
              <a:cs typeface="Arial"/>
              <a:sym typeface="Arial"/>
            </a:endParaRPr>
          </a:p>
          <a:p>
            <a:pPr marL="0" lvl="0" indent="0" algn="l" rtl="0">
              <a:lnSpc>
                <a:spcPct val="112500"/>
              </a:lnSpc>
              <a:spcBef>
                <a:spcPts val="0"/>
              </a:spcBef>
              <a:spcAft>
                <a:spcPts val="0"/>
              </a:spcAft>
              <a:buClr>
                <a:schemeClr val="dk1"/>
              </a:buClr>
              <a:buSzPts val="1100"/>
              <a:buFont typeface="Arial"/>
              <a:buNone/>
            </a:pPr>
            <a:r>
              <a:rPr lang="en" sz="900">
                <a:highlight>
                  <a:srgbClr val="FFF2CC"/>
                </a:highlight>
                <a:latin typeface="Arial"/>
                <a:ea typeface="Arial"/>
                <a:cs typeface="Arial"/>
                <a:sym typeface="Arial"/>
              </a:rPr>
              <a:t>  	</a:t>
            </a:r>
            <a:r>
              <a:rPr lang="en" sz="900">
                <a:solidFill>
                  <a:srgbClr val="800000"/>
                </a:solidFill>
                <a:highlight>
                  <a:srgbClr val="FFF2CC"/>
                </a:highlight>
                <a:latin typeface="Arial"/>
                <a:ea typeface="Arial"/>
                <a:cs typeface="Arial"/>
                <a:sym typeface="Arial"/>
              </a:rPr>
              <a:t>&lt;/div&gt;</a:t>
            </a:r>
            <a:endParaRPr sz="900">
              <a:solidFill>
                <a:srgbClr val="800000"/>
              </a:solidFill>
              <a:highlight>
                <a:srgbClr val="FFF2CC"/>
              </a:highlight>
              <a:latin typeface="Arial"/>
              <a:ea typeface="Arial"/>
              <a:cs typeface="Arial"/>
              <a:sym typeface="Arial"/>
            </a:endParaRPr>
          </a:p>
          <a:p>
            <a:pPr marL="0" lvl="0" indent="0" algn="l" rtl="0">
              <a:lnSpc>
                <a:spcPct val="112500"/>
              </a:lnSpc>
              <a:spcBef>
                <a:spcPts val="0"/>
              </a:spcBef>
              <a:spcAft>
                <a:spcPts val="0"/>
              </a:spcAft>
              <a:buNone/>
            </a:pPr>
            <a:r>
              <a:rPr lang="en" sz="900">
                <a:highlight>
                  <a:srgbClr val="FFF2CC"/>
                </a:highlight>
                <a:latin typeface="Arial"/>
                <a:ea typeface="Arial"/>
                <a:cs typeface="Arial"/>
                <a:sym typeface="Arial"/>
              </a:rPr>
              <a:t>	</a:t>
            </a:r>
            <a:r>
              <a:rPr lang="en" sz="900">
                <a:solidFill>
                  <a:srgbClr val="800000"/>
                </a:solidFill>
                <a:highlight>
                  <a:srgbClr val="FFF2CC"/>
                </a:highlight>
                <a:latin typeface="Arial"/>
                <a:ea typeface="Arial"/>
                <a:cs typeface="Arial"/>
                <a:sym typeface="Arial"/>
              </a:rPr>
              <a:t>&lt;/form&gt;</a:t>
            </a:r>
            <a:endParaRPr sz="900">
              <a:solidFill>
                <a:srgbClr val="800000"/>
              </a:solidFill>
              <a:highlight>
                <a:srgbClr val="FFF2CC"/>
              </a:highlight>
              <a:latin typeface="Arial"/>
              <a:ea typeface="Arial"/>
              <a:cs typeface="Arial"/>
              <a:sym typeface="Arial"/>
            </a:endParaRPr>
          </a:p>
          <a:p>
            <a:pPr marL="0" lvl="0" indent="0" algn="l" rtl="0">
              <a:lnSpc>
                <a:spcPct val="112500"/>
              </a:lnSpc>
              <a:spcBef>
                <a:spcPts val="0"/>
              </a:spcBef>
              <a:spcAft>
                <a:spcPts val="0"/>
              </a:spcAft>
              <a:buNone/>
            </a:pPr>
            <a:endParaRPr sz="900">
              <a:solidFill>
                <a:srgbClr val="800000"/>
              </a:solidFill>
              <a:highlight>
                <a:srgbClr val="FFF2CC"/>
              </a:highlight>
              <a:latin typeface="Arial"/>
              <a:ea typeface="Arial"/>
              <a:cs typeface="Arial"/>
              <a:sym typeface="Arial"/>
            </a:endParaRPr>
          </a:p>
          <a:p>
            <a:pPr marL="0" lvl="0" indent="0" algn="l" rtl="0">
              <a:lnSpc>
                <a:spcPct val="112500"/>
              </a:lnSpc>
              <a:spcBef>
                <a:spcPts val="0"/>
              </a:spcBef>
              <a:spcAft>
                <a:spcPts val="0"/>
              </a:spcAft>
              <a:buNone/>
            </a:pPr>
            <a:endParaRPr sz="900">
              <a:solidFill>
                <a:srgbClr val="800000"/>
              </a:solidFill>
              <a:highlight>
                <a:srgbClr val="FFF2CC"/>
              </a:highlight>
              <a:latin typeface="Arial"/>
              <a:ea typeface="Arial"/>
              <a:cs typeface="Arial"/>
              <a:sym typeface="Arial"/>
            </a:endParaRPr>
          </a:p>
          <a:p>
            <a:pPr marL="0" lvl="0" indent="0" algn="l" rtl="0">
              <a:lnSpc>
                <a:spcPct val="112500"/>
              </a:lnSpc>
              <a:spcBef>
                <a:spcPts val="0"/>
              </a:spcBef>
              <a:spcAft>
                <a:spcPts val="0"/>
              </a:spcAft>
              <a:buClr>
                <a:schemeClr val="dk1"/>
              </a:buClr>
              <a:buSzPts val="1100"/>
              <a:buFont typeface="Arial"/>
              <a:buNone/>
            </a:pPr>
            <a:r>
              <a:rPr lang="en" sz="900" b="1"/>
              <a:t>Don’t forget proper indentation!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4"/>
          <p:cNvSpPr txBox="1">
            <a:spLocks noGrp="1"/>
          </p:cNvSpPr>
          <p:nvPr>
            <p:ph type="title"/>
          </p:nvPr>
        </p:nvSpPr>
        <p:spPr>
          <a:xfrm>
            <a:off x="773700" y="1806450"/>
            <a:ext cx="7596600" cy="15306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Discussion: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32"/>
          <p:cNvSpPr txBox="1">
            <a:spLocks noGrp="1"/>
          </p:cNvSpPr>
          <p:nvPr>
            <p:ph type="title"/>
          </p:nvPr>
        </p:nvSpPr>
        <p:spPr>
          <a:xfrm>
            <a:off x="773700" y="1806450"/>
            <a:ext cx="7596600" cy="15306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Now, let’s add some quick CSS for style: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33"/>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Quick CSS additions (our perspective): </a:t>
            </a:r>
            <a:endParaRPr/>
          </a:p>
        </p:txBody>
      </p:sp>
      <p:sp>
        <p:nvSpPr>
          <p:cNvPr id="188" name="Google Shape;188;p33"/>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rmAutofit fontScale="25000" lnSpcReduction="20000"/>
          </a:bodyPr>
          <a:lstStyle/>
          <a:p>
            <a:pPr marL="0" lvl="0" indent="0" algn="l" rtl="0">
              <a:lnSpc>
                <a:spcPct val="150000"/>
              </a:lnSpc>
              <a:spcBef>
                <a:spcPts val="0"/>
              </a:spcBef>
              <a:spcAft>
                <a:spcPts val="0"/>
              </a:spcAft>
              <a:buNone/>
            </a:pPr>
            <a:r>
              <a:rPr lang="en" sz="2257">
                <a:solidFill>
                  <a:srgbClr val="800000"/>
                </a:solidFill>
                <a:highlight>
                  <a:srgbClr val="FFF2CC"/>
                </a:highlight>
                <a:latin typeface="Courier New"/>
                <a:ea typeface="Courier New"/>
                <a:cs typeface="Courier New"/>
                <a:sym typeface="Courier New"/>
              </a:rPr>
              <a:t>.container</a:t>
            </a:r>
            <a:r>
              <a:rPr lang="en" sz="2257">
                <a:highlight>
                  <a:srgbClr val="FFF2CC"/>
                </a:highlight>
                <a:latin typeface="Courier New"/>
                <a:ea typeface="Courier New"/>
                <a:cs typeface="Courier New"/>
                <a:sym typeface="Courier New"/>
              </a:rPr>
              <a:t> {</a:t>
            </a:r>
            <a:endParaRPr sz="2257">
              <a:highlight>
                <a:srgbClr val="FFF2CC"/>
              </a:highlight>
              <a:latin typeface="Courier New"/>
              <a:ea typeface="Courier New"/>
              <a:cs typeface="Courier New"/>
              <a:sym typeface="Courier New"/>
            </a:endParaRPr>
          </a:p>
          <a:p>
            <a:pPr marL="0" lvl="0" indent="0" algn="l" rtl="0">
              <a:lnSpc>
                <a:spcPct val="150000"/>
              </a:lnSpc>
              <a:spcBef>
                <a:spcPts val="0"/>
              </a:spcBef>
              <a:spcAft>
                <a:spcPts val="0"/>
              </a:spcAft>
              <a:buNone/>
            </a:pPr>
            <a:r>
              <a:rPr lang="en" sz="2257">
                <a:highlight>
                  <a:srgbClr val="FFF2CC"/>
                </a:highlight>
                <a:latin typeface="Courier New"/>
                <a:ea typeface="Courier New"/>
                <a:cs typeface="Courier New"/>
                <a:sym typeface="Courier New"/>
              </a:rPr>
              <a:t>   </a:t>
            </a:r>
            <a:r>
              <a:rPr lang="en" sz="2257">
                <a:solidFill>
                  <a:srgbClr val="FF0000"/>
                </a:solidFill>
                <a:highlight>
                  <a:srgbClr val="FFF2CC"/>
                </a:highlight>
                <a:latin typeface="Courier New"/>
                <a:ea typeface="Courier New"/>
                <a:cs typeface="Courier New"/>
                <a:sym typeface="Courier New"/>
              </a:rPr>
              <a:t>color</a:t>
            </a:r>
            <a:r>
              <a:rPr lang="en" sz="2257">
                <a:highlight>
                  <a:srgbClr val="FFF2CC"/>
                </a:highlight>
                <a:latin typeface="Courier New"/>
                <a:ea typeface="Courier New"/>
                <a:cs typeface="Courier New"/>
                <a:sym typeface="Courier New"/>
              </a:rPr>
              <a:t>: </a:t>
            </a:r>
            <a:r>
              <a:rPr lang="en" sz="2257">
                <a:solidFill>
                  <a:srgbClr val="0451A5"/>
                </a:solidFill>
                <a:highlight>
                  <a:srgbClr val="FFF2CC"/>
                </a:highlight>
                <a:latin typeface="Courier New"/>
                <a:ea typeface="Courier New"/>
                <a:cs typeface="Courier New"/>
                <a:sym typeface="Courier New"/>
              </a:rPr>
              <a:t>pink</a:t>
            </a:r>
            <a:r>
              <a:rPr lang="en" sz="2257">
                <a:highlight>
                  <a:srgbClr val="FFF2CC"/>
                </a:highlight>
                <a:latin typeface="Courier New"/>
                <a:ea typeface="Courier New"/>
                <a:cs typeface="Courier New"/>
                <a:sym typeface="Courier New"/>
              </a:rPr>
              <a:t>;</a:t>
            </a:r>
            <a:endParaRPr sz="2257">
              <a:highlight>
                <a:srgbClr val="FFF2CC"/>
              </a:highlight>
              <a:latin typeface="Courier New"/>
              <a:ea typeface="Courier New"/>
              <a:cs typeface="Courier New"/>
              <a:sym typeface="Courier New"/>
            </a:endParaRPr>
          </a:p>
          <a:p>
            <a:pPr marL="0" lvl="0" indent="0" algn="l" rtl="0">
              <a:lnSpc>
                <a:spcPct val="150000"/>
              </a:lnSpc>
              <a:spcBef>
                <a:spcPts val="0"/>
              </a:spcBef>
              <a:spcAft>
                <a:spcPts val="0"/>
              </a:spcAft>
              <a:buNone/>
            </a:pPr>
            <a:r>
              <a:rPr lang="en" sz="2257">
                <a:highlight>
                  <a:srgbClr val="FFF2CC"/>
                </a:highlight>
                <a:latin typeface="Courier New"/>
                <a:ea typeface="Courier New"/>
                <a:cs typeface="Courier New"/>
                <a:sym typeface="Courier New"/>
              </a:rPr>
              <a:t>   </a:t>
            </a:r>
            <a:r>
              <a:rPr lang="en" sz="2257">
                <a:solidFill>
                  <a:srgbClr val="FF0000"/>
                </a:solidFill>
                <a:highlight>
                  <a:srgbClr val="FFF2CC"/>
                </a:highlight>
                <a:latin typeface="Courier New"/>
                <a:ea typeface="Courier New"/>
                <a:cs typeface="Courier New"/>
                <a:sym typeface="Courier New"/>
              </a:rPr>
              <a:t>text-align</a:t>
            </a:r>
            <a:r>
              <a:rPr lang="en" sz="2257">
                <a:highlight>
                  <a:srgbClr val="FFF2CC"/>
                </a:highlight>
                <a:latin typeface="Courier New"/>
                <a:ea typeface="Courier New"/>
                <a:cs typeface="Courier New"/>
                <a:sym typeface="Courier New"/>
              </a:rPr>
              <a:t>: </a:t>
            </a:r>
            <a:r>
              <a:rPr lang="en" sz="2257">
                <a:solidFill>
                  <a:srgbClr val="0451A5"/>
                </a:solidFill>
                <a:highlight>
                  <a:srgbClr val="FFF2CC"/>
                </a:highlight>
                <a:latin typeface="Courier New"/>
                <a:ea typeface="Courier New"/>
                <a:cs typeface="Courier New"/>
                <a:sym typeface="Courier New"/>
              </a:rPr>
              <a:t>center</a:t>
            </a:r>
            <a:r>
              <a:rPr lang="en" sz="2257">
                <a:highlight>
                  <a:srgbClr val="FFF2CC"/>
                </a:highlight>
                <a:latin typeface="Courier New"/>
                <a:ea typeface="Courier New"/>
                <a:cs typeface="Courier New"/>
                <a:sym typeface="Courier New"/>
              </a:rPr>
              <a:t>;</a:t>
            </a:r>
            <a:endParaRPr sz="2257">
              <a:highlight>
                <a:srgbClr val="FFF2CC"/>
              </a:highlight>
              <a:latin typeface="Courier New"/>
              <a:ea typeface="Courier New"/>
              <a:cs typeface="Courier New"/>
              <a:sym typeface="Courier New"/>
            </a:endParaRPr>
          </a:p>
          <a:p>
            <a:pPr marL="0" lvl="0" indent="0" algn="l" rtl="0">
              <a:lnSpc>
                <a:spcPct val="150000"/>
              </a:lnSpc>
              <a:spcBef>
                <a:spcPts val="0"/>
              </a:spcBef>
              <a:spcAft>
                <a:spcPts val="0"/>
              </a:spcAft>
              <a:buNone/>
            </a:pPr>
            <a:r>
              <a:rPr lang="en" sz="2257">
                <a:highlight>
                  <a:srgbClr val="FFF2CC"/>
                </a:highlight>
                <a:latin typeface="Courier New"/>
                <a:ea typeface="Courier New"/>
                <a:cs typeface="Courier New"/>
                <a:sym typeface="Courier New"/>
              </a:rPr>
              <a:t>}</a:t>
            </a:r>
            <a:endParaRPr sz="2257">
              <a:highlight>
                <a:srgbClr val="FFF2CC"/>
              </a:highlight>
              <a:latin typeface="Courier New"/>
              <a:ea typeface="Courier New"/>
              <a:cs typeface="Courier New"/>
              <a:sym typeface="Courier New"/>
            </a:endParaRPr>
          </a:p>
          <a:p>
            <a:pPr marL="0" lvl="0" indent="0" algn="l" rtl="0">
              <a:lnSpc>
                <a:spcPct val="150000"/>
              </a:lnSpc>
              <a:spcBef>
                <a:spcPts val="0"/>
              </a:spcBef>
              <a:spcAft>
                <a:spcPts val="0"/>
              </a:spcAft>
              <a:buNone/>
            </a:pPr>
            <a:endParaRPr sz="2257">
              <a:highlight>
                <a:srgbClr val="FFF2CC"/>
              </a:highlight>
              <a:latin typeface="Courier New"/>
              <a:ea typeface="Courier New"/>
              <a:cs typeface="Courier New"/>
              <a:sym typeface="Courier New"/>
            </a:endParaRPr>
          </a:p>
          <a:p>
            <a:pPr marL="0" lvl="0" indent="0" algn="l" rtl="0">
              <a:lnSpc>
                <a:spcPct val="150000"/>
              </a:lnSpc>
              <a:spcBef>
                <a:spcPts val="0"/>
              </a:spcBef>
              <a:spcAft>
                <a:spcPts val="0"/>
              </a:spcAft>
              <a:buNone/>
            </a:pPr>
            <a:r>
              <a:rPr lang="en" sz="2257">
                <a:solidFill>
                  <a:srgbClr val="800000"/>
                </a:solidFill>
                <a:highlight>
                  <a:srgbClr val="FFF2CC"/>
                </a:highlight>
                <a:latin typeface="Courier New"/>
                <a:ea typeface="Courier New"/>
                <a:cs typeface="Courier New"/>
                <a:sym typeface="Courier New"/>
              </a:rPr>
              <a:t>.row</a:t>
            </a:r>
            <a:r>
              <a:rPr lang="en" sz="2257">
                <a:highlight>
                  <a:srgbClr val="FFF2CC"/>
                </a:highlight>
                <a:latin typeface="Courier New"/>
                <a:ea typeface="Courier New"/>
                <a:cs typeface="Courier New"/>
                <a:sym typeface="Courier New"/>
              </a:rPr>
              <a:t> {</a:t>
            </a:r>
            <a:endParaRPr sz="2257">
              <a:highlight>
                <a:srgbClr val="FFF2CC"/>
              </a:highlight>
              <a:latin typeface="Courier New"/>
              <a:ea typeface="Courier New"/>
              <a:cs typeface="Courier New"/>
              <a:sym typeface="Courier New"/>
            </a:endParaRPr>
          </a:p>
          <a:p>
            <a:pPr marL="0" lvl="0" indent="0" algn="l" rtl="0">
              <a:lnSpc>
                <a:spcPct val="150000"/>
              </a:lnSpc>
              <a:spcBef>
                <a:spcPts val="0"/>
              </a:spcBef>
              <a:spcAft>
                <a:spcPts val="0"/>
              </a:spcAft>
              <a:buNone/>
            </a:pPr>
            <a:r>
              <a:rPr lang="en" sz="2257">
                <a:highlight>
                  <a:srgbClr val="FFF2CC"/>
                </a:highlight>
                <a:latin typeface="Courier New"/>
                <a:ea typeface="Courier New"/>
                <a:cs typeface="Courier New"/>
                <a:sym typeface="Courier New"/>
              </a:rPr>
              <a:t>   </a:t>
            </a:r>
            <a:r>
              <a:rPr lang="en" sz="2257">
                <a:solidFill>
                  <a:srgbClr val="FF0000"/>
                </a:solidFill>
                <a:highlight>
                  <a:srgbClr val="FFF2CC"/>
                </a:highlight>
                <a:latin typeface="Courier New"/>
                <a:ea typeface="Courier New"/>
                <a:cs typeface="Courier New"/>
                <a:sym typeface="Courier New"/>
              </a:rPr>
              <a:t>color</a:t>
            </a:r>
            <a:r>
              <a:rPr lang="en" sz="2257">
                <a:highlight>
                  <a:srgbClr val="FFF2CC"/>
                </a:highlight>
                <a:latin typeface="Courier New"/>
                <a:ea typeface="Courier New"/>
                <a:cs typeface="Courier New"/>
                <a:sym typeface="Courier New"/>
              </a:rPr>
              <a:t>: </a:t>
            </a:r>
            <a:r>
              <a:rPr lang="en" sz="2257">
                <a:solidFill>
                  <a:srgbClr val="0451A5"/>
                </a:solidFill>
                <a:highlight>
                  <a:srgbClr val="FFF2CC"/>
                </a:highlight>
                <a:latin typeface="Courier New"/>
                <a:ea typeface="Courier New"/>
                <a:cs typeface="Courier New"/>
                <a:sym typeface="Courier New"/>
              </a:rPr>
              <a:t>red</a:t>
            </a:r>
            <a:r>
              <a:rPr lang="en" sz="2257">
                <a:highlight>
                  <a:srgbClr val="FFF2CC"/>
                </a:highlight>
                <a:latin typeface="Courier New"/>
                <a:ea typeface="Courier New"/>
                <a:cs typeface="Courier New"/>
                <a:sym typeface="Courier New"/>
              </a:rPr>
              <a:t>;</a:t>
            </a:r>
            <a:endParaRPr sz="2257">
              <a:highlight>
                <a:srgbClr val="FFF2CC"/>
              </a:highlight>
              <a:latin typeface="Courier New"/>
              <a:ea typeface="Courier New"/>
              <a:cs typeface="Courier New"/>
              <a:sym typeface="Courier New"/>
            </a:endParaRPr>
          </a:p>
          <a:p>
            <a:pPr marL="0" lvl="0" indent="0" algn="l" rtl="0">
              <a:lnSpc>
                <a:spcPct val="150000"/>
              </a:lnSpc>
              <a:spcBef>
                <a:spcPts val="0"/>
              </a:spcBef>
              <a:spcAft>
                <a:spcPts val="0"/>
              </a:spcAft>
              <a:buNone/>
            </a:pPr>
            <a:r>
              <a:rPr lang="en" sz="2257">
                <a:highlight>
                  <a:srgbClr val="FFF2CC"/>
                </a:highlight>
                <a:latin typeface="Courier New"/>
                <a:ea typeface="Courier New"/>
                <a:cs typeface="Courier New"/>
                <a:sym typeface="Courier New"/>
              </a:rPr>
              <a:t>   </a:t>
            </a:r>
            <a:r>
              <a:rPr lang="en" sz="2257">
                <a:solidFill>
                  <a:srgbClr val="FF0000"/>
                </a:solidFill>
                <a:highlight>
                  <a:srgbClr val="FFF2CC"/>
                </a:highlight>
                <a:latin typeface="Courier New"/>
                <a:ea typeface="Courier New"/>
                <a:cs typeface="Courier New"/>
                <a:sym typeface="Courier New"/>
              </a:rPr>
              <a:t>text-align</a:t>
            </a:r>
            <a:r>
              <a:rPr lang="en" sz="2257">
                <a:highlight>
                  <a:srgbClr val="FFF2CC"/>
                </a:highlight>
                <a:latin typeface="Courier New"/>
                <a:ea typeface="Courier New"/>
                <a:cs typeface="Courier New"/>
                <a:sym typeface="Courier New"/>
              </a:rPr>
              <a:t>: </a:t>
            </a:r>
            <a:r>
              <a:rPr lang="en" sz="2257">
                <a:solidFill>
                  <a:srgbClr val="0451A5"/>
                </a:solidFill>
                <a:highlight>
                  <a:srgbClr val="FFF2CC"/>
                </a:highlight>
                <a:latin typeface="Courier New"/>
                <a:ea typeface="Courier New"/>
                <a:cs typeface="Courier New"/>
                <a:sym typeface="Courier New"/>
              </a:rPr>
              <a:t>center</a:t>
            </a:r>
            <a:r>
              <a:rPr lang="en" sz="2257">
                <a:highlight>
                  <a:srgbClr val="FFF2CC"/>
                </a:highlight>
                <a:latin typeface="Courier New"/>
                <a:ea typeface="Courier New"/>
                <a:cs typeface="Courier New"/>
                <a:sym typeface="Courier New"/>
              </a:rPr>
              <a:t>;</a:t>
            </a:r>
            <a:endParaRPr sz="2257">
              <a:highlight>
                <a:srgbClr val="FFF2CC"/>
              </a:highlight>
              <a:latin typeface="Courier New"/>
              <a:ea typeface="Courier New"/>
              <a:cs typeface="Courier New"/>
              <a:sym typeface="Courier New"/>
            </a:endParaRPr>
          </a:p>
          <a:p>
            <a:pPr marL="0" lvl="0" indent="0" algn="l" rtl="0">
              <a:lnSpc>
                <a:spcPct val="150000"/>
              </a:lnSpc>
              <a:spcBef>
                <a:spcPts val="0"/>
              </a:spcBef>
              <a:spcAft>
                <a:spcPts val="0"/>
              </a:spcAft>
              <a:buNone/>
            </a:pPr>
            <a:r>
              <a:rPr lang="en" sz="2257">
                <a:highlight>
                  <a:srgbClr val="FFF2CC"/>
                </a:highlight>
                <a:latin typeface="Courier New"/>
                <a:ea typeface="Courier New"/>
                <a:cs typeface="Courier New"/>
                <a:sym typeface="Courier New"/>
              </a:rPr>
              <a:t>   </a:t>
            </a:r>
            <a:r>
              <a:rPr lang="en" sz="2257">
                <a:solidFill>
                  <a:srgbClr val="FF0000"/>
                </a:solidFill>
                <a:highlight>
                  <a:srgbClr val="FFF2CC"/>
                </a:highlight>
                <a:latin typeface="Courier New"/>
                <a:ea typeface="Courier New"/>
                <a:cs typeface="Courier New"/>
                <a:sym typeface="Courier New"/>
              </a:rPr>
              <a:t>font-family</a:t>
            </a:r>
            <a:r>
              <a:rPr lang="en" sz="2257">
                <a:highlight>
                  <a:srgbClr val="FFF2CC"/>
                </a:highlight>
                <a:latin typeface="Courier New"/>
                <a:ea typeface="Courier New"/>
                <a:cs typeface="Courier New"/>
                <a:sym typeface="Courier New"/>
              </a:rPr>
              <a:t>:</a:t>
            </a:r>
            <a:r>
              <a:rPr lang="en" sz="2257">
                <a:solidFill>
                  <a:srgbClr val="A31515"/>
                </a:solidFill>
                <a:highlight>
                  <a:srgbClr val="FFF2CC"/>
                </a:highlight>
                <a:latin typeface="Courier New"/>
                <a:ea typeface="Courier New"/>
                <a:cs typeface="Courier New"/>
                <a:sym typeface="Courier New"/>
              </a:rPr>
              <a:t>'Segoe UI'</a:t>
            </a:r>
            <a:r>
              <a:rPr lang="en" sz="2257">
                <a:highlight>
                  <a:srgbClr val="FFF2CC"/>
                </a:highlight>
                <a:latin typeface="Courier New"/>
                <a:ea typeface="Courier New"/>
                <a:cs typeface="Courier New"/>
                <a:sym typeface="Courier New"/>
              </a:rPr>
              <a:t>, </a:t>
            </a:r>
            <a:r>
              <a:rPr lang="en" sz="2257">
                <a:solidFill>
                  <a:srgbClr val="0451A5"/>
                </a:solidFill>
                <a:highlight>
                  <a:srgbClr val="FFF2CC"/>
                </a:highlight>
                <a:latin typeface="Courier New"/>
                <a:ea typeface="Courier New"/>
                <a:cs typeface="Courier New"/>
                <a:sym typeface="Courier New"/>
              </a:rPr>
              <a:t>Tahoma</a:t>
            </a:r>
            <a:r>
              <a:rPr lang="en" sz="2257">
                <a:highlight>
                  <a:srgbClr val="FFF2CC"/>
                </a:highlight>
                <a:latin typeface="Courier New"/>
                <a:ea typeface="Courier New"/>
                <a:cs typeface="Courier New"/>
                <a:sym typeface="Courier New"/>
              </a:rPr>
              <a:t>, Geneva, </a:t>
            </a:r>
            <a:r>
              <a:rPr lang="en" sz="2257">
                <a:solidFill>
                  <a:srgbClr val="0451A5"/>
                </a:solidFill>
                <a:highlight>
                  <a:srgbClr val="FFF2CC"/>
                </a:highlight>
                <a:latin typeface="Courier New"/>
                <a:ea typeface="Courier New"/>
                <a:cs typeface="Courier New"/>
                <a:sym typeface="Courier New"/>
              </a:rPr>
              <a:t>Verdana</a:t>
            </a:r>
            <a:r>
              <a:rPr lang="en" sz="2257">
                <a:highlight>
                  <a:srgbClr val="FFF2CC"/>
                </a:highlight>
                <a:latin typeface="Courier New"/>
                <a:ea typeface="Courier New"/>
                <a:cs typeface="Courier New"/>
                <a:sym typeface="Courier New"/>
              </a:rPr>
              <a:t>, </a:t>
            </a:r>
            <a:r>
              <a:rPr lang="en" sz="2257">
                <a:solidFill>
                  <a:srgbClr val="0451A5"/>
                </a:solidFill>
                <a:highlight>
                  <a:srgbClr val="FFF2CC"/>
                </a:highlight>
                <a:latin typeface="Courier New"/>
                <a:ea typeface="Courier New"/>
                <a:cs typeface="Courier New"/>
                <a:sym typeface="Courier New"/>
              </a:rPr>
              <a:t>sans-serif</a:t>
            </a:r>
            <a:r>
              <a:rPr lang="en" sz="2257">
                <a:highlight>
                  <a:srgbClr val="FFF2CC"/>
                </a:highlight>
                <a:latin typeface="Courier New"/>
                <a:ea typeface="Courier New"/>
                <a:cs typeface="Courier New"/>
                <a:sym typeface="Courier New"/>
              </a:rPr>
              <a:t>;</a:t>
            </a:r>
            <a:endParaRPr sz="2257">
              <a:highlight>
                <a:srgbClr val="FFF2CC"/>
              </a:highlight>
              <a:latin typeface="Courier New"/>
              <a:ea typeface="Courier New"/>
              <a:cs typeface="Courier New"/>
              <a:sym typeface="Courier New"/>
            </a:endParaRPr>
          </a:p>
          <a:p>
            <a:pPr marL="0" lvl="0" indent="0" algn="l" rtl="0">
              <a:lnSpc>
                <a:spcPct val="150000"/>
              </a:lnSpc>
              <a:spcBef>
                <a:spcPts val="0"/>
              </a:spcBef>
              <a:spcAft>
                <a:spcPts val="0"/>
              </a:spcAft>
              <a:buNone/>
            </a:pPr>
            <a:r>
              <a:rPr lang="en" sz="2257">
                <a:highlight>
                  <a:srgbClr val="FFF2CC"/>
                </a:highlight>
                <a:latin typeface="Courier New"/>
                <a:ea typeface="Courier New"/>
                <a:cs typeface="Courier New"/>
                <a:sym typeface="Courier New"/>
              </a:rPr>
              <a:t>}</a:t>
            </a:r>
            <a:endParaRPr sz="2257">
              <a:highlight>
                <a:srgbClr val="FFF2CC"/>
              </a:highlight>
              <a:latin typeface="Courier New"/>
              <a:ea typeface="Courier New"/>
              <a:cs typeface="Courier New"/>
              <a:sym typeface="Courier New"/>
            </a:endParaRPr>
          </a:p>
          <a:p>
            <a:pPr marL="0" lvl="0" indent="0" algn="l" rtl="0">
              <a:lnSpc>
                <a:spcPct val="150000"/>
              </a:lnSpc>
              <a:spcBef>
                <a:spcPts val="0"/>
              </a:spcBef>
              <a:spcAft>
                <a:spcPts val="0"/>
              </a:spcAft>
              <a:buNone/>
            </a:pPr>
            <a:endParaRPr sz="2257">
              <a:highlight>
                <a:srgbClr val="FFF2CC"/>
              </a:highlight>
              <a:latin typeface="Courier New"/>
              <a:ea typeface="Courier New"/>
              <a:cs typeface="Courier New"/>
              <a:sym typeface="Courier New"/>
            </a:endParaRPr>
          </a:p>
          <a:p>
            <a:pPr marL="0" lvl="0" indent="0" algn="l" rtl="0">
              <a:lnSpc>
                <a:spcPct val="150000"/>
              </a:lnSpc>
              <a:spcBef>
                <a:spcPts val="0"/>
              </a:spcBef>
              <a:spcAft>
                <a:spcPts val="0"/>
              </a:spcAft>
              <a:buNone/>
            </a:pPr>
            <a:r>
              <a:rPr lang="en" sz="2257">
                <a:solidFill>
                  <a:srgbClr val="800000"/>
                </a:solidFill>
                <a:highlight>
                  <a:srgbClr val="FFF2CC"/>
                </a:highlight>
                <a:latin typeface="Courier New"/>
                <a:ea typeface="Courier New"/>
                <a:cs typeface="Courier New"/>
                <a:sym typeface="Courier New"/>
              </a:rPr>
              <a:t>.gift</a:t>
            </a:r>
            <a:r>
              <a:rPr lang="en" sz="2257">
                <a:highlight>
                  <a:srgbClr val="FFF2CC"/>
                </a:highlight>
                <a:latin typeface="Courier New"/>
                <a:ea typeface="Courier New"/>
                <a:cs typeface="Courier New"/>
                <a:sym typeface="Courier New"/>
              </a:rPr>
              <a:t> {</a:t>
            </a:r>
            <a:endParaRPr sz="2257">
              <a:highlight>
                <a:srgbClr val="FFF2CC"/>
              </a:highlight>
              <a:latin typeface="Courier New"/>
              <a:ea typeface="Courier New"/>
              <a:cs typeface="Courier New"/>
              <a:sym typeface="Courier New"/>
            </a:endParaRPr>
          </a:p>
          <a:p>
            <a:pPr marL="0" lvl="0" indent="0" algn="l" rtl="0">
              <a:lnSpc>
                <a:spcPct val="150000"/>
              </a:lnSpc>
              <a:spcBef>
                <a:spcPts val="0"/>
              </a:spcBef>
              <a:spcAft>
                <a:spcPts val="0"/>
              </a:spcAft>
              <a:buNone/>
            </a:pPr>
            <a:r>
              <a:rPr lang="en" sz="2257">
                <a:highlight>
                  <a:srgbClr val="FFF2CC"/>
                </a:highlight>
                <a:latin typeface="Courier New"/>
                <a:ea typeface="Courier New"/>
                <a:cs typeface="Courier New"/>
                <a:sym typeface="Courier New"/>
              </a:rPr>
              <a:t>   </a:t>
            </a:r>
            <a:r>
              <a:rPr lang="en" sz="2257">
                <a:solidFill>
                  <a:srgbClr val="FF0000"/>
                </a:solidFill>
                <a:highlight>
                  <a:srgbClr val="FFF2CC"/>
                </a:highlight>
                <a:latin typeface="Courier New"/>
                <a:ea typeface="Courier New"/>
                <a:cs typeface="Courier New"/>
                <a:sym typeface="Courier New"/>
              </a:rPr>
              <a:t>color</a:t>
            </a:r>
            <a:r>
              <a:rPr lang="en" sz="2257">
                <a:highlight>
                  <a:srgbClr val="FFF2CC"/>
                </a:highlight>
                <a:latin typeface="Courier New"/>
                <a:ea typeface="Courier New"/>
                <a:cs typeface="Courier New"/>
                <a:sym typeface="Courier New"/>
              </a:rPr>
              <a:t>: </a:t>
            </a:r>
            <a:r>
              <a:rPr lang="en" sz="2257">
                <a:solidFill>
                  <a:srgbClr val="0451A5"/>
                </a:solidFill>
                <a:highlight>
                  <a:srgbClr val="FFF2CC"/>
                </a:highlight>
                <a:latin typeface="Courier New"/>
                <a:ea typeface="Courier New"/>
                <a:cs typeface="Courier New"/>
                <a:sym typeface="Courier New"/>
              </a:rPr>
              <a:t>lightcoral</a:t>
            </a:r>
            <a:r>
              <a:rPr lang="en" sz="2257">
                <a:highlight>
                  <a:srgbClr val="FFF2CC"/>
                </a:highlight>
                <a:latin typeface="Courier New"/>
                <a:ea typeface="Courier New"/>
                <a:cs typeface="Courier New"/>
                <a:sym typeface="Courier New"/>
              </a:rPr>
              <a:t>;</a:t>
            </a:r>
            <a:endParaRPr sz="2257">
              <a:highlight>
                <a:srgbClr val="FFF2CC"/>
              </a:highlight>
              <a:latin typeface="Courier New"/>
              <a:ea typeface="Courier New"/>
              <a:cs typeface="Courier New"/>
              <a:sym typeface="Courier New"/>
            </a:endParaRPr>
          </a:p>
          <a:p>
            <a:pPr marL="0" lvl="0" indent="0" algn="l" rtl="0">
              <a:lnSpc>
                <a:spcPct val="150000"/>
              </a:lnSpc>
              <a:spcBef>
                <a:spcPts val="0"/>
              </a:spcBef>
              <a:spcAft>
                <a:spcPts val="0"/>
              </a:spcAft>
              <a:buNone/>
            </a:pPr>
            <a:r>
              <a:rPr lang="en" sz="2257">
                <a:highlight>
                  <a:srgbClr val="FFF2CC"/>
                </a:highlight>
                <a:latin typeface="Courier New"/>
                <a:ea typeface="Courier New"/>
                <a:cs typeface="Courier New"/>
                <a:sym typeface="Courier New"/>
              </a:rPr>
              <a:t>}</a:t>
            </a:r>
            <a:endParaRPr sz="2257">
              <a:highlight>
                <a:srgbClr val="FFF2CC"/>
              </a:highlight>
              <a:latin typeface="Courier New"/>
              <a:ea typeface="Courier New"/>
              <a:cs typeface="Courier New"/>
              <a:sym typeface="Courier New"/>
            </a:endParaRPr>
          </a:p>
          <a:p>
            <a:pPr marL="0" lvl="0" indent="0" algn="l" rtl="0">
              <a:lnSpc>
                <a:spcPct val="150000"/>
              </a:lnSpc>
              <a:spcBef>
                <a:spcPts val="0"/>
              </a:spcBef>
              <a:spcAft>
                <a:spcPts val="0"/>
              </a:spcAft>
              <a:buNone/>
            </a:pPr>
            <a:endParaRPr sz="2257">
              <a:highlight>
                <a:srgbClr val="FFF2CC"/>
              </a:highlight>
              <a:latin typeface="Courier New"/>
              <a:ea typeface="Courier New"/>
              <a:cs typeface="Courier New"/>
              <a:sym typeface="Courier New"/>
            </a:endParaRPr>
          </a:p>
          <a:p>
            <a:pPr marL="0" lvl="0" indent="0" algn="l" rtl="0">
              <a:lnSpc>
                <a:spcPct val="150000"/>
              </a:lnSpc>
              <a:spcBef>
                <a:spcPts val="0"/>
              </a:spcBef>
              <a:spcAft>
                <a:spcPts val="0"/>
              </a:spcAft>
              <a:buNone/>
            </a:pPr>
            <a:r>
              <a:rPr lang="en" sz="2257">
                <a:solidFill>
                  <a:srgbClr val="800000"/>
                </a:solidFill>
                <a:highlight>
                  <a:srgbClr val="FFF2CC"/>
                </a:highlight>
                <a:latin typeface="Courier New"/>
                <a:ea typeface="Courier New"/>
                <a:cs typeface="Courier New"/>
                <a:sym typeface="Courier New"/>
              </a:rPr>
              <a:t>.message</a:t>
            </a:r>
            <a:r>
              <a:rPr lang="en" sz="2257">
                <a:highlight>
                  <a:srgbClr val="FFF2CC"/>
                </a:highlight>
                <a:latin typeface="Courier New"/>
                <a:ea typeface="Courier New"/>
                <a:cs typeface="Courier New"/>
                <a:sym typeface="Courier New"/>
              </a:rPr>
              <a:t> {</a:t>
            </a:r>
            <a:endParaRPr sz="2257">
              <a:highlight>
                <a:srgbClr val="FFF2CC"/>
              </a:highlight>
              <a:latin typeface="Courier New"/>
              <a:ea typeface="Courier New"/>
              <a:cs typeface="Courier New"/>
              <a:sym typeface="Courier New"/>
            </a:endParaRPr>
          </a:p>
          <a:p>
            <a:pPr marL="0" lvl="0" indent="0" algn="l" rtl="0">
              <a:lnSpc>
                <a:spcPct val="150000"/>
              </a:lnSpc>
              <a:spcBef>
                <a:spcPts val="0"/>
              </a:spcBef>
              <a:spcAft>
                <a:spcPts val="0"/>
              </a:spcAft>
              <a:buNone/>
            </a:pPr>
            <a:r>
              <a:rPr lang="en" sz="2257">
                <a:highlight>
                  <a:srgbClr val="FFF2CC"/>
                </a:highlight>
                <a:latin typeface="Courier New"/>
                <a:ea typeface="Courier New"/>
                <a:cs typeface="Courier New"/>
                <a:sym typeface="Courier New"/>
              </a:rPr>
              <a:t>   </a:t>
            </a:r>
            <a:r>
              <a:rPr lang="en" sz="2257">
                <a:solidFill>
                  <a:srgbClr val="FF0000"/>
                </a:solidFill>
                <a:highlight>
                  <a:srgbClr val="FFF2CC"/>
                </a:highlight>
                <a:latin typeface="Courier New"/>
                <a:ea typeface="Courier New"/>
                <a:cs typeface="Courier New"/>
                <a:sym typeface="Courier New"/>
              </a:rPr>
              <a:t>color</a:t>
            </a:r>
            <a:r>
              <a:rPr lang="en" sz="2257">
                <a:highlight>
                  <a:srgbClr val="FFF2CC"/>
                </a:highlight>
                <a:latin typeface="Courier New"/>
                <a:ea typeface="Courier New"/>
                <a:cs typeface="Courier New"/>
                <a:sym typeface="Courier New"/>
              </a:rPr>
              <a:t>: </a:t>
            </a:r>
            <a:r>
              <a:rPr lang="en" sz="2257">
                <a:solidFill>
                  <a:srgbClr val="0451A5"/>
                </a:solidFill>
                <a:highlight>
                  <a:srgbClr val="FFF2CC"/>
                </a:highlight>
                <a:latin typeface="Courier New"/>
                <a:ea typeface="Courier New"/>
                <a:cs typeface="Courier New"/>
                <a:sym typeface="Courier New"/>
              </a:rPr>
              <a:t>lightcoral</a:t>
            </a:r>
            <a:r>
              <a:rPr lang="en" sz="2257">
                <a:highlight>
                  <a:srgbClr val="FFF2CC"/>
                </a:highlight>
                <a:latin typeface="Courier New"/>
                <a:ea typeface="Courier New"/>
                <a:cs typeface="Courier New"/>
                <a:sym typeface="Courier New"/>
              </a:rPr>
              <a:t>;</a:t>
            </a:r>
            <a:endParaRPr sz="2257">
              <a:highlight>
                <a:srgbClr val="FFF2CC"/>
              </a:highlight>
              <a:latin typeface="Courier New"/>
              <a:ea typeface="Courier New"/>
              <a:cs typeface="Courier New"/>
              <a:sym typeface="Courier New"/>
            </a:endParaRPr>
          </a:p>
          <a:p>
            <a:pPr marL="0" lvl="0" indent="0" algn="l" rtl="0">
              <a:lnSpc>
                <a:spcPct val="150000"/>
              </a:lnSpc>
              <a:spcBef>
                <a:spcPts val="0"/>
              </a:spcBef>
              <a:spcAft>
                <a:spcPts val="0"/>
              </a:spcAft>
              <a:buNone/>
            </a:pPr>
            <a:r>
              <a:rPr lang="en" sz="2257">
                <a:highlight>
                  <a:srgbClr val="FFF2CC"/>
                </a:highlight>
                <a:latin typeface="Courier New"/>
                <a:ea typeface="Courier New"/>
                <a:cs typeface="Courier New"/>
                <a:sym typeface="Courier New"/>
              </a:rPr>
              <a:t>}</a:t>
            </a:r>
            <a:endParaRPr sz="2257">
              <a:highlight>
                <a:srgbClr val="FFF2CC"/>
              </a:highlight>
              <a:latin typeface="Courier New"/>
              <a:ea typeface="Courier New"/>
              <a:cs typeface="Courier New"/>
              <a:sym typeface="Courier New"/>
            </a:endParaRPr>
          </a:p>
          <a:p>
            <a:pPr marL="0" lvl="0" indent="0" algn="l" rtl="0">
              <a:lnSpc>
                <a:spcPct val="150000"/>
              </a:lnSpc>
              <a:spcBef>
                <a:spcPts val="0"/>
              </a:spcBef>
              <a:spcAft>
                <a:spcPts val="0"/>
              </a:spcAft>
              <a:buNone/>
            </a:pPr>
            <a:endParaRPr sz="2257">
              <a:highlight>
                <a:srgbClr val="FFF2CC"/>
              </a:highlight>
              <a:latin typeface="Courier New"/>
              <a:ea typeface="Courier New"/>
              <a:cs typeface="Courier New"/>
              <a:sym typeface="Courier New"/>
            </a:endParaRPr>
          </a:p>
          <a:p>
            <a:pPr marL="0" lvl="0" indent="0" algn="l" rtl="0">
              <a:lnSpc>
                <a:spcPct val="150000"/>
              </a:lnSpc>
              <a:spcBef>
                <a:spcPts val="0"/>
              </a:spcBef>
              <a:spcAft>
                <a:spcPts val="0"/>
              </a:spcAft>
              <a:buNone/>
            </a:pPr>
            <a:r>
              <a:rPr lang="en" sz="2257">
                <a:solidFill>
                  <a:srgbClr val="800000"/>
                </a:solidFill>
                <a:highlight>
                  <a:srgbClr val="FFF2CC"/>
                </a:highlight>
                <a:latin typeface="Courier New"/>
                <a:ea typeface="Courier New"/>
                <a:cs typeface="Courier New"/>
                <a:sym typeface="Courier New"/>
              </a:rPr>
              <a:t>.from</a:t>
            </a:r>
            <a:r>
              <a:rPr lang="en" sz="2257">
                <a:highlight>
                  <a:srgbClr val="FFF2CC"/>
                </a:highlight>
                <a:latin typeface="Courier New"/>
                <a:ea typeface="Courier New"/>
                <a:cs typeface="Courier New"/>
                <a:sym typeface="Courier New"/>
              </a:rPr>
              <a:t> {</a:t>
            </a:r>
            <a:endParaRPr sz="2257">
              <a:highlight>
                <a:srgbClr val="FFF2CC"/>
              </a:highlight>
              <a:latin typeface="Courier New"/>
              <a:ea typeface="Courier New"/>
              <a:cs typeface="Courier New"/>
              <a:sym typeface="Courier New"/>
            </a:endParaRPr>
          </a:p>
          <a:p>
            <a:pPr marL="0" lvl="0" indent="0" algn="l" rtl="0">
              <a:lnSpc>
                <a:spcPct val="150000"/>
              </a:lnSpc>
              <a:spcBef>
                <a:spcPts val="0"/>
              </a:spcBef>
              <a:spcAft>
                <a:spcPts val="0"/>
              </a:spcAft>
              <a:buNone/>
            </a:pPr>
            <a:r>
              <a:rPr lang="en" sz="2257">
                <a:highlight>
                  <a:srgbClr val="FFF2CC"/>
                </a:highlight>
                <a:latin typeface="Courier New"/>
                <a:ea typeface="Courier New"/>
                <a:cs typeface="Courier New"/>
                <a:sym typeface="Courier New"/>
              </a:rPr>
              <a:t>   </a:t>
            </a:r>
            <a:r>
              <a:rPr lang="en" sz="2257">
                <a:solidFill>
                  <a:srgbClr val="FF0000"/>
                </a:solidFill>
                <a:highlight>
                  <a:srgbClr val="FFF2CC"/>
                </a:highlight>
                <a:latin typeface="Courier New"/>
                <a:ea typeface="Courier New"/>
                <a:cs typeface="Courier New"/>
                <a:sym typeface="Courier New"/>
              </a:rPr>
              <a:t>color</a:t>
            </a:r>
            <a:r>
              <a:rPr lang="en" sz="2257">
                <a:highlight>
                  <a:srgbClr val="FFF2CC"/>
                </a:highlight>
                <a:latin typeface="Courier New"/>
                <a:ea typeface="Courier New"/>
                <a:cs typeface="Courier New"/>
                <a:sym typeface="Courier New"/>
              </a:rPr>
              <a:t>: </a:t>
            </a:r>
            <a:r>
              <a:rPr lang="en" sz="2257">
                <a:solidFill>
                  <a:srgbClr val="0451A5"/>
                </a:solidFill>
                <a:highlight>
                  <a:srgbClr val="FFF2CC"/>
                </a:highlight>
                <a:latin typeface="Courier New"/>
                <a:ea typeface="Courier New"/>
                <a:cs typeface="Courier New"/>
                <a:sym typeface="Courier New"/>
              </a:rPr>
              <a:t>lightcoral</a:t>
            </a:r>
            <a:r>
              <a:rPr lang="en" sz="2257">
                <a:highlight>
                  <a:srgbClr val="FFF2CC"/>
                </a:highlight>
                <a:latin typeface="Courier New"/>
                <a:ea typeface="Courier New"/>
                <a:cs typeface="Courier New"/>
                <a:sym typeface="Courier New"/>
              </a:rPr>
              <a:t>;</a:t>
            </a:r>
            <a:endParaRPr sz="2257">
              <a:highlight>
                <a:srgbClr val="FFF2CC"/>
              </a:highlight>
              <a:latin typeface="Courier New"/>
              <a:ea typeface="Courier New"/>
              <a:cs typeface="Courier New"/>
              <a:sym typeface="Courier New"/>
            </a:endParaRPr>
          </a:p>
          <a:p>
            <a:pPr marL="0" lvl="0" indent="0" algn="l" rtl="0">
              <a:lnSpc>
                <a:spcPct val="150000"/>
              </a:lnSpc>
              <a:spcBef>
                <a:spcPts val="0"/>
              </a:spcBef>
              <a:spcAft>
                <a:spcPts val="0"/>
              </a:spcAft>
              <a:buNone/>
            </a:pPr>
            <a:r>
              <a:rPr lang="en" sz="2257">
                <a:highlight>
                  <a:srgbClr val="FFF2CC"/>
                </a:highlight>
                <a:latin typeface="Courier New"/>
                <a:ea typeface="Courier New"/>
                <a:cs typeface="Courier New"/>
                <a:sym typeface="Courier New"/>
              </a:rPr>
              <a:t>}</a:t>
            </a:r>
            <a:endParaRPr sz="2257">
              <a:highlight>
                <a:srgbClr val="FFF2CC"/>
              </a:highlight>
              <a:latin typeface="Courier New"/>
              <a:ea typeface="Courier New"/>
              <a:cs typeface="Courier New"/>
              <a:sym typeface="Courier New"/>
            </a:endParaRPr>
          </a:p>
          <a:p>
            <a:pPr marL="0" lvl="0" indent="0" algn="l" rtl="0">
              <a:lnSpc>
                <a:spcPct val="150000"/>
              </a:lnSpc>
              <a:spcBef>
                <a:spcPts val="0"/>
              </a:spcBef>
              <a:spcAft>
                <a:spcPts val="0"/>
              </a:spcAft>
              <a:buNone/>
            </a:pPr>
            <a:endParaRPr sz="2257">
              <a:highlight>
                <a:srgbClr val="FFF2CC"/>
              </a:highlight>
              <a:latin typeface="Courier New"/>
              <a:ea typeface="Courier New"/>
              <a:cs typeface="Courier New"/>
              <a:sym typeface="Courier New"/>
            </a:endParaRPr>
          </a:p>
          <a:p>
            <a:pPr marL="0" lvl="0" indent="0" algn="l" rtl="0">
              <a:lnSpc>
                <a:spcPct val="150000"/>
              </a:lnSpc>
              <a:spcBef>
                <a:spcPts val="0"/>
              </a:spcBef>
              <a:spcAft>
                <a:spcPts val="0"/>
              </a:spcAft>
              <a:buNone/>
            </a:pPr>
            <a:r>
              <a:rPr lang="en" sz="2257">
                <a:solidFill>
                  <a:srgbClr val="800000"/>
                </a:solidFill>
                <a:highlight>
                  <a:srgbClr val="FFF2CC"/>
                </a:highlight>
                <a:latin typeface="Courier New"/>
                <a:ea typeface="Courier New"/>
                <a:cs typeface="Courier New"/>
                <a:sym typeface="Courier New"/>
              </a:rPr>
              <a:t>.to</a:t>
            </a:r>
            <a:r>
              <a:rPr lang="en" sz="2257">
                <a:highlight>
                  <a:srgbClr val="FFF2CC"/>
                </a:highlight>
                <a:latin typeface="Courier New"/>
                <a:ea typeface="Courier New"/>
                <a:cs typeface="Courier New"/>
                <a:sym typeface="Courier New"/>
              </a:rPr>
              <a:t> {</a:t>
            </a:r>
            <a:endParaRPr sz="2257">
              <a:highlight>
                <a:srgbClr val="FFF2CC"/>
              </a:highlight>
              <a:latin typeface="Courier New"/>
              <a:ea typeface="Courier New"/>
              <a:cs typeface="Courier New"/>
              <a:sym typeface="Courier New"/>
            </a:endParaRPr>
          </a:p>
          <a:p>
            <a:pPr marL="0" lvl="0" indent="0" algn="l" rtl="0">
              <a:lnSpc>
                <a:spcPct val="150000"/>
              </a:lnSpc>
              <a:spcBef>
                <a:spcPts val="0"/>
              </a:spcBef>
              <a:spcAft>
                <a:spcPts val="0"/>
              </a:spcAft>
              <a:buNone/>
            </a:pPr>
            <a:r>
              <a:rPr lang="en" sz="2257">
                <a:highlight>
                  <a:srgbClr val="FFF2CC"/>
                </a:highlight>
                <a:latin typeface="Courier New"/>
                <a:ea typeface="Courier New"/>
                <a:cs typeface="Courier New"/>
                <a:sym typeface="Courier New"/>
              </a:rPr>
              <a:t>   </a:t>
            </a:r>
            <a:r>
              <a:rPr lang="en" sz="2257">
                <a:solidFill>
                  <a:srgbClr val="FF0000"/>
                </a:solidFill>
                <a:highlight>
                  <a:srgbClr val="FFF2CC"/>
                </a:highlight>
                <a:latin typeface="Courier New"/>
                <a:ea typeface="Courier New"/>
                <a:cs typeface="Courier New"/>
                <a:sym typeface="Courier New"/>
              </a:rPr>
              <a:t>color</a:t>
            </a:r>
            <a:r>
              <a:rPr lang="en" sz="2257">
                <a:highlight>
                  <a:srgbClr val="FFF2CC"/>
                </a:highlight>
                <a:latin typeface="Courier New"/>
                <a:ea typeface="Courier New"/>
                <a:cs typeface="Courier New"/>
                <a:sym typeface="Courier New"/>
              </a:rPr>
              <a:t>: </a:t>
            </a:r>
            <a:r>
              <a:rPr lang="en" sz="2257">
                <a:solidFill>
                  <a:srgbClr val="0451A5"/>
                </a:solidFill>
                <a:highlight>
                  <a:srgbClr val="FFF2CC"/>
                </a:highlight>
                <a:latin typeface="Courier New"/>
                <a:ea typeface="Courier New"/>
                <a:cs typeface="Courier New"/>
                <a:sym typeface="Courier New"/>
              </a:rPr>
              <a:t>lightcoral</a:t>
            </a:r>
            <a:r>
              <a:rPr lang="en" sz="2257">
                <a:highlight>
                  <a:srgbClr val="FFF2CC"/>
                </a:highlight>
                <a:latin typeface="Courier New"/>
                <a:ea typeface="Courier New"/>
                <a:cs typeface="Courier New"/>
                <a:sym typeface="Courier New"/>
              </a:rPr>
              <a:t>;</a:t>
            </a:r>
            <a:endParaRPr sz="2257">
              <a:highlight>
                <a:srgbClr val="FFF2CC"/>
              </a:highlight>
              <a:latin typeface="Courier New"/>
              <a:ea typeface="Courier New"/>
              <a:cs typeface="Courier New"/>
              <a:sym typeface="Courier New"/>
            </a:endParaRPr>
          </a:p>
          <a:p>
            <a:pPr marL="0" lvl="0" indent="0" algn="l" rtl="0">
              <a:lnSpc>
                <a:spcPct val="150000"/>
              </a:lnSpc>
              <a:spcBef>
                <a:spcPts val="0"/>
              </a:spcBef>
              <a:spcAft>
                <a:spcPts val="0"/>
              </a:spcAft>
              <a:buNone/>
            </a:pPr>
            <a:r>
              <a:rPr lang="en" sz="2257">
                <a:highlight>
                  <a:srgbClr val="FFF2CC"/>
                </a:highlight>
                <a:latin typeface="Courier New"/>
                <a:ea typeface="Courier New"/>
                <a:cs typeface="Courier New"/>
                <a:sym typeface="Courier New"/>
              </a:rPr>
              <a:t>}</a:t>
            </a:r>
            <a:endParaRPr sz="2257">
              <a:highlight>
                <a:srgbClr val="FFF2CC"/>
              </a:highlight>
              <a:latin typeface="Courier New"/>
              <a:ea typeface="Courier New"/>
              <a:cs typeface="Courier New"/>
              <a:sym typeface="Courier New"/>
            </a:endParaRPr>
          </a:p>
          <a:p>
            <a:pPr marL="0" lvl="0" indent="0" algn="l" rtl="0">
              <a:lnSpc>
                <a:spcPct val="150000"/>
              </a:lnSpc>
              <a:spcBef>
                <a:spcPts val="0"/>
              </a:spcBef>
              <a:spcAft>
                <a:spcPts val="0"/>
              </a:spcAft>
              <a:buNone/>
            </a:pPr>
            <a:endParaRPr sz="2257">
              <a:highlight>
                <a:srgbClr val="FFF2CC"/>
              </a:highlight>
              <a:latin typeface="Courier New"/>
              <a:ea typeface="Courier New"/>
              <a:cs typeface="Courier New"/>
              <a:sym typeface="Courier New"/>
            </a:endParaRPr>
          </a:p>
          <a:p>
            <a:pPr marL="0" lvl="0" indent="0" algn="l" rtl="0">
              <a:lnSpc>
                <a:spcPct val="150000"/>
              </a:lnSpc>
              <a:spcBef>
                <a:spcPts val="0"/>
              </a:spcBef>
              <a:spcAft>
                <a:spcPts val="0"/>
              </a:spcAft>
              <a:buNone/>
            </a:pPr>
            <a:r>
              <a:rPr lang="en" sz="2257">
                <a:solidFill>
                  <a:srgbClr val="800000"/>
                </a:solidFill>
                <a:highlight>
                  <a:srgbClr val="FFF2CC"/>
                </a:highlight>
                <a:latin typeface="Courier New"/>
                <a:ea typeface="Courier New"/>
                <a:cs typeface="Courier New"/>
                <a:sym typeface="Courier New"/>
              </a:rPr>
              <a:t>.submit</a:t>
            </a:r>
            <a:r>
              <a:rPr lang="en" sz="2257">
                <a:highlight>
                  <a:srgbClr val="FFF2CC"/>
                </a:highlight>
                <a:latin typeface="Courier New"/>
                <a:ea typeface="Courier New"/>
                <a:cs typeface="Courier New"/>
                <a:sym typeface="Courier New"/>
              </a:rPr>
              <a:t> {</a:t>
            </a:r>
            <a:endParaRPr sz="2257">
              <a:highlight>
                <a:srgbClr val="FFF2CC"/>
              </a:highlight>
              <a:latin typeface="Courier New"/>
              <a:ea typeface="Courier New"/>
              <a:cs typeface="Courier New"/>
              <a:sym typeface="Courier New"/>
            </a:endParaRPr>
          </a:p>
          <a:p>
            <a:pPr marL="0" lvl="0" indent="0" algn="l" rtl="0">
              <a:lnSpc>
                <a:spcPct val="150000"/>
              </a:lnSpc>
              <a:spcBef>
                <a:spcPts val="0"/>
              </a:spcBef>
              <a:spcAft>
                <a:spcPts val="0"/>
              </a:spcAft>
              <a:buNone/>
            </a:pPr>
            <a:r>
              <a:rPr lang="en" sz="2257">
                <a:highlight>
                  <a:srgbClr val="FFF2CC"/>
                </a:highlight>
                <a:latin typeface="Courier New"/>
                <a:ea typeface="Courier New"/>
                <a:cs typeface="Courier New"/>
                <a:sym typeface="Courier New"/>
              </a:rPr>
              <a:t>   </a:t>
            </a:r>
            <a:r>
              <a:rPr lang="en" sz="2257">
                <a:solidFill>
                  <a:srgbClr val="FF0000"/>
                </a:solidFill>
                <a:highlight>
                  <a:srgbClr val="FFF2CC"/>
                </a:highlight>
                <a:latin typeface="Courier New"/>
                <a:ea typeface="Courier New"/>
                <a:cs typeface="Courier New"/>
                <a:sym typeface="Courier New"/>
              </a:rPr>
              <a:t>color</a:t>
            </a:r>
            <a:r>
              <a:rPr lang="en" sz="2257">
                <a:highlight>
                  <a:srgbClr val="FFF2CC"/>
                </a:highlight>
                <a:latin typeface="Courier New"/>
                <a:ea typeface="Courier New"/>
                <a:cs typeface="Courier New"/>
                <a:sym typeface="Courier New"/>
              </a:rPr>
              <a:t>: </a:t>
            </a:r>
            <a:r>
              <a:rPr lang="en" sz="2257">
                <a:solidFill>
                  <a:srgbClr val="0451A5"/>
                </a:solidFill>
                <a:highlight>
                  <a:srgbClr val="FFF2CC"/>
                </a:highlight>
                <a:latin typeface="Courier New"/>
                <a:ea typeface="Courier New"/>
                <a:cs typeface="Courier New"/>
                <a:sym typeface="Courier New"/>
              </a:rPr>
              <a:t>pink</a:t>
            </a:r>
            <a:r>
              <a:rPr lang="en" sz="2257">
                <a:highlight>
                  <a:srgbClr val="FFF2CC"/>
                </a:highlight>
                <a:latin typeface="Courier New"/>
                <a:ea typeface="Courier New"/>
                <a:cs typeface="Courier New"/>
                <a:sym typeface="Courier New"/>
              </a:rPr>
              <a:t>;</a:t>
            </a:r>
            <a:endParaRPr sz="2257">
              <a:highlight>
                <a:srgbClr val="FFF2CC"/>
              </a:highlight>
              <a:latin typeface="Courier New"/>
              <a:ea typeface="Courier New"/>
              <a:cs typeface="Courier New"/>
              <a:sym typeface="Courier New"/>
            </a:endParaRPr>
          </a:p>
          <a:p>
            <a:pPr marL="0" lvl="0" indent="0" algn="l" rtl="0">
              <a:lnSpc>
                <a:spcPct val="150000"/>
              </a:lnSpc>
              <a:spcBef>
                <a:spcPts val="0"/>
              </a:spcBef>
              <a:spcAft>
                <a:spcPts val="0"/>
              </a:spcAft>
              <a:buNone/>
            </a:pPr>
            <a:r>
              <a:rPr lang="en" sz="2257">
                <a:highlight>
                  <a:srgbClr val="FFF2CC"/>
                </a:highlight>
                <a:latin typeface="Courier New"/>
                <a:ea typeface="Courier New"/>
                <a:cs typeface="Courier New"/>
                <a:sym typeface="Courier New"/>
              </a:rPr>
              <a:t>   </a:t>
            </a:r>
            <a:r>
              <a:rPr lang="en" sz="2257">
                <a:solidFill>
                  <a:srgbClr val="FF0000"/>
                </a:solidFill>
                <a:highlight>
                  <a:srgbClr val="FFF2CC"/>
                </a:highlight>
                <a:latin typeface="Courier New"/>
                <a:ea typeface="Courier New"/>
                <a:cs typeface="Courier New"/>
                <a:sym typeface="Courier New"/>
              </a:rPr>
              <a:t>border-width</a:t>
            </a:r>
            <a:r>
              <a:rPr lang="en" sz="2257">
                <a:highlight>
                  <a:srgbClr val="FFF2CC"/>
                </a:highlight>
                <a:latin typeface="Courier New"/>
                <a:ea typeface="Courier New"/>
                <a:cs typeface="Courier New"/>
                <a:sym typeface="Courier New"/>
              </a:rPr>
              <a:t>: </a:t>
            </a:r>
            <a:r>
              <a:rPr lang="en" sz="2257">
                <a:solidFill>
                  <a:srgbClr val="098658"/>
                </a:solidFill>
                <a:highlight>
                  <a:srgbClr val="FFF2CC"/>
                </a:highlight>
                <a:latin typeface="Courier New"/>
                <a:ea typeface="Courier New"/>
                <a:cs typeface="Courier New"/>
                <a:sym typeface="Courier New"/>
              </a:rPr>
              <a:t>0.5rem</a:t>
            </a:r>
            <a:r>
              <a:rPr lang="en" sz="2257">
                <a:highlight>
                  <a:srgbClr val="FFF2CC"/>
                </a:highlight>
                <a:latin typeface="Courier New"/>
                <a:ea typeface="Courier New"/>
                <a:cs typeface="Courier New"/>
                <a:sym typeface="Courier New"/>
              </a:rPr>
              <a:t>;</a:t>
            </a:r>
            <a:endParaRPr sz="2257">
              <a:highlight>
                <a:srgbClr val="FFF2CC"/>
              </a:highlight>
              <a:latin typeface="Courier New"/>
              <a:ea typeface="Courier New"/>
              <a:cs typeface="Courier New"/>
              <a:sym typeface="Courier New"/>
            </a:endParaRPr>
          </a:p>
          <a:p>
            <a:pPr marL="0" lvl="0" indent="0" algn="l" rtl="0">
              <a:lnSpc>
                <a:spcPct val="150000"/>
              </a:lnSpc>
              <a:spcBef>
                <a:spcPts val="0"/>
              </a:spcBef>
              <a:spcAft>
                <a:spcPts val="0"/>
              </a:spcAft>
              <a:buNone/>
            </a:pPr>
            <a:r>
              <a:rPr lang="en" sz="2257">
                <a:highlight>
                  <a:srgbClr val="FFF2CC"/>
                </a:highlight>
                <a:latin typeface="Courier New"/>
                <a:ea typeface="Courier New"/>
                <a:cs typeface="Courier New"/>
                <a:sym typeface="Courier New"/>
              </a:rPr>
              <a:t>   </a:t>
            </a:r>
            <a:r>
              <a:rPr lang="en" sz="2257">
                <a:solidFill>
                  <a:srgbClr val="FF0000"/>
                </a:solidFill>
                <a:highlight>
                  <a:srgbClr val="FFF2CC"/>
                </a:highlight>
                <a:latin typeface="Courier New"/>
                <a:ea typeface="Courier New"/>
                <a:cs typeface="Courier New"/>
                <a:sym typeface="Courier New"/>
              </a:rPr>
              <a:t>border-color</a:t>
            </a:r>
            <a:r>
              <a:rPr lang="en" sz="2257">
                <a:highlight>
                  <a:srgbClr val="FFF2CC"/>
                </a:highlight>
                <a:latin typeface="Courier New"/>
                <a:ea typeface="Courier New"/>
                <a:cs typeface="Courier New"/>
                <a:sym typeface="Courier New"/>
              </a:rPr>
              <a:t>: </a:t>
            </a:r>
            <a:r>
              <a:rPr lang="en" sz="2257">
                <a:solidFill>
                  <a:srgbClr val="0451A5"/>
                </a:solidFill>
                <a:highlight>
                  <a:srgbClr val="FFF2CC"/>
                </a:highlight>
                <a:latin typeface="Courier New"/>
                <a:ea typeface="Courier New"/>
                <a:cs typeface="Courier New"/>
                <a:sym typeface="Courier New"/>
              </a:rPr>
              <a:t>pink</a:t>
            </a:r>
            <a:r>
              <a:rPr lang="en" sz="2257">
                <a:highlight>
                  <a:srgbClr val="FFF2CC"/>
                </a:highlight>
                <a:latin typeface="Courier New"/>
                <a:ea typeface="Courier New"/>
                <a:cs typeface="Courier New"/>
                <a:sym typeface="Courier New"/>
              </a:rPr>
              <a:t>;</a:t>
            </a:r>
            <a:endParaRPr sz="2257">
              <a:highlight>
                <a:srgbClr val="FFF2CC"/>
              </a:highlight>
              <a:latin typeface="Courier New"/>
              <a:ea typeface="Courier New"/>
              <a:cs typeface="Courier New"/>
              <a:sym typeface="Courier New"/>
            </a:endParaRPr>
          </a:p>
          <a:p>
            <a:pPr marL="0" lvl="0" indent="0" algn="l" rtl="0">
              <a:lnSpc>
                <a:spcPct val="150000"/>
              </a:lnSpc>
              <a:spcBef>
                <a:spcPts val="0"/>
              </a:spcBef>
              <a:spcAft>
                <a:spcPts val="0"/>
              </a:spcAft>
              <a:buNone/>
            </a:pPr>
            <a:r>
              <a:rPr lang="en" sz="2257">
                <a:highlight>
                  <a:srgbClr val="FFF2CC"/>
                </a:highlight>
                <a:latin typeface="Courier New"/>
                <a:ea typeface="Courier New"/>
                <a:cs typeface="Courier New"/>
                <a:sym typeface="Courier New"/>
              </a:rPr>
              <a:t>}</a:t>
            </a:r>
            <a:endParaRPr sz="2257">
              <a:highlight>
                <a:srgbClr val="FFF2CC"/>
              </a:highlight>
              <a:latin typeface="Courier New"/>
              <a:ea typeface="Courier New"/>
              <a:cs typeface="Courier New"/>
              <a:sym typeface="Courier New"/>
            </a:endParaRPr>
          </a:p>
          <a:p>
            <a:pPr marL="457200" lvl="0" indent="0" algn="l" rtl="0">
              <a:spcBef>
                <a:spcPts val="0"/>
              </a:spcBef>
              <a:spcAft>
                <a:spcPts val="1200"/>
              </a:spcAft>
              <a:buNone/>
            </a:pP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4"/>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End Product: </a:t>
            </a:r>
            <a:endParaRPr/>
          </a:p>
        </p:txBody>
      </p:sp>
      <p:pic>
        <p:nvPicPr>
          <p:cNvPr id="194" name="Google Shape;194;p34"/>
          <p:cNvPicPr preferRelativeResize="0"/>
          <p:nvPr/>
        </p:nvPicPr>
        <p:blipFill>
          <a:blip r:embed="rId3">
            <a:alphaModFix/>
          </a:blip>
          <a:stretch>
            <a:fillRect/>
          </a:stretch>
        </p:blipFill>
        <p:spPr>
          <a:xfrm>
            <a:off x="311700" y="1448700"/>
            <a:ext cx="4570875" cy="2419350"/>
          </a:xfrm>
          <a:prstGeom prst="rect">
            <a:avLst/>
          </a:prstGeom>
          <a:noFill/>
          <a:ln>
            <a:noFill/>
          </a:ln>
        </p:spPr>
      </p:pic>
      <p:pic>
        <p:nvPicPr>
          <p:cNvPr id="195" name="Google Shape;195;p34"/>
          <p:cNvPicPr preferRelativeResize="0"/>
          <p:nvPr/>
        </p:nvPicPr>
        <p:blipFill>
          <a:blip r:embed="rId4">
            <a:alphaModFix/>
          </a:blip>
          <a:stretch>
            <a:fillRect/>
          </a:stretch>
        </p:blipFill>
        <p:spPr>
          <a:xfrm>
            <a:off x="6685850" y="812638"/>
            <a:ext cx="2068730" cy="3691474"/>
          </a:xfrm>
          <a:prstGeom prst="rect">
            <a:avLst/>
          </a:prstGeom>
          <a:noFill/>
          <a:ln>
            <a:noFill/>
          </a:ln>
        </p:spPr>
      </p:pic>
      <p:pic>
        <p:nvPicPr>
          <p:cNvPr id="196" name="Google Shape;196;p34"/>
          <p:cNvPicPr preferRelativeResize="0"/>
          <p:nvPr/>
        </p:nvPicPr>
        <p:blipFill>
          <a:blip r:embed="rId5">
            <a:alphaModFix/>
          </a:blip>
          <a:stretch>
            <a:fillRect/>
          </a:stretch>
        </p:blipFill>
        <p:spPr>
          <a:xfrm>
            <a:off x="3986724" y="315925"/>
            <a:ext cx="1853051" cy="2306176"/>
          </a:xfrm>
          <a:prstGeom prst="rect">
            <a:avLst/>
          </a:prstGeom>
          <a:noFill/>
          <a:ln>
            <a:noFill/>
          </a:ln>
        </p:spPr>
      </p:pic>
      <p:pic>
        <p:nvPicPr>
          <p:cNvPr id="197" name="Google Shape;197;p34"/>
          <p:cNvPicPr preferRelativeResize="0"/>
          <p:nvPr/>
        </p:nvPicPr>
        <p:blipFill>
          <a:blip r:embed="rId6">
            <a:alphaModFix/>
          </a:blip>
          <a:stretch>
            <a:fillRect/>
          </a:stretch>
        </p:blipFill>
        <p:spPr>
          <a:xfrm>
            <a:off x="4015231" y="2622099"/>
            <a:ext cx="1796049" cy="2058352"/>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35"/>
          <p:cNvSpPr txBox="1">
            <a:spLocks noGrp="1"/>
          </p:cNvSpPr>
          <p:nvPr>
            <p:ph type="title"/>
          </p:nvPr>
        </p:nvSpPr>
        <p:spPr>
          <a:xfrm>
            <a:off x="773700" y="1806450"/>
            <a:ext cx="7596600" cy="15306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Troubleshooting.</a:t>
            </a:r>
            <a:endParaRPr/>
          </a:p>
          <a:p>
            <a:pPr marL="0" lvl="0" indent="0" algn="ctr" rtl="0">
              <a:spcBef>
                <a:spcPts val="0"/>
              </a:spcBef>
              <a:spcAft>
                <a:spcPts val="0"/>
              </a:spcAft>
              <a:buNone/>
            </a:pPr>
            <a:r>
              <a:rPr lang="en"/>
              <a:t>Our biggest problem: Nesting.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36"/>
          <p:cNvSpPr txBox="1">
            <a:spLocks noGrp="1"/>
          </p:cNvSpPr>
          <p:nvPr>
            <p:ph type="title"/>
          </p:nvPr>
        </p:nvSpPr>
        <p:spPr>
          <a:xfrm>
            <a:off x="773700" y="1806450"/>
            <a:ext cx="7596600" cy="15306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Viewing of our Cheatsheet Website:</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37"/>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Screenshot of Cheatsheet Website:</a:t>
            </a:r>
            <a:endParaRPr/>
          </a:p>
        </p:txBody>
      </p:sp>
      <p:sp>
        <p:nvSpPr>
          <p:cNvPr id="213" name="Google Shape;213;p37"/>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Includes step-by-step guide. (HTML, CSS, Web Look), see entirety on </a:t>
            </a:r>
            <a:r>
              <a:rPr lang="en" i="1"/>
              <a:t>Github </a:t>
            </a:r>
            <a:endParaRPr i="1"/>
          </a:p>
        </p:txBody>
      </p:sp>
      <p:pic>
        <p:nvPicPr>
          <p:cNvPr id="214" name="Google Shape;214;p37"/>
          <p:cNvPicPr preferRelativeResize="0"/>
          <p:nvPr/>
        </p:nvPicPr>
        <p:blipFill>
          <a:blip r:embed="rId3">
            <a:alphaModFix/>
          </a:blip>
          <a:stretch>
            <a:fillRect/>
          </a:stretch>
        </p:blipFill>
        <p:spPr>
          <a:xfrm>
            <a:off x="2015325" y="1797550"/>
            <a:ext cx="5113349" cy="29611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38"/>
          <p:cNvSpPr txBox="1">
            <a:spLocks noGrp="1"/>
          </p:cNvSpPr>
          <p:nvPr>
            <p:ph type="title"/>
          </p:nvPr>
        </p:nvSpPr>
        <p:spPr>
          <a:xfrm>
            <a:off x="773700" y="1806450"/>
            <a:ext cx="7596600" cy="15306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Cheatsheet Websites can also be found on each creators’ personal Github.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39"/>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Citations for all documents:</a:t>
            </a:r>
            <a:endParaRPr/>
          </a:p>
        </p:txBody>
      </p:sp>
      <p:sp>
        <p:nvSpPr>
          <p:cNvPr id="225" name="Google Shape;225;p39"/>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rmAutofit lnSpcReduction="10000"/>
          </a:bodyPr>
          <a:lstStyle/>
          <a:p>
            <a:pPr marL="0" lvl="0" indent="0" algn="l" rtl="0">
              <a:lnSpc>
                <a:spcPct val="116600"/>
              </a:lnSpc>
              <a:spcBef>
                <a:spcPts val="0"/>
              </a:spcBef>
              <a:spcAft>
                <a:spcPts val="0"/>
              </a:spcAft>
              <a:buNone/>
            </a:pPr>
            <a:r>
              <a:rPr lang="en" sz="600"/>
              <a:t>“</a:t>
            </a:r>
            <a:r>
              <a:rPr lang="en" sz="600">
                <a:highlight>
                  <a:srgbClr val="FFFFFF"/>
                </a:highlight>
              </a:rPr>
              <a:t>Bootstrap 5 Forms." </a:t>
            </a:r>
            <a:r>
              <a:rPr lang="en" sz="600" i="1">
                <a:highlight>
                  <a:srgbClr val="FFFFFF"/>
                </a:highlight>
              </a:rPr>
              <a:t>W3 Schools</a:t>
            </a:r>
            <a:r>
              <a:rPr lang="en" sz="600">
                <a:highlight>
                  <a:srgbClr val="FFFFFF"/>
                </a:highlight>
              </a:rPr>
              <a:t>, W3 Schools, 2022, www.w3schools.com/bootstrap5/bootstrap_forms.php.</a:t>
            </a:r>
            <a:endParaRPr sz="600">
              <a:highlight>
                <a:srgbClr val="FFFFFF"/>
              </a:highlight>
            </a:endParaRPr>
          </a:p>
          <a:p>
            <a:pPr marL="101600" lvl="0" indent="-190500" algn="l" rtl="0">
              <a:lnSpc>
                <a:spcPct val="116600"/>
              </a:lnSpc>
              <a:spcBef>
                <a:spcPts val="800"/>
              </a:spcBef>
              <a:spcAft>
                <a:spcPts val="0"/>
              </a:spcAft>
              <a:buNone/>
            </a:pPr>
            <a:r>
              <a:rPr lang="en" sz="600">
                <a:highlight>
                  <a:srgbClr val="FFFFFF"/>
                </a:highlight>
              </a:rPr>
              <a:t>"Floating labels ." </a:t>
            </a:r>
            <a:r>
              <a:rPr lang="en" sz="600" i="1">
                <a:highlight>
                  <a:srgbClr val="FFFFFF"/>
                </a:highlight>
              </a:rPr>
              <a:t>Bootstrap v5.0</a:t>
            </a:r>
            <a:r>
              <a:rPr lang="en" sz="600">
                <a:highlight>
                  <a:srgbClr val="FFFFFF"/>
                </a:highlight>
              </a:rPr>
              <a:t>, Bootstrap, getbootstrap.com/docs/5.0/forms/floating-labels/. Accessed 14 Feb. 2022.</a:t>
            </a:r>
            <a:endParaRPr sz="600">
              <a:highlight>
                <a:srgbClr val="FFFFFF"/>
              </a:highlight>
            </a:endParaRPr>
          </a:p>
          <a:p>
            <a:pPr marL="101600" lvl="0" indent="-190500" algn="l" rtl="0">
              <a:lnSpc>
                <a:spcPct val="116600"/>
              </a:lnSpc>
              <a:spcBef>
                <a:spcPts val="800"/>
              </a:spcBef>
              <a:spcAft>
                <a:spcPts val="0"/>
              </a:spcAft>
              <a:buNone/>
            </a:pPr>
            <a:r>
              <a:rPr lang="en" sz="600">
                <a:highlight>
                  <a:srgbClr val="FFFFFF"/>
                </a:highlight>
              </a:rPr>
              <a:t>"Form controls." </a:t>
            </a:r>
            <a:r>
              <a:rPr lang="en" sz="600" i="1">
                <a:highlight>
                  <a:srgbClr val="FFFFFF"/>
                </a:highlight>
              </a:rPr>
              <a:t>Bootstrap v5.0</a:t>
            </a:r>
            <a:r>
              <a:rPr lang="en" sz="600">
                <a:highlight>
                  <a:srgbClr val="FFFFFF"/>
                </a:highlight>
              </a:rPr>
              <a:t>, Bootstrap, getbootstrap.com/docs/5.0/forms/form-control/. Accessed 14 Feb. 2022.</a:t>
            </a:r>
            <a:endParaRPr sz="600">
              <a:highlight>
                <a:srgbClr val="FFFFFF"/>
              </a:highlight>
            </a:endParaRPr>
          </a:p>
          <a:p>
            <a:pPr marL="101600" lvl="0" indent="-190500" algn="l" rtl="0">
              <a:lnSpc>
                <a:spcPct val="116600"/>
              </a:lnSpc>
              <a:spcBef>
                <a:spcPts val="800"/>
              </a:spcBef>
              <a:spcAft>
                <a:spcPts val="0"/>
              </a:spcAft>
              <a:buNone/>
            </a:pPr>
            <a:r>
              <a:rPr lang="en" sz="600">
                <a:highlight>
                  <a:srgbClr val="FFFFFF"/>
                </a:highlight>
              </a:rPr>
              <a:t>"Forms." </a:t>
            </a:r>
            <a:r>
              <a:rPr lang="en" sz="600" i="1">
                <a:highlight>
                  <a:srgbClr val="FFFFFF"/>
                </a:highlight>
              </a:rPr>
              <a:t>Bootstrap v5.0</a:t>
            </a:r>
            <a:r>
              <a:rPr lang="en" sz="600">
                <a:highlight>
                  <a:srgbClr val="FFFFFF"/>
                </a:highlight>
              </a:rPr>
              <a:t>, Bootstrap, getbootstrap.com/docs/5.0/forms/overview/. Accessed 14 Feb. 2022.</a:t>
            </a:r>
            <a:endParaRPr sz="600">
              <a:highlight>
                <a:srgbClr val="FFFFFF"/>
              </a:highlight>
            </a:endParaRPr>
          </a:p>
          <a:p>
            <a:pPr marL="101600" lvl="0" indent="-190500" algn="l" rtl="0">
              <a:lnSpc>
                <a:spcPct val="116600"/>
              </a:lnSpc>
              <a:spcBef>
                <a:spcPts val="800"/>
              </a:spcBef>
              <a:spcAft>
                <a:spcPts val="0"/>
              </a:spcAft>
              <a:buNone/>
            </a:pPr>
            <a:r>
              <a:rPr lang="en" sz="600">
                <a:highlight>
                  <a:srgbClr val="FFFFFF"/>
                </a:highlight>
              </a:rPr>
              <a:t>Frankly Media. "Contactanos." </a:t>
            </a:r>
            <a:r>
              <a:rPr lang="en" sz="600" i="1">
                <a:highlight>
                  <a:srgbClr val="FFFFFF"/>
                </a:highlight>
              </a:rPr>
              <a:t>La Ley 101.1 FM</a:t>
            </a:r>
            <a:r>
              <a:rPr lang="en" sz="600">
                <a:highlight>
                  <a:srgbClr val="FFFFFF"/>
                </a:highlight>
              </a:rPr>
              <a:t>, WYMY-FM, 2021, www.laleync.com/contactanos/.</a:t>
            </a:r>
            <a:endParaRPr sz="600">
              <a:highlight>
                <a:srgbClr val="FFFFFF"/>
              </a:highlight>
            </a:endParaRPr>
          </a:p>
          <a:p>
            <a:pPr marL="101600" lvl="0" indent="-190500" algn="l" rtl="0">
              <a:lnSpc>
                <a:spcPct val="116600"/>
              </a:lnSpc>
              <a:spcBef>
                <a:spcPts val="800"/>
              </a:spcBef>
              <a:spcAft>
                <a:spcPts val="0"/>
              </a:spcAft>
              <a:buNone/>
            </a:pPr>
            <a:r>
              <a:rPr lang="en" sz="600">
                <a:highlight>
                  <a:srgbClr val="FFFFFF"/>
                </a:highlight>
              </a:rPr>
              <a:t>"Grid system." </a:t>
            </a:r>
            <a:r>
              <a:rPr lang="en" sz="600" i="1">
                <a:highlight>
                  <a:srgbClr val="FFFFFF"/>
                </a:highlight>
              </a:rPr>
              <a:t>Bootstrap v5.0</a:t>
            </a:r>
            <a:r>
              <a:rPr lang="en" sz="600">
                <a:highlight>
                  <a:srgbClr val="FFFFFF"/>
                </a:highlight>
              </a:rPr>
              <a:t>, Bootstrap, getbootstrap.com/docs/5.0/layout/grid/. Accessed 14 Feb. 2022.</a:t>
            </a:r>
            <a:endParaRPr sz="600">
              <a:highlight>
                <a:srgbClr val="FFFFFF"/>
              </a:highlight>
            </a:endParaRPr>
          </a:p>
          <a:p>
            <a:pPr marL="101600" lvl="0" indent="-190500" algn="l" rtl="0">
              <a:lnSpc>
                <a:spcPct val="116600"/>
              </a:lnSpc>
              <a:spcBef>
                <a:spcPts val="800"/>
              </a:spcBef>
              <a:spcAft>
                <a:spcPts val="0"/>
              </a:spcAft>
              <a:buNone/>
            </a:pPr>
            <a:r>
              <a:rPr lang="en" sz="600">
                <a:highlight>
                  <a:srgbClr val="FFFFFF"/>
                </a:highlight>
              </a:rPr>
              <a:t>"Introduction." </a:t>
            </a:r>
            <a:r>
              <a:rPr lang="en" sz="600" i="1">
                <a:highlight>
                  <a:srgbClr val="FFFFFF"/>
                </a:highlight>
              </a:rPr>
              <a:t>Bootstrap v5.0</a:t>
            </a:r>
            <a:r>
              <a:rPr lang="en" sz="600">
                <a:highlight>
                  <a:srgbClr val="FFFFFF"/>
                </a:highlight>
              </a:rPr>
              <a:t>, Bootstrap, getbootstrap.com/docs/4.3/getting-started/introduction/. Accessed 14 Feb. 2022.</a:t>
            </a:r>
            <a:endParaRPr sz="600">
              <a:highlight>
                <a:srgbClr val="FFFFFF"/>
              </a:highlight>
            </a:endParaRPr>
          </a:p>
          <a:p>
            <a:pPr marL="101600" lvl="0" indent="-190500" algn="l" rtl="0">
              <a:lnSpc>
                <a:spcPct val="116600"/>
              </a:lnSpc>
              <a:spcBef>
                <a:spcPts val="800"/>
              </a:spcBef>
              <a:spcAft>
                <a:spcPts val="0"/>
              </a:spcAft>
              <a:buNone/>
            </a:pPr>
            <a:r>
              <a:rPr lang="en" sz="600">
                <a:highlight>
                  <a:srgbClr val="FFFFFF"/>
                </a:highlight>
              </a:rPr>
              <a:t>"Login." </a:t>
            </a:r>
            <a:r>
              <a:rPr lang="en" sz="600" i="1">
                <a:highlight>
                  <a:srgbClr val="FFFFFF"/>
                </a:highlight>
              </a:rPr>
              <a:t>CHEQROOM</a:t>
            </a:r>
            <a:r>
              <a:rPr lang="en" sz="600">
                <a:highlight>
                  <a:srgbClr val="FFFFFF"/>
                </a:highlight>
              </a:rPr>
              <a:t>, CHEQROOM, login.cheqroom.com/. Accessed 14 Feb. 2022.</a:t>
            </a:r>
            <a:endParaRPr sz="600">
              <a:highlight>
                <a:srgbClr val="FFFFFF"/>
              </a:highlight>
            </a:endParaRPr>
          </a:p>
          <a:p>
            <a:pPr marL="101600" lvl="0" indent="-190500" algn="l" rtl="0">
              <a:lnSpc>
                <a:spcPct val="96600"/>
              </a:lnSpc>
              <a:spcBef>
                <a:spcPts val="800"/>
              </a:spcBef>
              <a:spcAft>
                <a:spcPts val="0"/>
              </a:spcAft>
              <a:buClr>
                <a:schemeClr val="dk1"/>
              </a:buClr>
              <a:buSzPts val="440"/>
              <a:buFont typeface="Arial"/>
              <a:buNone/>
            </a:pPr>
            <a:r>
              <a:rPr lang="en" sz="600">
                <a:highlight>
                  <a:schemeClr val="lt1"/>
                </a:highlight>
              </a:rPr>
              <a:t>Mazzocca, Nicki. “Bootstrap Basics.” </a:t>
            </a:r>
            <a:r>
              <a:rPr lang="en" sz="600" i="1">
                <a:highlight>
                  <a:schemeClr val="lt1"/>
                </a:highlight>
              </a:rPr>
              <a:t>PPT, 8 Feb. 2022, </a:t>
            </a:r>
            <a:r>
              <a:rPr lang="en" sz="600" i="1" u="sng">
                <a:solidFill>
                  <a:schemeClr val="accent5"/>
                </a:solidFill>
                <a:hlinkClick r:id="rId3">
                  <a:extLst>
                    <a:ext uri="{A12FA001-AC4F-418D-AE19-62706E023703}">
                      <ahyp:hlinkClr xmlns:ahyp="http://schemas.microsoft.com/office/drawing/2018/hyperlinkcolor" val="tx"/>
                    </a:ext>
                  </a:extLst>
                </a:hlinkClick>
              </a:rPr>
              <a:t>https://catmailohio-my.sharepoint.com/:p:/r/personal/mazzocca_ohio_edu/_layouts/15/Doc.aspx?sourcedoc=%7B90F204F5-0914-470A-BFA8-2B9A540D6E37%7D&amp;file=Bootstrap.pptx&amp;action=edit&amp;mobileredirect=true&amp;cid=f5796163-0532-4a93-a4ec-f03ad9583b8c</a:t>
            </a:r>
            <a:r>
              <a:rPr lang="en" sz="600" i="1"/>
              <a:t> . </a:t>
            </a:r>
            <a:endParaRPr sz="600" i="1"/>
          </a:p>
          <a:p>
            <a:pPr marL="101600" lvl="0" indent="-190500" algn="l" rtl="0">
              <a:lnSpc>
                <a:spcPct val="96600"/>
              </a:lnSpc>
              <a:spcBef>
                <a:spcPts val="800"/>
              </a:spcBef>
              <a:spcAft>
                <a:spcPts val="0"/>
              </a:spcAft>
              <a:buClr>
                <a:schemeClr val="dk1"/>
              </a:buClr>
              <a:buSzPts val="440"/>
              <a:buFont typeface="Arial"/>
              <a:buNone/>
            </a:pPr>
            <a:r>
              <a:rPr lang="en" sz="600">
                <a:highlight>
                  <a:schemeClr val="lt1"/>
                </a:highlight>
              </a:rPr>
              <a:t>Mazzocca, Nicki. “CSS Review.” </a:t>
            </a:r>
            <a:r>
              <a:rPr lang="en" sz="600" i="1">
                <a:highlight>
                  <a:schemeClr val="lt1"/>
                </a:highlight>
              </a:rPr>
              <a:t>PPT, 22 Jan. 2022, </a:t>
            </a:r>
            <a:r>
              <a:rPr lang="en" sz="600" i="1" u="sng">
                <a:solidFill>
                  <a:schemeClr val="accent5"/>
                </a:solidFill>
                <a:hlinkClick r:id="rId4">
                  <a:extLst>
                    <a:ext uri="{A12FA001-AC4F-418D-AE19-62706E023703}">
                      <ahyp:hlinkClr xmlns:ahyp="http://schemas.microsoft.com/office/drawing/2018/hyperlinkcolor" val="tx"/>
                    </a:ext>
                  </a:extLst>
                </a:hlinkClick>
              </a:rPr>
              <a:t>https://catmailohio-my.sharepoint.com/:p:/r/personal/mazzocca_ohio_edu/_layouts/15/Doc.aspx?sourcedoc=%7BD6879EDC-DA80-44C4-98AC-095B49F05A67%7D&amp;file=Interactive%20II%20-%20CSS%20Review.pptx&amp;action=edit&amp;mobileredirect=true&amp;cid=2618402f-7338-4bed-8fc4-6623fdb27161</a:t>
            </a:r>
            <a:r>
              <a:rPr lang="en" sz="600" i="1"/>
              <a:t> </a:t>
            </a:r>
            <a:endParaRPr sz="600" i="1"/>
          </a:p>
          <a:p>
            <a:pPr marL="101600" lvl="0" indent="-190500" algn="l" rtl="0">
              <a:lnSpc>
                <a:spcPct val="96600"/>
              </a:lnSpc>
              <a:spcBef>
                <a:spcPts val="800"/>
              </a:spcBef>
              <a:spcAft>
                <a:spcPts val="0"/>
              </a:spcAft>
              <a:buNone/>
            </a:pPr>
            <a:r>
              <a:rPr lang="en" sz="600">
                <a:highlight>
                  <a:schemeClr val="lt1"/>
                </a:highlight>
              </a:rPr>
              <a:t>Mazzocca, Nicki. “CSS Visual Rules.” </a:t>
            </a:r>
            <a:r>
              <a:rPr lang="en" sz="600" i="1">
                <a:highlight>
                  <a:schemeClr val="lt1"/>
                </a:highlight>
              </a:rPr>
              <a:t>PPT, 23 Jan. 2022, </a:t>
            </a:r>
            <a:r>
              <a:rPr lang="en" sz="600" i="1" u="sng">
                <a:solidFill>
                  <a:schemeClr val="accent5"/>
                </a:solidFill>
                <a:hlinkClick r:id="rId5">
                  <a:extLst>
                    <a:ext uri="{A12FA001-AC4F-418D-AE19-62706E023703}">
                      <ahyp:hlinkClr xmlns:ahyp="http://schemas.microsoft.com/office/drawing/2018/hyperlinkcolor" val="tx"/>
                    </a:ext>
                  </a:extLst>
                </a:hlinkClick>
              </a:rPr>
              <a:t>https://catmailohio-my.sharepoint.com/:p:/r/personal/mazzocca_ohio_edu/_layouts/15/Doc.aspx?sourcedoc=%7BB381ABBE-A5C2-4217-A076-1334FDC025D4%7D&amp;file=CSS_%20%20Visual%20Rules.pptx&amp;action=edit&amp;mobileredirect=true&amp;cid=5f44a010-ad12-4aa4-b6a4-9bbc0ea7dd34</a:t>
            </a:r>
            <a:endParaRPr/>
          </a:p>
          <a:p>
            <a:pPr marL="0" lvl="0" indent="0" algn="l" rtl="0">
              <a:spcBef>
                <a:spcPts val="800"/>
              </a:spcBef>
              <a:spcAft>
                <a:spcPts val="1200"/>
              </a:spcAft>
              <a:buNone/>
            </a:pP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40"/>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Citations for all documents: (cont.)</a:t>
            </a:r>
            <a:endParaRPr/>
          </a:p>
        </p:txBody>
      </p:sp>
      <p:sp>
        <p:nvSpPr>
          <p:cNvPr id="231" name="Google Shape;231;p40"/>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p>
            <a:pPr marL="0" lvl="0" indent="0" algn="l" rtl="0">
              <a:lnSpc>
                <a:spcPct val="96600"/>
              </a:lnSpc>
              <a:spcBef>
                <a:spcPts val="0"/>
              </a:spcBef>
              <a:spcAft>
                <a:spcPts val="0"/>
              </a:spcAft>
              <a:buSzPts val="440"/>
              <a:buNone/>
            </a:pPr>
            <a:r>
              <a:rPr lang="en" sz="600">
                <a:highlight>
                  <a:schemeClr val="lt1"/>
                </a:highlight>
              </a:rPr>
              <a:t>Mazzocca, Nicki. “HTML Review1.” </a:t>
            </a:r>
            <a:r>
              <a:rPr lang="en" sz="600" i="1">
                <a:highlight>
                  <a:schemeClr val="lt1"/>
                </a:highlight>
              </a:rPr>
              <a:t>PPT, 30  Jan. 2022, </a:t>
            </a:r>
            <a:endParaRPr sz="600" i="1">
              <a:highlight>
                <a:schemeClr val="lt1"/>
              </a:highlight>
            </a:endParaRPr>
          </a:p>
          <a:p>
            <a:pPr marL="0" lvl="0" indent="88900" algn="l" rtl="0">
              <a:lnSpc>
                <a:spcPct val="100000"/>
              </a:lnSpc>
              <a:spcBef>
                <a:spcPts val="800"/>
              </a:spcBef>
              <a:spcAft>
                <a:spcPts val="0"/>
              </a:spcAft>
              <a:buSzPts val="440"/>
              <a:buNone/>
            </a:pPr>
            <a:r>
              <a:rPr lang="en" sz="600" u="sng">
                <a:solidFill>
                  <a:schemeClr val="hlink"/>
                </a:solidFill>
                <a:highlight>
                  <a:schemeClr val="lt1"/>
                </a:highlight>
                <a:hlinkClick r:id="rId3"/>
              </a:rPr>
              <a:t>https://catmailohio-my.sharepoint.com/:p:/r/personal/mazzocca_ohio_edu/_layouts/15/Doc.aspx?sourcedoc=%7B395DF430-7B58-4CC8-B949-34278CDED8B6%7D&amp;file=Interactive%20II%20-%20HTML%20Review1.pptx&amp;action=edit&amp;mob</a:t>
            </a:r>
            <a:endParaRPr/>
          </a:p>
          <a:p>
            <a:pPr marL="0" lvl="0" indent="88900" algn="l" rtl="0">
              <a:lnSpc>
                <a:spcPct val="100000"/>
              </a:lnSpc>
              <a:spcBef>
                <a:spcPts val="800"/>
              </a:spcBef>
              <a:spcAft>
                <a:spcPts val="0"/>
              </a:spcAft>
              <a:buClr>
                <a:schemeClr val="dk1"/>
              </a:buClr>
              <a:buSzPts val="440"/>
              <a:buFont typeface="Arial"/>
              <a:buNone/>
            </a:pPr>
            <a:r>
              <a:rPr lang="en" sz="600" u="sng">
                <a:solidFill>
                  <a:schemeClr val="hlink"/>
                </a:solidFill>
                <a:highlight>
                  <a:schemeClr val="lt1"/>
                </a:highlight>
                <a:hlinkClick r:id="rId3"/>
              </a:rPr>
              <a:t>ileredirect=true</a:t>
            </a:r>
            <a:r>
              <a:rPr lang="en" sz="600">
                <a:highlight>
                  <a:schemeClr val="lt1"/>
                </a:highlight>
              </a:rPr>
              <a:t>.</a:t>
            </a:r>
            <a:endParaRPr sz="600">
              <a:highlight>
                <a:schemeClr val="lt1"/>
              </a:highlight>
            </a:endParaRPr>
          </a:p>
          <a:p>
            <a:pPr marL="101600" lvl="0" indent="-190500" algn="l" rtl="0">
              <a:lnSpc>
                <a:spcPct val="96600"/>
              </a:lnSpc>
              <a:spcBef>
                <a:spcPts val="800"/>
              </a:spcBef>
              <a:spcAft>
                <a:spcPts val="0"/>
              </a:spcAft>
              <a:buSzPts val="440"/>
              <a:buNone/>
            </a:pPr>
            <a:r>
              <a:rPr lang="en" sz="600">
                <a:highlight>
                  <a:schemeClr val="lt1"/>
                </a:highlight>
              </a:rPr>
              <a:t>Miller, Grace. "Thread: Introductions- Grace Miller." </a:t>
            </a:r>
            <a:r>
              <a:rPr lang="en" sz="600" i="1">
                <a:highlight>
                  <a:schemeClr val="lt1"/>
                </a:highlight>
              </a:rPr>
              <a:t>Discussion Board</a:t>
            </a:r>
            <a:r>
              <a:rPr lang="en" sz="600">
                <a:highlight>
                  <a:schemeClr val="lt1"/>
                </a:highlight>
              </a:rPr>
              <a:t>, Blackboard, 13 Jan. 2022, blackboard.ohio.edu/ultra/courses/_591623_1/cl/outline.</a:t>
            </a:r>
            <a:endParaRPr sz="600">
              <a:highlight>
                <a:schemeClr val="lt1"/>
              </a:highlight>
            </a:endParaRPr>
          </a:p>
          <a:p>
            <a:pPr marL="101600" lvl="0" indent="-190500" algn="l" rtl="0">
              <a:lnSpc>
                <a:spcPct val="96600"/>
              </a:lnSpc>
              <a:spcBef>
                <a:spcPts val="800"/>
              </a:spcBef>
              <a:spcAft>
                <a:spcPts val="0"/>
              </a:spcAft>
              <a:buSzPts val="440"/>
              <a:buNone/>
            </a:pPr>
            <a:r>
              <a:rPr lang="en" sz="600">
                <a:highlight>
                  <a:srgbClr val="FFFFFF"/>
                </a:highlight>
              </a:rPr>
              <a:t>"HTML &lt;address&gt; Tag." </a:t>
            </a:r>
            <a:r>
              <a:rPr lang="en" sz="600" i="1">
                <a:highlight>
                  <a:srgbClr val="FFFFFF"/>
                </a:highlight>
              </a:rPr>
              <a:t>W3 Schools</a:t>
            </a:r>
            <a:r>
              <a:rPr lang="en" sz="600">
                <a:highlight>
                  <a:srgbClr val="FFFFFF"/>
                </a:highlight>
              </a:rPr>
              <a:t>, W3 Schools, 2022, www.w3schools.com/tags/tag_address.asp.</a:t>
            </a:r>
            <a:endParaRPr sz="600">
              <a:highlight>
                <a:schemeClr val="lt1"/>
              </a:highlight>
            </a:endParaRPr>
          </a:p>
          <a:p>
            <a:pPr marL="101600" lvl="0" indent="-190500" algn="l" rtl="0">
              <a:lnSpc>
                <a:spcPct val="96600"/>
              </a:lnSpc>
              <a:spcBef>
                <a:spcPts val="800"/>
              </a:spcBef>
              <a:spcAft>
                <a:spcPts val="0"/>
              </a:spcAft>
              <a:buSzPts val="440"/>
              <a:buNone/>
            </a:pPr>
            <a:r>
              <a:rPr lang="en" sz="600">
                <a:latin typeface="Arial"/>
                <a:ea typeface="Arial"/>
                <a:cs typeface="Arial"/>
                <a:sym typeface="Arial"/>
              </a:rPr>
              <a:t>The Net Ninja. “Bootstrap 5 Crash Course Tutorial.” </a:t>
            </a:r>
            <a:r>
              <a:rPr lang="en" sz="600" i="1">
                <a:latin typeface="Arial"/>
                <a:ea typeface="Arial"/>
                <a:cs typeface="Arial"/>
                <a:sym typeface="Arial"/>
              </a:rPr>
              <a:t>Youtube,</a:t>
            </a:r>
            <a:r>
              <a:rPr lang="en" sz="600">
                <a:latin typeface="Arial"/>
                <a:ea typeface="Arial"/>
                <a:cs typeface="Arial"/>
                <a:sym typeface="Arial"/>
              </a:rPr>
              <a:t> uploaded by The Net Ninja, </a:t>
            </a:r>
            <a:endParaRPr sz="600">
              <a:latin typeface="Arial"/>
              <a:ea typeface="Arial"/>
              <a:cs typeface="Arial"/>
              <a:sym typeface="Arial"/>
            </a:endParaRPr>
          </a:p>
          <a:p>
            <a:pPr marL="0" lvl="0" indent="0" algn="l" rtl="0">
              <a:spcBef>
                <a:spcPts val="800"/>
              </a:spcBef>
              <a:spcAft>
                <a:spcPts val="0"/>
              </a:spcAft>
              <a:buSzPts val="1100"/>
              <a:buNone/>
            </a:pPr>
            <a:r>
              <a:rPr lang="en" sz="600" u="sng">
                <a:solidFill>
                  <a:schemeClr val="hlink"/>
                </a:solidFill>
                <a:latin typeface="Arial"/>
                <a:ea typeface="Arial"/>
                <a:cs typeface="Arial"/>
                <a:sym typeface="Arial"/>
                <a:hlinkClick r:id="rId4"/>
              </a:rPr>
              <a:t>https://www.youtube.com/watch?v=dKVX22GR7zQ&amp;list=WL&amp;index=3&amp;t=207s</a:t>
            </a:r>
            <a:r>
              <a:rPr lang="en" sz="600">
                <a:latin typeface="Arial"/>
                <a:ea typeface="Arial"/>
                <a:cs typeface="Arial"/>
                <a:sym typeface="Arial"/>
              </a:rPr>
              <a:t>.  </a:t>
            </a:r>
            <a:endParaRPr sz="600">
              <a:latin typeface="Arial"/>
              <a:ea typeface="Arial"/>
              <a:cs typeface="Arial"/>
              <a:sym typeface="Arial"/>
            </a:endParaRPr>
          </a:p>
          <a:p>
            <a:pPr marL="0" lvl="0" indent="0" algn="l" rtl="0">
              <a:spcBef>
                <a:spcPts val="0"/>
              </a:spcBef>
              <a:spcAft>
                <a:spcPts val="0"/>
              </a:spcAft>
              <a:buSzPts val="1100"/>
              <a:buNone/>
            </a:pPr>
            <a:endParaRPr sz="600" i="1">
              <a:latin typeface="Arial"/>
              <a:ea typeface="Arial"/>
              <a:cs typeface="Arial"/>
              <a:sym typeface="Arial"/>
            </a:endParaRPr>
          </a:p>
          <a:p>
            <a:pPr marL="101600" lvl="0" indent="-190500" algn="l" rtl="0">
              <a:lnSpc>
                <a:spcPct val="96600"/>
              </a:lnSpc>
              <a:spcBef>
                <a:spcPts val="0"/>
              </a:spcBef>
              <a:spcAft>
                <a:spcPts val="0"/>
              </a:spcAft>
              <a:buClr>
                <a:schemeClr val="dk1"/>
              </a:buClr>
              <a:buSzPts val="440"/>
              <a:buFont typeface="Arial"/>
              <a:buNone/>
            </a:pPr>
            <a:r>
              <a:rPr lang="en" sz="600">
                <a:highlight>
                  <a:schemeClr val="lt1"/>
                </a:highlight>
              </a:rPr>
              <a:t>Priyasadik. "bootstrap mb-3 meaning Code Answer." </a:t>
            </a:r>
            <a:r>
              <a:rPr lang="en" sz="600" i="1">
                <a:highlight>
                  <a:schemeClr val="lt1"/>
                </a:highlight>
              </a:rPr>
              <a:t>Grepper</a:t>
            </a:r>
            <a:r>
              <a:rPr lang="en" sz="600">
                <a:highlight>
                  <a:schemeClr val="lt1"/>
                </a:highlight>
              </a:rPr>
              <a:t>, Grepper , 28 Jan. 2021, www.codegrepper.com/code-examples/css/bootstrap+mb-3+meaning#:~:text=%E2%80%9Cbootstrap%20mb%2D3%20meaning%E2%80%9D,same%20time%20on%20X%20axes.</a:t>
            </a:r>
            <a:endParaRPr sz="600">
              <a:highlight>
                <a:schemeClr val="lt1"/>
              </a:highlight>
            </a:endParaRPr>
          </a:p>
          <a:p>
            <a:pPr marL="101600" lvl="0" indent="-190500" algn="l" rtl="0">
              <a:lnSpc>
                <a:spcPct val="96600"/>
              </a:lnSpc>
              <a:spcBef>
                <a:spcPts val="800"/>
              </a:spcBef>
              <a:spcAft>
                <a:spcPts val="0"/>
              </a:spcAft>
              <a:buClr>
                <a:schemeClr val="dk1"/>
              </a:buClr>
              <a:buSzPts val="440"/>
              <a:buFont typeface="Arial"/>
              <a:buNone/>
            </a:pPr>
            <a:r>
              <a:rPr lang="en" sz="600">
                <a:highlight>
                  <a:schemeClr val="lt1"/>
                </a:highlight>
              </a:rPr>
              <a:t>Ronsse, Johan. "The 10 Commandments of Good Form Design on the Web." </a:t>
            </a:r>
            <a:r>
              <a:rPr lang="en" sz="600" i="1">
                <a:highlight>
                  <a:schemeClr val="lt1"/>
                </a:highlight>
              </a:rPr>
              <a:t>Mono</a:t>
            </a:r>
            <a:r>
              <a:rPr lang="en" sz="600">
                <a:highlight>
                  <a:schemeClr val="lt1"/>
                </a:highlight>
              </a:rPr>
              <a:t>, Mono, 22 May 2015, mono.company/design-practice/the-10-commandments-of-good-form-design-on-the-web/.</a:t>
            </a:r>
            <a:endParaRPr sz="600">
              <a:highlight>
                <a:schemeClr val="lt1"/>
              </a:highlight>
            </a:endParaRPr>
          </a:p>
          <a:p>
            <a:pPr marL="101600" lvl="0" indent="-190500" algn="l" rtl="0">
              <a:lnSpc>
                <a:spcPct val="96600"/>
              </a:lnSpc>
              <a:spcBef>
                <a:spcPts val="800"/>
              </a:spcBef>
              <a:spcAft>
                <a:spcPts val="0"/>
              </a:spcAft>
              <a:buClr>
                <a:schemeClr val="dk1"/>
              </a:buClr>
              <a:buSzPts val="440"/>
              <a:buFont typeface="Arial"/>
              <a:buNone/>
            </a:pPr>
            <a:r>
              <a:rPr lang="en" sz="600">
                <a:highlight>
                  <a:schemeClr val="lt1"/>
                </a:highlight>
              </a:rPr>
              <a:t>"Select." </a:t>
            </a:r>
            <a:r>
              <a:rPr lang="en" sz="600" i="1">
                <a:highlight>
                  <a:schemeClr val="lt1"/>
                </a:highlight>
              </a:rPr>
              <a:t>Bootstrap v5.0</a:t>
            </a:r>
            <a:r>
              <a:rPr lang="en" sz="600">
                <a:highlight>
                  <a:schemeClr val="lt1"/>
                </a:highlight>
              </a:rPr>
              <a:t>, Bootstrap, getbootstrap.com/docs/5.0/forms/select/. Accessed 14 Feb. 2022.</a:t>
            </a:r>
            <a:endParaRPr sz="600">
              <a:highlight>
                <a:schemeClr val="lt1"/>
              </a:highlight>
            </a:endParaRPr>
          </a:p>
          <a:p>
            <a:pPr marL="101600" lvl="0" indent="-190500" algn="l" rtl="0">
              <a:lnSpc>
                <a:spcPct val="96600"/>
              </a:lnSpc>
              <a:spcBef>
                <a:spcPts val="800"/>
              </a:spcBef>
              <a:spcAft>
                <a:spcPts val="0"/>
              </a:spcAft>
              <a:buClr>
                <a:schemeClr val="dk1"/>
              </a:buClr>
              <a:buSzPts val="440"/>
              <a:buFont typeface="Arial"/>
              <a:buNone/>
            </a:pPr>
            <a:r>
              <a:rPr lang="en" sz="600">
                <a:highlight>
                  <a:schemeClr val="lt1"/>
                </a:highlight>
              </a:rPr>
              <a:t>"Spacing ." </a:t>
            </a:r>
            <a:r>
              <a:rPr lang="en" sz="600" i="1">
                <a:highlight>
                  <a:schemeClr val="lt1"/>
                </a:highlight>
              </a:rPr>
              <a:t>Bootstrap v5.0</a:t>
            </a:r>
            <a:r>
              <a:rPr lang="en" sz="600">
                <a:highlight>
                  <a:schemeClr val="lt1"/>
                </a:highlight>
              </a:rPr>
              <a:t>, Bootstrap, getbootstrap.com/docs/4.3/utilities/spacing/. Accessed 14 Feb. 2022.</a:t>
            </a:r>
            <a:endParaRPr sz="600">
              <a:highlight>
                <a:schemeClr val="lt1"/>
              </a:highlight>
            </a:endParaRPr>
          </a:p>
          <a:p>
            <a:pPr marL="101600" lvl="0" indent="-190500" algn="l" rtl="0">
              <a:lnSpc>
                <a:spcPct val="96600"/>
              </a:lnSpc>
              <a:spcBef>
                <a:spcPts val="800"/>
              </a:spcBef>
              <a:spcAft>
                <a:spcPts val="0"/>
              </a:spcAft>
              <a:buClr>
                <a:schemeClr val="dk1"/>
              </a:buClr>
              <a:buSzPts val="440"/>
              <a:buFont typeface="Arial"/>
              <a:buNone/>
            </a:pPr>
            <a:r>
              <a:rPr lang="en" sz="600">
                <a:highlight>
                  <a:schemeClr val="lt1"/>
                </a:highlight>
              </a:rPr>
              <a:t>Steve. "php- Bootstrap Button to Open Email." </a:t>
            </a:r>
            <a:r>
              <a:rPr lang="en" sz="600" i="1">
                <a:highlight>
                  <a:schemeClr val="lt1"/>
                </a:highlight>
              </a:rPr>
              <a:t>stack overflow</a:t>
            </a:r>
            <a:r>
              <a:rPr lang="en" sz="600">
                <a:highlight>
                  <a:schemeClr val="lt1"/>
                </a:highlight>
              </a:rPr>
              <a:t>, stack overflow, 26 Jan. 2016, stackoverflow.com/questions/35015257/bootstrap-button-to-open-email.</a:t>
            </a:r>
            <a:endParaRPr sz="600">
              <a:highlight>
                <a:schemeClr val="lt1"/>
              </a:highlight>
            </a:endParaRPr>
          </a:p>
          <a:p>
            <a:pPr marL="101600" lvl="0" indent="-190500" algn="l" rtl="0">
              <a:lnSpc>
                <a:spcPct val="96600"/>
              </a:lnSpc>
              <a:spcBef>
                <a:spcPts val="800"/>
              </a:spcBef>
              <a:spcAft>
                <a:spcPts val="0"/>
              </a:spcAft>
              <a:buClr>
                <a:schemeClr val="dk1"/>
              </a:buClr>
              <a:buSzPts val="440"/>
              <a:buFont typeface="Arial"/>
              <a:buNone/>
            </a:pPr>
            <a:r>
              <a:rPr lang="en" sz="600">
                <a:highlight>
                  <a:schemeClr val="lt1"/>
                </a:highlight>
              </a:rPr>
              <a:t>Teen Vogue. "Newsletter Signup." </a:t>
            </a:r>
            <a:r>
              <a:rPr lang="en" sz="600" i="1">
                <a:highlight>
                  <a:schemeClr val="lt1"/>
                </a:highlight>
              </a:rPr>
              <a:t>Teen Vogue</a:t>
            </a:r>
            <a:r>
              <a:rPr lang="en" sz="600">
                <a:highlight>
                  <a:schemeClr val="lt1"/>
                </a:highlight>
              </a:rPr>
              <a:t>, Condé Nast, 2022, blackboard.ohio.edu/ultra/courses/_591623_1/cl/outline.</a:t>
            </a:r>
            <a:endParaRPr sz="600">
              <a:highlight>
                <a:schemeClr val="lt1"/>
              </a:highlight>
            </a:endParaRPr>
          </a:p>
          <a:p>
            <a:pPr marL="101600" lvl="0" indent="-190500" algn="l" rtl="0">
              <a:lnSpc>
                <a:spcPct val="96600"/>
              </a:lnSpc>
              <a:spcBef>
                <a:spcPts val="800"/>
              </a:spcBef>
              <a:spcAft>
                <a:spcPts val="0"/>
              </a:spcAft>
              <a:buClr>
                <a:schemeClr val="dk1"/>
              </a:buClr>
              <a:buSzPts val="440"/>
              <a:buFont typeface="Arial"/>
              <a:buNone/>
            </a:pPr>
            <a:r>
              <a:rPr lang="en" sz="600">
                <a:highlight>
                  <a:schemeClr val="lt1"/>
                </a:highlight>
              </a:rPr>
              <a:t>Whitecat. "javascript- How do make a form inline with nested elements in bootstrap?" </a:t>
            </a:r>
            <a:r>
              <a:rPr lang="en" sz="600" i="1">
                <a:highlight>
                  <a:schemeClr val="lt1"/>
                </a:highlight>
              </a:rPr>
              <a:t>stack overflow</a:t>
            </a:r>
            <a:r>
              <a:rPr lang="en" sz="600">
                <a:highlight>
                  <a:schemeClr val="lt1"/>
                </a:highlight>
              </a:rPr>
              <a:t>, stack overflow, 11 Nov. 2016, stackoverflow.com/questions/40557586/how-do-make-a-form-inline-with-nested-elements-bootstrap.</a:t>
            </a:r>
            <a:endParaRPr sz="600"/>
          </a:p>
          <a:p>
            <a:pPr marL="457200" lvl="0" indent="-266700" algn="l" rtl="0">
              <a:lnSpc>
                <a:spcPct val="95000"/>
              </a:lnSpc>
              <a:spcBef>
                <a:spcPts val="800"/>
              </a:spcBef>
              <a:spcAft>
                <a:spcPts val="0"/>
              </a:spcAft>
              <a:buSzPts val="600"/>
              <a:buChar char="●"/>
            </a:pPr>
            <a:r>
              <a:rPr lang="en" sz="600" b="1" i="1"/>
              <a:t>All screenshots are from our coded example. </a:t>
            </a:r>
            <a:endParaRPr sz="6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41"/>
          <p:cNvSpPr txBox="1">
            <a:spLocks noGrp="1"/>
          </p:cNvSpPr>
          <p:nvPr>
            <p:ph type="title"/>
          </p:nvPr>
        </p:nvSpPr>
        <p:spPr>
          <a:xfrm>
            <a:off x="773700" y="1806450"/>
            <a:ext cx="7596600" cy="15306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Questions?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Use Cases: </a:t>
            </a:r>
            <a:endParaRPr/>
          </a:p>
        </p:txBody>
      </p:sp>
      <p:sp>
        <p:nvSpPr>
          <p:cNvPr id="74" name="Google Shape;74;p15"/>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i="1"/>
              <a:t>Data collection </a:t>
            </a:r>
            <a:endParaRPr i="1"/>
          </a:p>
          <a:p>
            <a:pPr marL="457200" lvl="0" indent="-342900" algn="l" rtl="0">
              <a:spcBef>
                <a:spcPts val="0"/>
              </a:spcBef>
              <a:spcAft>
                <a:spcPts val="0"/>
              </a:spcAft>
              <a:buSzPts val="1800"/>
              <a:buChar char="●"/>
            </a:pPr>
            <a:r>
              <a:rPr lang="en" i="1"/>
              <a:t>Surveys </a:t>
            </a:r>
            <a:endParaRPr i="1"/>
          </a:p>
          <a:p>
            <a:pPr marL="457200" lvl="0" indent="-342900" algn="l" rtl="0">
              <a:spcBef>
                <a:spcPts val="0"/>
              </a:spcBef>
              <a:spcAft>
                <a:spcPts val="0"/>
              </a:spcAft>
              <a:buSzPts val="1800"/>
              <a:buChar char="●"/>
            </a:pPr>
            <a:r>
              <a:rPr lang="en" i="1"/>
              <a:t>Login-screens</a:t>
            </a:r>
            <a:endParaRPr i="1"/>
          </a:p>
          <a:p>
            <a:pPr marL="457200" lvl="0" indent="-342900" algn="l" rtl="0">
              <a:spcBef>
                <a:spcPts val="0"/>
              </a:spcBef>
              <a:spcAft>
                <a:spcPts val="0"/>
              </a:spcAft>
              <a:buSzPts val="1800"/>
              <a:buChar char="●"/>
            </a:pPr>
            <a:r>
              <a:rPr lang="en" i="1"/>
              <a:t>Registration forms </a:t>
            </a:r>
            <a:endParaRPr i="1"/>
          </a:p>
          <a:p>
            <a:pPr marL="457200" lvl="0" indent="-342900" algn="l" rtl="0">
              <a:spcBef>
                <a:spcPts val="0"/>
              </a:spcBef>
              <a:spcAft>
                <a:spcPts val="0"/>
              </a:spcAft>
              <a:buSzPts val="1800"/>
              <a:buChar char="●"/>
            </a:pPr>
            <a:r>
              <a:rPr lang="en" i="1"/>
              <a:t>Contact forms- questions, comments, etc. </a:t>
            </a:r>
            <a:endParaRPr i="1"/>
          </a:p>
          <a:p>
            <a:pPr marL="457200" lvl="0" indent="-342900" algn="l" rtl="0">
              <a:spcBef>
                <a:spcPts val="0"/>
              </a:spcBef>
              <a:spcAft>
                <a:spcPts val="0"/>
              </a:spcAft>
              <a:buSzPts val="1800"/>
              <a:buChar char="●"/>
            </a:pPr>
            <a:r>
              <a:rPr lang="en" i="1"/>
              <a:t>Discussion forums- e.g. Blackboard </a:t>
            </a:r>
            <a:endParaRPr i="1"/>
          </a:p>
        </p:txBody>
      </p:sp>
      <p:pic>
        <p:nvPicPr>
          <p:cNvPr id="75" name="Google Shape;75;p15"/>
          <p:cNvPicPr preferRelativeResize="0"/>
          <p:nvPr/>
        </p:nvPicPr>
        <p:blipFill>
          <a:blip r:embed="rId3">
            <a:alphaModFix/>
          </a:blip>
          <a:stretch>
            <a:fillRect/>
          </a:stretch>
        </p:blipFill>
        <p:spPr>
          <a:xfrm>
            <a:off x="1676150" y="3473299"/>
            <a:ext cx="3258125" cy="1357550"/>
          </a:xfrm>
          <a:prstGeom prst="rect">
            <a:avLst/>
          </a:prstGeom>
          <a:noFill/>
          <a:ln>
            <a:noFill/>
          </a:ln>
        </p:spPr>
      </p:pic>
      <p:pic>
        <p:nvPicPr>
          <p:cNvPr id="76" name="Google Shape;76;p15"/>
          <p:cNvPicPr preferRelativeResize="0"/>
          <p:nvPr/>
        </p:nvPicPr>
        <p:blipFill>
          <a:blip r:embed="rId4">
            <a:alphaModFix/>
          </a:blip>
          <a:stretch>
            <a:fillRect/>
          </a:stretch>
        </p:blipFill>
        <p:spPr>
          <a:xfrm>
            <a:off x="5909100" y="2189850"/>
            <a:ext cx="2482023" cy="2138874"/>
          </a:xfrm>
          <a:prstGeom prst="rect">
            <a:avLst/>
          </a:prstGeom>
          <a:noFill/>
          <a:ln>
            <a:noFill/>
          </a:ln>
        </p:spPr>
      </p:pic>
      <p:pic>
        <p:nvPicPr>
          <p:cNvPr id="77" name="Google Shape;77;p15"/>
          <p:cNvPicPr preferRelativeResize="0"/>
          <p:nvPr/>
        </p:nvPicPr>
        <p:blipFill>
          <a:blip r:embed="rId5">
            <a:alphaModFix/>
          </a:blip>
          <a:stretch>
            <a:fillRect/>
          </a:stretch>
        </p:blipFill>
        <p:spPr>
          <a:xfrm>
            <a:off x="5852825" y="239525"/>
            <a:ext cx="2594575" cy="1482250"/>
          </a:xfrm>
          <a:prstGeom prst="rect">
            <a:avLst/>
          </a:prstGeom>
          <a:noFill/>
          <a:ln>
            <a:noFill/>
          </a:ln>
        </p:spPr>
      </p:pic>
      <p:pic>
        <p:nvPicPr>
          <p:cNvPr id="78" name="Google Shape;78;p15"/>
          <p:cNvPicPr preferRelativeResize="0"/>
          <p:nvPr/>
        </p:nvPicPr>
        <p:blipFill>
          <a:blip r:embed="rId6">
            <a:alphaModFix/>
          </a:blip>
          <a:stretch>
            <a:fillRect/>
          </a:stretch>
        </p:blipFill>
        <p:spPr>
          <a:xfrm>
            <a:off x="3063626" y="764300"/>
            <a:ext cx="2265677" cy="1285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6"/>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Best Practices: As learned from </a:t>
            </a:r>
            <a:r>
              <a:rPr lang="en" i="1"/>
              <a:t>Mono</a:t>
            </a:r>
            <a:endParaRPr i="1"/>
          </a:p>
        </p:txBody>
      </p:sp>
      <p:sp>
        <p:nvSpPr>
          <p:cNvPr id="84" name="Google Shape;84;p16"/>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500" i="1" u="sng">
                <a:solidFill>
                  <a:schemeClr val="hlink"/>
                </a:solidFill>
                <a:hlinkClick r:id="rId3"/>
              </a:rPr>
              <a:t>https://mono.company/design-practice/the-10-commandments-of-good-form-design-on-the-web/</a:t>
            </a:r>
            <a:r>
              <a:rPr lang="en" sz="1500" i="1"/>
              <a:t> </a:t>
            </a:r>
            <a:endParaRPr sz="1500" i="1"/>
          </a:p>
          <a:p>
            <a:pPr marL="457200" lvl="0" indent="-342900" algn="l" rtl="0">
              <a:spcBef>
                <a:spcPts val="1200"/>
              </a:spcBef>
              <a:spcAft>
                <a:spcPts val="0"/>
              </a:spcAft>
              <a:buSzPts val="1800"/>
              <a:buChar char="-"/>
            </a:pPr>
            <a:r>
              <a:rPr lang="en"/>
              <a:t>Legible/strong labels with corresponding font size and length of text </a:t>
            </a:r>
            <a:endParaRPr/>
          </a:p>
          <a:p>
            <a:pPr marL="457200" lvl="0" indent="-342900" algn="l" rtl="0">
              <a:spcBef>
                <a:spcPts val="0"/>
              </a:spcBef>
              <a:spcAft>
                <a:spcPts val="0"/>
              </a:spcAft>
              <a:buSzPts val="1800"/>
              <a:buChar char="-"/>
            </a:pPr>
            <a:r>
              <a:rPr lang="en"/>
              <a:t>No frustration in selecting each field </a:t>
            </a:r>
            <a:endParaRPr/>
          </a:p>
          <a:p>
            <a:pPr marL="457200" lvl="0" indent="-342900" algn="l" rtl="0">
              <a:spcBef>
                <a:spcPts val="0"/>
              </a:spcBef>
              <a:spcAft>
                <a:spcPts val="0"/>
              </a:spcAft>
              <a:buSzPts val="1800"/>
              <a:buChar char="-"/>
            </a:pPr>
            <a:r>
              <a:rPr lang="en"/>
              <a:t>Plain checks/radio buttons</a:t>
            </a:r>
            <a:endParaRPr/>
          </a:p>
          <a:p>
            <a:pPr marL="457200" lvl="0" indent="-342900" algn="l" rtl="0">
              <a:spcBef>
                <a:spcPts val="0"/>
              </a:spcBef>
              <a:spcAft>
                <a:spcPts val="0"/>
              </a:spcAft>
              <a:buSzPts val="1800"/>
              <a:buChar char="-"/>
            </a:pPr>
            <a:r>
              <a:rPr lang="en"/>
              <a:t>Options vs. required (much like OU’s forms) </a:t>
            </a:r>
            <a:endParaRPr/>
          </a:p>
          <a:p>
            <a:pPr marL="457200" lvl="0" indent="-342900" algn="l" rtl="0">
              <a:spcBef>
                <a:spcPts val="0"/>
              </a:spcBef>
              <a:spcAft>
                <a:spcPts val="0"/>
              </a:spcAft>
              <a:buSzPts val="1800"/>
              <a:buChar char="-"/>
            </a:pPr>
            <a:r>
              <a:rPr lang="en"/>
              <a:t>Bare minimum </a:t>
            </a:r>
            <a:endParaRPr/>
          </a:p>
          <a:p>
            <a:pPr marL="457200" lvl="0" indent="-342900" algn="l" rtl="0">
              <a:spcBef>
                <a:spcPts val="0"/>
              </a:spcBef>
              <a:spcAft>
                <a:spcPts val="0"/>
              </a:spcAft>
              <a:buSzPts val="1800"/>
              <a:buChar char="-"/>
            </a:pPr>
            <a:r>
              <a:rPr lang="en"/>
              <a:t>Etc.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Our Example/Creation: </a:t>
            </a:r>
            <a:endParaRPr/>
          </a:p>
        </p:txBody>
      </p:sp>
      <p:pic>
        <p:nvPicPr>
          <p:cNvPr id="90" name="Google Shape;90;p17"/>
          <p:cNvPicPr preferRelativeResize="0"/>
          <p:nvPr/>
        </p:nvPicPr>
        <p:blipFill>
          <a:blip r:embed="rId3">
            <a:alphaModFix/>
          </a:blip>
          <a:stretch>
            <a:fillRect/>
          </a:stretch>
        </p:blipFill>
        <p:spPr>
          <a:xfrm>
            <a:off x="253375" y="1803563"/>
            <a:ext cx="3617423" cy="2253824"/>
          </a:xfrm>
          <a:prstGeom prst="rect">
            <a:avLst/>
          </a:prstGeom>
          <a:noFill/>
          <a:ln>
            <a:noFill/>
          </a:ln>
        </p:spPr>
      </p:pic>
      <p:pic>
        <p:nvPicPr>
          <p:cNvPr id="91" name="Google Shape;91;p17"/>
          <p:cNvPicPr preferRelativeResize="0"/>
          <p:nvPr/>
        </p:nvPicPr>
        <p:blipFill>
          <a:blip r:embed="rId4">
            <a:alphaModFix/>
          </a:blip>
          <a:stretch>
            <a:fillRect/>
          </a:stretch>
        </p:blipFill>
        <p:spPr>
          <a:xfrm>
            <a:off x="4060487" y="2082825"/>
            <a:ext cx="1982499" cy="1462126"/>
          </a:xfrm>
          <a:prstGeom prst="rect">
            <a:avLst/>
          </a:prstGeom>
          <a:noFill/>
          <a:ln>
            <a:noFill/>
          </a:ln>
        </p:spPr>
      </p:pic>
      <p:pic>
        <p:nvPicPr>
          <p:cNvPr id="92" name="Google Shape;92;p17"/>
          <p:cNvPicPr preferRelativeResize="0"/>
          <p:nvPr/>
        </p:nvPicPr>
        <p:blipFill>
          <a:blip r:embed="rId5">
            <a:alphaModFix/>
          </a:blip>
          <a:stretch>
            <a:fillRect/>
          </a:stretch>
        </p:blipFill>
        <p:spPr>
          <a:xfrm>
            <a:off x="6232673" y="221175"/>
            <a:ext cx="2758924" cy="1766385"/>
          </a:xfrm>
          <a:prstGeom prst="rect">
            <a:avLst/>
          </a:prstGeom>
          <a:noFill/>
          <a:ln>
            <a:noFill/>
          </a:ln>
        </p:spPr>
      </p:pic>
      <p:pic>
        <p:nvPicPr>
          <p:cNvPr id="93" name="Google Shape;93;p17"/>
          <p:cNvPicPr preferRelativeResize="0"/>
          <p:nvPr/>
        </p:nvPicPr>
        <p:blipFill>
          <a:blip r:embed="rId6">
            <a:alphaModFix/>
          </a:blip>
          <a:stretch>
            <a:fillRect/>
          </a:stretch>
        </p:blipFill>
        <p:spPr>
          <a:xfrm>
            <a:off x="6232673" y="2082835"/>
            <a:ext cx="2758927" cy="1947307"/>
          </a:xfrm>
          <a:prstGeom prst="rect">
            <a:avLst/>
          </a:prstGeom>
          <a:noFill/>
          <a:ln>
            <a:noFill/>
          </a:ln>
        </p:spPr>
      </p:pic>
      <p:pic>
        <p:nvPicPr>
          <p:cNvPr id="94" name="Google Shape;94;p17"/>
          <p:cNvPicPr preferRelativeResize="0"/>
          <p:nvPr/>
        </p:nvPicPr>
        <p:blipFill>
          <a:blip r:embed="rId7">
            <a:alphaModFix/>
          </a:blip>
          <a:stretch>
            <a:fillRect/>
          </a:stretch>
        </p:blipFill>
        <p:spPr>
          <a:xfrm>
            <a:off x="6232675" y="3968907"/>
            <a:ext cx="2758925" cy="791893"/>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8"/>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Essential Elements: </a:t>
            </a:r>
            <a:endParaRPr/>
          </a:p>
        </p:txBody>
      </p:sp>
      <p:sp>
        <p:nvSpPr>
          <p:cNvPr id="100" name="Google Shape;100;p18"/>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i="1"/>
              <a:t>To be discussed in presentation:</a:t>
            </a:r>
            <a:endParaRPr i="1"/>
          </a:p>
          <a:p>
            <a:pPr marL="457200" lvl="0" indent="-342900" algn="l" rtl="0">
              <a:spcBef>
                <a:spcPts val="1200"/>
              </a:spcBef>
              <a:spcAft>
                <a:spcPts val="0"/>
              </a:spcAft>
              <a:buSzPts val="1800"/>
              <a:buChar char="●"/>
            </a:pPr>
            <a:r>
              <a:rPr lang="en"/>
              <a:t>&lt;label&gt; </a:t>
            </a:r>
            <a:endParaRPr/>
          </a:p>
          <a:p>
            <a:pPr marL="457200" lvl="0" indent="-342900" algn="l" rtl="0">
              <a:spcBef>
                <a:spcPts val="0"/>
              </a:spcBef>
              <a:spcAft>
                <a:spcPts val="0"/>
              </a:spcAft>
              <a:buSzPts val="1800"/>
              <a:buChar char="●"/>
            </a:pPr>
            <a:r>
              <a:rPr lang="en"/>
              <a:t>&lt;input&gt; </a:t>
            </a:r>
            <a:endParaRPr/>
          </a:p>
          <a:p>
            <a:pPr marL="457200" lvl="0" indent="-342900" algn="l" rtl="0">
              <a:spcBef>
                <a:spcPts val="0"/>
              </a:spcBef>
              <a:spcAft>
                <a:spcPts val="0"/>
              </a:spcAft>
              <a:buSzPts val="1800"/>
              <a:buChar char="●"/>
            </a:pPr>
            <a:r>
              <a:rPr lang="en" i="1"/>
              <a:t> </a:t>
            </a:r>
            <a:r>
              <a:rPr lang="en"/>
              <a:t>&lt;select&gt; </a:t>
            </a:r>
            <a:endParaRPr/>
          </a:p>
          <a:p>
            <a:pPr marL="457200" lvl="0" indent="-342900" algn="l" rtl="0">
              <a:spcBef>
                <a:spcPts val="0"/>
              </a:spcBef>
              <a:spcAft>
                <a:spcPts val="0"/>
              </a:spcAft>
              <a:buSzPts val="1800"/>
              <a:buChar char="●"/>
            </a:pPr>
            <a:r>
              <a:rPr lang="en"/>
              <a:t>&lt;option&gt; </a:t>
            </a:r>
            <a:endParaRPr/>
          </a:p>
          <a:p>
            <a:pPr marL="457200" lvl="0" indent="-342900" algn="l" rtl="0">
              <a:spcBef>
                <a:spcPts val="0"/>
              </a:spcBef>
              <a:spcAft>
                <a:spcPts val="0"/>
              </a:spcAft>
              <a:buSzPts val="1800"/>
              <a:buChar char="●"/>
            </a:pPr>
            <a:r>
              <a:rPr lang="en"/>
              <a:t>&lt;textarea&gt; </a:t>
            </a:r>
            <a:endParaRPr/>
          </a:p>
          <a:p>
            <a:pPr marL="457200" lvl="0" indent="-342900" algn="l" rtl="0">
              <a:spcBef>
                <a:spcPts val="0"/>
              </a:spcBef>
              <a:spcAft>
                <a:spcPts val="0"/>
              </a:spcAft>
              <a:buSzPts val="1800"/>
              <a:buChar char="●"/>
            </a:pPr>
            <a:r>
              <a:rPr lang="en"/>
              <a:t>&lt;button&gt; </a:t>
            </a:r>
            <a:endParaRPr/>
          </a:p>
          <a:p>
            <a:pPr marL="457200" lvl="0" indent="-342900" algn="l" rtl="0">
              <a:spcBef>
                <a:spcPts val="0"/>
              </a:spcBef>
              <a:spcAft>
                <a:spcPts val="0"/>
              </a:spcAft>
              <a:buSzPts val="1800"/>
              <a:buChar char="●"/>
            </a:pPr>
            <a:r>
              <a:rPr lang="en"/>
              <a:t>Etc.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9"/>
          <p:cNvSpPr txBox="1">
            <a:spLocks noGrp="1"/>
          </p:cNvSpPr>
          <p:nvPr>
            <p:ph type="title"/>
          </p:nvPr>
        </p:nvSpPr>
        <p:spPr>
          <a:xfrm>
            <a:off x="773700" y="1806450"/>
            <a:ext cx="7596600" cy="15306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In-Class Follow Along </a:t>
            </a:r>
            <a:endParaRPr/>
          </a:p>
          <a:p>
            <a:pPr marL="0" lvl="0" indent="0" algn="ctr" rtl="0">
              <a:spcBef>
                <a:spcPts val="0"/>
              </a:spcBef>
              <a:spcAft>
                <a:spcPts val="0"/>
              </a:spcAft>
              <a:buNone/>
            </a:pPr>
            <a:r>
              <a:rPr lang="en"/>
              <a:t>(Step-by-Step for Beginner):</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0"/>
          <p:cNvSpPr txBox="1">
            <a:spLocks noGrp="1"/>
          </p:cNvSpPr>
          <p:nvPr>
            <p:ph type="title"/>
          </p:nvPr>
        </p:nvSpPr>
        <p:spPr>
          <a:xfrm>
            <a:off x="773700" y="1806450"/>
            <a:ext cx="7596600" cy="15306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Project: </a:t>
            </a:r>
            <a:r>
              <a:rPr lang="en" i="1"/>
              <a:t>Submit a Valentine! </a:t>
            </a:r>
            <a:endParaRPr i="1"/>
          </a:p>
        </p:txBody>
      </p:sp>
      <p:sp>
        <p:nvSpPr>
          <p:cNvPr id="111" name="Google Shape;111;p20"/>
          <p:cNvSpPr/>
          <p:nvPr/>
        </p:nvSpPr>
        <p:spPr>
          <a:xfrm>
            <a:off x="773711" y="540182"/>
            <a:ext cx="1575431" cy="1481528"/>
          </a:xfrm>
          <a:custGeom>
            <a:avLst/>
            <a:gdLst/>
            <a:ahLst/>
            <a:cxnLst/>
            <a:rect l="l" t="t" r="r" b="b"/>
            <a:pathLst>
              <a:path w="30172" h="32932" extrusionOk="0">
                <a:moveTo>
                  <a:pt x="16377" y="32179"/>
                </a:moveTo>
                <a:cubicBezTo>
                  <a:pt x="10205" y="24469"/>
                  <a:pt x="-1424" y="17096"/>
                  <a:pt x="203" y="7355"/>
                </a:cubicBezTo>
                <a:cubicBezTo>
                  <a:pt x="774" y="3934"/>
                  <a:pt x="7586" y="3016"/>
                  <a:pt x="10359" y="5098"/>
                </a:cubicBezTo>
                <a:cubicBezTo>
                  <a:pt x="12751" y="6893"/>
                  <a:pt x="13133" y="10506"/>
                  <a:pt x="15248" y="12621"/>
                </a:cubicBezTo>
                <a:cubicBezTo>
                  <a:pt x="16259" y="13632"/>
                  <a:pt x="16030" y="9871"/>
                  <a:pt x="16377" y="8484"/>
                </a:cubicBezTo>
                <a:cubicBezTo>
                  <a:pt x="17412" y="4341"/>
                  <a:pt x="21969" y="-628"/>
                  <a:pt x="26156" y="209"/>
                </a:cubicBezTo>
                <a:cubicBezTo>
                  <a:pt x="37251" y="2428"/>
                  <a:pt x="22184" y="22809"/>
                  <a:pt x="17129" y="32932"/>
                </a:cubicBezTo>
              </a:path>
            </a:pathLst>
          </a:custGeom>
          <a:noFill/>
          <a:ln w="152400" cap="flat" cmpd="sng">
            <a:solidFill>
              <a:srgbClr val="EAD1DC"/>
            </a:solidFill>
            <a:prstDash val="solid"/>
            <a:round/>
            <a:headEnd type="none" w="med" len="med"/>
            <a:tailEnd type="none" w="med" len="med"/>
          </a:ln>
        </p:spPr>
      </p:sp>
      <p:sp>
        <p:nvSpPr>
          <p:cNvPr id="112" name="Google Shape;112;p20"/>
          <p:cNvSpPr/>
          <p:nvPr/>
        </p:nvSpPr>
        <p:spPr>
          <a:xfrm>
            <a:off x="6794861" y="3071557"/>
            <a:ext cx="1575431" cy="1481528"/>
          </a:xfrm>
          <a:custGeom>
            <a:avLst/>
            <a:gdLst/>
            <a:ahLst/>
            <a:cxnLst/>
            <a:rect l="l" t="t" r="r" b="b"/>
            <a:pathLst>
              <a:path w="30172" h="32932" extrusionOk="0">
                <a:moveTo>
                  <a:pt x="16377" y="32179"/>
                </a:moveTo>
                <a:cubicBezTo>
                  <a:pt x="10205" y="24469"/>
                  <a:pt x="-1424" y="17096"/>
                  <a:pt x="203" y="7355"/>
                </a:cubicBezTo>
                <a:cubicBezTo>
                  <a:pt x="774" y="3934"/>
                  <a:pt x="7586" y="3016"/>
                  <a:pt x="10359" y="5098"/>
                </a:cubicBezTo>
                <a:cubicBezTo>
                  <a:pt x="12751" y="6893"/>
                  <a:pt x="13133" y="10506"/>
                  <a:pt x="15248" y="12621"/>
                </a:cubicBezTo>
                <a:cubicBezTo>
                  <a:pt x="16259" y="13632"/>
                  <a:pt x="16030" y="9871"/>
                  <a:pt x="16377" y="8484"/>
                </a:cubicBezTo>
                <a:cubicBezTo>
                  <a:pt x="17412" y="4341"/>
                  <a:pt x="21969" y="-628"/>
                  <a:pt x="26156" y="209"/>
                </a:cubicBezTo>
                <a:cubicBezTo>
                  <a:pt x="37251" y="2428"/>
                  <a:pt x="22184" y="22809"/>
                  <a:pt x="17129" y="32932"/>
                </a:cubicBezTo>
              </a:path>
            </a:pathLst>
          </a:custGeom>
          <a:noFill/>
          <a:ln w="152400" cap="flat" cmpd="sng">
            <a:solidFill>
              <a:srgbClr val="EAD1DC"/>
            </a:solidFill>
            <a:prstDash val="solid"/>
            <a:round/>
            <a:headEnd type="none" w="med" len="med"/>
            <a:tailEnd type="none" w="med" len="med"/>
          </a:ln>
        </p:spPr>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1"/>
          <p:cNvSpPr txBox="1">
            <a:spLocks noGrp="1"/>
          </p:cNvSpPr>
          <p:nvPr>
            <p:ph type="title"/>
          </p:nvPr>
        </p:nvSpPr>
        <p:spPr>
          <a:xfrm>
            <a:off x="773700" y="1806450"/>
            <a:ext cx="7596600" cy="15306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HTML: </a:t>
            </a:r>
            <a:endParaRPr/>
          </a:p>
        </p:txBody>
      </p:sp>
    </p:spTree>
  </p:cSld>
  <p:clrMapOvr>
    <a:masterClrMapping/>
  </p:clrMapOvr>
</p:sld>
</file>

<file path=ppt/theme/theme1.xml><?xml version="1.0" encoding="utf-8"?>
<a:theme xmlns:a="http://schemas.openxmlformats.org/drawingml/2006/main"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2696</Words>
  <Application>Microsoft Macintosh PowerPoint</Application>
  <PresentationFormat>On-screen Show (16:9)</PresentationFormat>
  <Paragraphs>206</Paragraphs>
  <Slides>29</Slides>
  <Notes>29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Economica</vt:lpstr>
      <vt:lpstr>Arial</vt:lpstr>
      <vt:lpstr>Courier New</vt:lpstr>
      <vt:lpstr>Open Sans</vt:lpstr>
      <vt:lpstr>Luxe</vt:lpstr>
      <vt:lpstr>Coding Fillable Form in Bootstrap </vt:lpstr>
      <vt:lpstr>Discussion: </vt:lpstr>
      <vt:lpstr>Use Cases: </vt:lpstr>
      <vt:lpstr>Best Practices: As learned from Mono</vt:lpstr>
      <vt:lpstr>Our Example/Creation: </vt:lpstr>
      <vt:lpstr>Essential Elements: </vt:lpstr>
      <vt:lpstr>In-Class Follow Along  (Step-by-Step for Beginner):</vt:lpstr>
      <vt:lpstr>Project: Submit a Valentine! </vt:lpstr>
      <vt:lpstr>HTML: </vt:lpstr>
      <vt:lpstr>Preface Steps: * Don’t forget to save work + comment! </vt:lpstr>
      <vt:lpstr>Step 1: To &amp; From (“Labels/x2”) </vt:lpstr>
      <vt:lpstr>Step 1 Coded: (sans Preface steps) </vt:lpstr>
      <vt:lpstr>Step 2: Selecting a Gift (“Select”/Drop-down”)</vt:lpstr>
      <vt:lpstr>Step 2: Selecting a Gift (Cont.)</vt:lpstr>
      <vt:lpstr>Step 2 Coded:</vt:lpstr>
      <vt:lpstr>Step 3: Message (“Text Area”)  </vt:lpstr>
      <vt:lpstr>Step 3 Coded:  </vt:lpstr>
      <vt:lpstr>Step 4: Submit (“Button”) </vt:lpstr>
      <vt:lpstr>Step 4 Coded:</vt:lpstr>
      <vt:lpstr>Now, let’s add some quick CSS for style: </vt:lpstr>
      <vt:lpstr>Quick CSS additions (our perspective): </vt:lpstr>
      <vt:lpstr>End Product: </vt:lpstr>
      <vt:lpstr>Troubleshooting. Our biggest problem: Nesting. </vt:lpstr>
      <vt:lpstr>Viewing of our Cheatsheet Website:</vt:lpstr>
      <vt:lpstr>Screenshot of Cheatsheet Website:</vt:lpstr>
      <vt:lpstr>Cheatsheet Websites can also be found on each creators’ personal Github. </vt:lpstr>
      <vt:lpstr>Citations for all documents:</vt:lpstr>
      <vt:lpstr>Citations for all documents: (cont.)</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Coding Fillable Form in Bootstrap </dc:title>
  <cp:lastModifiedBy>Miller, Grace</cp:lastModifiedBy>
  <cp:revision>1</cp:revision>
  <dcterms:modified xsi:type="dcterms:W3CDTF">2022-02-15T16:36:53Z</dcterms:modified>
</cp:coreProperties>
</file>