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66"/>
  </p:normalViewPr>
  <p:slideViewPr>
    <p:cSldViewPr snapToGrid="0" snapToObjects="1">
      <p:cViewPr>
        <p:scale>
          <a:sx n="130" d="100"/>
          <a:sy n="130" d="100"/>
        </p:scale>
        <p:origin x="4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514175" y="1044275"/>
            <a:ext cx="5272200" cy="139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7200" b="1">
                <a:solidFill>
                  <a:srgbClr val="2E4053"/>
                </a:solidFill>
              </a:rPr>
              <a:t>alary</a:t>
            </a:r>
            <a:r>
              <a:rPr lang="en-GB">
                <a:solidFill>
                  <a:srgbClr val="20D7BD"/>
                </a:solidFill>
              </a:rPr>
              <a:t>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514175" y="3396875"/>
            <a:ext cx="4908600" cy="10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600"/>
              <a:t>Income prediction - using decision tree </a:t>
            </a:r>
          </a:p>
          <a:p>
            <a:pPr lvl="0" algn="l" rtl="0">
              <a:spcBef>
                <a:spcPts val="0"/>
              </a:spcBef>
              <a:buNone/>
            </a:pPr>
            <a:endParaRPr sz="600"/>
          </a:p>
          <a:p>
            <a:pPr lvl="0" algn="l">
              <a:spcBef>
                <a:spcPts val="0"/>
              </a:spcBef>
              <a:buNone/>
            </a:pPr>
            <a:r>
              <a:rPr lang="en-GB" sz="1600"/>
              <a:t>Grace Palma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25" y="582625"/>
            <a:ext cx="3303475" cy="33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458975" y="2056025"/>
            <a:ext cx="5382600" cy="139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7200" b="1">
                <a:solidFill>
                  <a:srgbClr val="2E4053"/>
                </a:solidFill>
              </a:rPr>
              <a:t>Prediction</a:t>
            </a:r>
            <a:r>
              <a:rPr lang="en-GB">
                <a:solidFill>
                  <a:srgbClr val="20D7BD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Tree depth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restrictions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82425" y="2013200"/>
            <a:ext cx="3268698" cy="205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chemeClr val="lt1"/>
                </a:solidFill>
              </a:rPr>
              <a:t>Depth restricted to 18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Area under the curve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200" dirty="0" smtClean="0">
                <a:solidFill>
                  <a:srgbClr val="FFFFFF"/>
                </a:solidFill>
              </a:rPr>
              <a:t>Test:          </a:t>
            </a:r>
            <a:r>
              <a:rPr lang="en-GB" sz="1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0.617106179584</a:t>
            </a:r>
            <a:endParaRPr lang="en-GB"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200" dirty="0">
                <a:solidFill>
                  <a:srgbClr val="FFFFFF"/>
                </a:solidFill>
              </a:rPr>
              <a:t>Training:    </a:t>
            </a:r>
            <a:r>
              <a:rPr lang="en-GB" sz="1050" dirty="0">
                <a:solidFill>
                  <a:schemeClr val="dk1"/>
                </a:solidFill>
                <a:highlight>
                  <a:srgbClr val="FFFFFF"/>
                </a:highlight>
              </a:rPr>
              <a:t>0.775251922562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50" y="4005375"/>
            <a:ext cx="6083374" cy="884325"/>
          </a:xfrm>
          <a:prstGeom prst="rect">
            <a:avLst/>
          </a:prstGeom>
          <a:noFill/>
          <a:ln w="2857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225" y="923850"/>
            <a:ext cx="5614499" cy="28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75700" y="465000"/>
            <a:ext cx="85206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Applications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&amp; next steps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695950" y="631950"/>
            <a:ext cx="5094900" cy="19946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Applications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Consumer profiling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Predict other information EG Education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Next steps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 Find variables that can render better salary predictions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...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00" y="2626575"/>
            <a:ext cx="2516925" cy="25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1525" y="425050"/>
            <a:ext cx="80079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Problem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84075" y="1331714"/>
            <a:ext cx="8476500" cy="43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</a:rPr>
              <a:t>Most valuable question in Market 	</a:t>
            </a:r>
            <a:r>
              <a:rPr lang="en-GB" sz="1200">
                <a:solidFill>
                  <a:srgbClr val="2E4053"/>
                </a:solidFill>
              </a:rPr>
              <a:t>  research:</a:t>
            </a:r>
          </a:p>
          <a:p>
            <a:pPr marL="45720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 sz="1200" dirty="0">
              <a:solidFill>
                <a:srgbClr val="2E4053"/>
              </a:solidFill>
            </a:endParaRPr>
          </a:p>
          <a:p>
            <a:pPr marL="45720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 sz="1200" dirty="0">
              <a:solidFill>
                <a:srgbClr val="2E4053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7707">
            <a:off x="2645955" y="1685181"/>
            <a:ext cx="1377664" cy="137766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951787" y="1529412"/>
            <a:ext cx="4181700" cy="9696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 b="1">
                <a:solidFill>
                  <a:srgbClr val="2E4053"/>
                </a:solidFill>
              </a:rPr>
              <a:t>Personal income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250974" y="2601548"/>
            <a:ext cx="4837200" cy="176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2E4053"/>
              </a:buClr>
              <a:buSzPct val="100000"/>
              <a:buFont typeface="Arial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Potential spending habits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Discretionary income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Audience segregation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Product or campaign targeting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2E4053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2E405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1975" y="425050"/>
            <a:ext cx="85206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Background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042499" y="1728568"/>
            <a:ext cx="4809271" cy="24578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2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ABS census:  Mean yearly personal income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$80,000 +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Aim 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To predict if a person earns above or below the average salary for Australians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625" y="1683950"/>
            <a:ext cx="1775600" cy="17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475" y="2614000"/>
            <a:ext cx="1389875" cy="13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90200" y="2731388"/>
            <a:ext cx="2844300" cy="232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Survey data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Online panel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Contains information on an individual’s relationship status, work related information, etc.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8793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300" b="1">
                <a:solidFill>
                  <a:srgbClr val="20D7BD"/>
                </a:solidFill>
              </a:rPr>
              <a:t>Data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75" y="445025"/>
            <a:ext cx="6879300" cy="2701836"/>
          </a:xfrm>
          <a:prstGeom prst="rect">
            <a:avLst/>
          </a:prstGeom>
          <a:noFill/>
          <a:ln w="38100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648" y="3574700"/>
            <a:ext cx="1428200" cy="1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52950" y="445025"/>
            <a:ext cx="7245000" cy="9561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300" b="1">
                <a:solidFill>
                  <a:srgbClr val="20D7BD"/>
                </a:solidFill>
              </a:rPr>
              <a:t>Tools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072400" y="192000"/>
            <a:ext cx="3620100" cy="49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from </a:t>
            </a:r>
            <a:r>
              <a:rPr lang="en-GB" sz="1100" dirty="0" err="1">
                <a:solidFill>
                  <a:srgbClr val="2E4053"/>
                </a:solidFill>
              </a:rPr>
              <a:t>sklearn</a:t>
            </a:r>
            <a:r>
              <a:rPr lang="en-GB" sz="1100" dirty="0">
                <a:solidFill>
                  <a:srgbClr val="2E4053"/>
                </a:solidFill>
              </a:rPr>
              <a:t> import tree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import pandas as </a:t>
            </a:r>
            <a:r>
              <a:rPr lang="en-GB" sz="1100" dirty="0" err="1">
                <a:solidFill>
                  <a:srgbClr val="2E4053"/>
                </a:solidFill>
              </a:rPr>
              <a:t>pd</a:t>
            </a:r>
            <a:endParaRPr lang="en-GB" sz="1100" dirty="0">
              <a:solidFill>
                <a:srgbClr val="2E4053"/>
              </a:solidFill>
            </a:endParaRP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import </a:t>
            </a:r>
            <a:r>
              <a:rPr lang="en-GB" sz="1100" dirty="0" err="1">
                <a:solidFill>
                  <a:srgbClr val="2E4053"/>
                </a:solidFill>
              </a:rPr>
              <a:t>numpy</a:t>
            </a:r>
            <a:r>
              <a:rPr lang="en-GB" sz="1100" dirty="0">
                <a:solidFill>
                  <a:srgbClr val="2E4053"/>
                </a:solidFill>
              </a:rPr>
              <a:t> as np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import </a:t>
            </a:r>
            <a:r>
              <a:rPr lang="en-GB" sz="1100" dirty="0" smtClean="0">
                <a:solidFill>
                  <a:srgbClr val="2E4053"/>
                </a:solidFill>
              </a:rPr>
              <a:t>math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 u="sng" dirty="0" smtClean="0">
                <a:solidFill>
                  <a:srgbClr val="2E4053"/>
                </a:solidFill>
              </a:rPr>
              <a:t>Visualisation</a:t>
            </a:r>
            <a:r>
              <a:rPr lang="en-GB" sz="1100" u="sng" dirty="0">
                <a:solidFill>
                  <a:srgbClr val="2E4053"/>
                </a:solidFill>
              </a:rPr>
              <a:t>: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import </a:t>
            </a:r>
            <a:r>
              <a:rPr lang="en-GB" sz="1100" dirty="0" err="1">
                <a:solidFill>
                  <a:srgbClr val="2E4053"/>
                </a:solidFill>
              </a:rPr>
              <a:t>matplotlib.pyplot</a:t>
            </a:r>
            <a:r>
              <a:rPr lang="en-GB" sz="1100" dirty="0">
                <a:solidFill>
                  <a:srgbClr val="2E4053"/>
                </a:solidFill>
              </a:rPr>
              <a:t> as </a:t>
            </a:r>
            <a:r>
              <a:rPr lang="en-GB" sz="1100" dirty="0" err="1">
                <a:solidFill>
                  <a:srgbClr val="2E4053"/>
                </a:solidFill>
              </a:rPr>
              <a:t>plt</a:t>
            </a:r>
            <a:endParaRPr lang="en-GB" sz="1100" dirty="0">
              <a:solidFill>
                <a:srgbClr val="2E4053"/>
              </a:solidFill>
            </a:endParaRP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import </a:t>
            </a:r>
            <a:r>
              <a:rPr lang="en-GB" sz="1100" dirty="0" err="1">
                <a:solidFill>
                  <a:srgbClr val="2E4053"/>
                </a:solidFill>
              </a:rPr>
              <a:t>seaborn</a:t>
            </a:r>
            <a:r>
              <a:rPr lang="en-GB" sz="1100" dirty="0">
                <a:solidFill>
                  <a:srgbClr val="2E4053"/>
                </a:solidFill>
              </a:rPr>
              <a:t> as </a:t>
            </a:r>
            <a:r>
              <a:rPr lang="en-GB" sz="1100" dirty="0" err="1">
                <a:solidFill>
                  <a:srgbClr val="2E4053"/>
                </a:solidFill>
              </a:rPr>
              <a:t>sns</a:t>
            </a:r>
            <a:endParaRPr lang="en-GB" sz="1100" dirty="0">
              <a:solidFill>
                <a:srgbClr val="2E4053"/>
              </a:solidFill>
            </a:endParaRP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%</a:t>
            </a:r>
            <a:r>
              <a:rPr lang="en-GB" sz="1100" dirty="0" err="1">
                <a:solidFill>
                  <a:srgbClr val="2E4053"/>
                </a:solidFill>
              </a:rPr>
              <a:t>matplotlib</a:t>
            </a:r>
            <a:r>
              <a:rPr lang="en-GB" sz="1100" dirty="0">
                <a:solidFill>
                  <a:srgbClr val="2E4053"/>
                </a:solidFill>
              </a:rPr>
              <a:t> </a:t>
            </a:r>
            <a:r>
              <a:rPr lang="en-GB" sz="1100" dirty="0" smtClean="0">
                <a:solidFill>
                  <a:srgbClr val="2E4053"/>
                </a:solidFill>
              </a:rPr>
              <a:t>inline</a:t>
            </a:r>
            <a:endParaRPr lang="en-GB" sz="1100" dirty="0">
              <a:solidFill>
                <a:srgbClr val="2E405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 u="sng" dirty="0">
                <a:solidFill>
                  <a:srgbClr val="2E4053"/>
                </a:solidFill>
              </a:rPr>
              <a:t>Change categorical to numerical: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for c in </a:t>
            </a:r>
            <a:r>
              <a:rPr lang="en-GB" sz="1100" dirty="0" err="1">
                <a:solidFill>
                  <a:srgbClr val="2E4053"/>
                </a:solidFill>
              </a:rPr>
              <a:t>features_categorical</a:t>
            </a:r>
            <a:r>
              <a:rPr lang="en-GB" sz="1100" dirty="0">
                <a:solidFill>
                  <a:srgbClr val="2E4053"/>
                </a:solidFill>
              </a:rPr>
              <a:t>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 dirty="0" err="1">
                <a:solidFill>
                  <a:srgbClr val="2E4053"/>
                </a:solidFill>
              </a:rPr>
              <a:t>df</a:t>
            </a:r>
            <a:r>
              <a:rPr lang="en-GB" sz="1100" dirty="0">
                <a:solidFill>
                  <a:srgbClr val="2E4053"/>
                </a:solidFill>
              </a:rPr>
              <a:t>[c] = </a:t>
            </a:r>
            <a:r>
              <a:rPr lang="en-GB" sz="1100" dirty="0" err="1">
                <a:solidFill>
                  <a:srgbClr val="2E4053"/>
                </a:solidFill>
              </a:rPr>
              <a:t>pd.Categorical</a:t>
            </a:r>
            <a:r>
              <a:rPr lang="en-GB" sz="1100" dirty="0">
                <a:solidFill>
                  <a:srgbClr val="2E4053"/>
                </a:solidFill>
              </a:rPr>
              <a:t>(</a:t>
            </a:r>
            <a:r>
              <a:rPr lang="en-GB" sz="1100" dirty="0" err="1">
                <a:solidFill>
                  <a:srgbClr val="2E4053"/>
                </a:solidFill>
              </a:rPr>
              <a:t>df</a:t>
            </a:r>
            <a:r>
              <a:rPr lang="en-GB" sz="1100" dirty="0">
                <a:solidFill>
                  <a:srgbClr val="2E4053"/>
                </a:solidFill>
              </a:rPr>
              <a:t>[c]).codes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 u="sng" dirty="0">
                <a:solidFill>
                  <a:srgbClr val="2E4053"/>
                </a:solidFill>
              </a:rPr>
              <a:t>Model classifier: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from </a:t>
            </a:r>
            <a:r>
              <a:rPr lang="en-GB" sz="1100" dirty="0" err="1">
                <a:solidFill>
                  <a:srgbClr val="2E4053"/>
                </a:solidFill>
              </a:rPr>
              <a:t>sklearn.tree</a:t>
            </a:r>
            <a:r>
              <a:rPr lang="en-GB" sz="1100" dirty="0">
                <a:solidFill>
                  <a:srgbClr val="2E4053"/>
                </a:solidFill>
              </a:rPr>
              <a:t> import </a:t>
            </a:r>
            <a:r>
              <a:rPr lang="en-GB" sz="1100" dirty="0" err="1">
                <a:solidFill>
                  <a:srgbClr val="2E4053"/>
                </a:solidFill>
              </a:rPr>
              <a:t>DecisionTreeClassifier</a:t>
            </a:r>
            <a:endParaRPr lang="en-GB" sz="1100" dirty="0">
              <a:solidFill>
                <a:srgbClr val="2E405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 u="sng" dirty="0">
                <a:solidFill>
                  <a:srgbClr val="2E4053"/>
                </a:solidFill>
              </a:rPr>
              <a:t>Accuracy test: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E4053"/>
              </a:buClr>
              <a:buSzPct val="100000"/>
              <a:buChar char="●"/>
            </a:pPr>
            <a:r>
              <a:rPr lang="en-GB" sz="1100" dirty="0">
                <a:solidFill>
                  <a:srgbClr val="2E4053"/>
                </a:solidFill>
              </a:rPr>
              <a:t>from </a:t>
            </a:r>
            <a:r>
              <a:rPr lang="en-GB" sz="1100" dirty="0" err="1">
                <a:solidFill>
                  <a:srgbClr val="2E4053"/>
                </a:solidFill>
              </a:rPr>
              <a:t>sklearn.metrics</a:t>
            </a:r>
            <a:r>
              <a:rPr lang="en-GB" sz="1100" dirty="0">
                <a:solidFill>
                  <a:srgbClr val="2E4053"/>
                </a:solidFill>
              </a:rPr>
              <a:t> import </a:t>
            </a:r>
            <a:r>
              <a:rPr lang="en-GB" sz="1100" dirty="0" err="1">
                <a:solidFill>
                  <a:srgbClr val="2E4053"/>
                </a:solidFill>
              </a:rPr>
              <a:t>roc_auc_score</a:t>
            </a:r>
            <a:endParaRPr lang="en-GB" sz="1100" dirty="0">
              <a:solidFill>
                <a:srgbClr val="2E4053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725" y="654925"/>
            <a:ext cx="1856675" cy="18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41775" y="445025"/>
            <a:ext cx="85206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Feature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selection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900" y="1632238"/>
            <a:ext cx="3224701" cy="2826746"/>
          </a:xfrm>
          <a:prstGeom prst="rect">
            <a:avLst/>
          </a:prstGeom>
          <a:noFill/>
          <a:ln w="19050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925" y="1602725"/>
            <a:ext cx="1540200" cy="2885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5100" y="2022200"/>
            <a:ext cx="2634300" cy="237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>
                <a:solidFill>
                  <a:srgbClr val="FFFFFF"/>
                </a:solidFill>
              </a:rPr>
              <a:t>Correlation matrix</a:t>
            </a: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>
                <a:solidFill>
                  <a:srgbClr val="FFFFFF"/>
                </a:solidFill>
              </a:rPr>
              <a:t>Heatmap of correlation matrix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Pre-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8205"/>
              <a:buFont typeface="Arial"/>
              <a:buNone/>
            </a:pPr>
            <a:r>
              <a:rPr lang="en-GB" sz="3900" b="1">
                <a:solidFill>
                  <a:srgbClr val="20D7BD"/>
                </a:solidFill>
              </a:rPr>
              <a:t>processing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681175"/>
            <a:ext cx="2779800" cy="285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Define relevant variables or features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Define categorical variables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Change categorical variables to numeric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Define features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Define target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200" y="1807625"/>
            <a:ext cx="5586624" cy="26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40300" y="445025"/>
            <a:ext cx="77883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Analysis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469807" y="1331503"/>
            <a:ext cx="4937451" cy="20094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●"/>
            </a:pPr>
            <a:r>
              <a:rPr lang="en-GB" sz="1200" dirty="0">
                <a:solidFill>
                  <a:srgbClr val="2E4053"/>
                </a:solidFill>
              </a:rPr>
              <a:t>Split and train the data set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80% for training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○"/>
            </a:pPr>
            <a:r>
              <a:rPr lang="en-GB" sz="1200" dirty="0">
                <a:solidFill>
                  <a:srgbClr val="2E4053"/>
                </a:solidFill>
              </a:rPr>
              <a:t>20% for testing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2E4053"/>
              </a:buClr>
              <a:buSzPct val="100000"/>
              <a:buChar char="●"/>
            </a:pPr>
            <a:r>
              <a:rPr lang="en-GB" sz="1200" dirty="0" err="1">
                <a:solidFill>
                  <a:srgbClr val="2E4053"/>
                </a:solidFill>
              </a:rPr>
              <a:t>DecisionTreeClassifier</a:t>
            </a:r>
            <a:r>
              <a:rPr lang="en-GB" sz="1200" dirty="0">
                <a:solidFill>
                  <a:srgbClr val="2E4053"/>
                </a:solidFill>
              </a:rPr>
              <a:t> from </a:t>
            </a:r>
            <a:r>
              <a:rPr lang="en-GB" sz="1200" dirty="0" err="1">
                <a:solidFill>
                  <a:srgbClr val="2E4053"/>
                </a:solidFill>
              </a:rPr>
              <a:t>scikit</a:t>
            </a:r>
            <a:r>
              <a:rPr lang="en-GB" sz="1200" dirty="0">
                <a:solidFill>
                  <a:srgbClr val="2E4053"/>
                </a:solidFill>
              </a:rPr>
              <a:t>  learn package to fit the decision tree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13" y="3685675"/>
            <a:ext cx="6465174" cy="982275"/>
          </a:xfrm>
          <a:prstGeom prst="rect">
            <a:avLst/>
          </a:prstGeom>
          <a:noFill/>
          <a:ln w="2857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25" y="1376175"/>
            <a:ext cx="1951050" cy="19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-4125"/>
            <a:ext cx="3224700" cy="5143500"/>
          </a:xfrm>
          <a:prstGeom prst="rect">
            <a:avLst/>
          </a:prstGeom>
          <a:solidFill>
            <a:srgbClr val="2E4053"/>
          </a:solidFill>
          <a:ln w="9525" cap="flat" cmpd="sng">
            <a:solidFill>
              <a:srgbClr val="2E40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Accuracy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900" b="1">
                <a:solidFill>
                  <a:srgbClr val="20D7BD"/>
                </a:solidFill>
              </a:rPr>
              <a:t>test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82424" y="2013200"/>
            <a:ext cx="3160826" cy="205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Area under the curve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200" dirty="0" smtClean="0">
                <a:solidFill>
                  <a:srgbClr val="FFFFFF"/>
                </a:solidFill>
              </a:rPr>
              <a:t>Test: </a:t>
            </a:r>
            <a:r>
              <a:rPr lang="en-GB" sz="1200" dirty="0">
                <a:solidFill>
                  <a:srgbClr val="FFFFFF"/>
                </a:solidFill>
              </a:rPr>
              <a:t> </a:t>
            </a:r>
            <a:r>
              <a:rPr lang="en-GB" sz="1200" dirty="0" smtClean="0">
                <a:solidFill>
                  <a:srgbClr val="FFFFFF"/>
                </a:solidFill>
              </a:rPr>
              <a:t>       </a:t>
            </a:r>
            <a:r>
              <a:rPr lang="en-GB" sz="1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0.608960029048</a:t>
            </a:r>
            <a:endParaRPr lang="en-GB"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200" dirty="0">
                <a:solidFill>
                  <a:srgbClr val="FFFFFF"/>
                </a:solidFill>
              </a:rPr>
              <a:t>Training: </a:t>
            </a:r>
            <a:r>
              <a:rPr lang="en-GB" sz="1200" dirty="0" smtClean="0">
                <a:solidFill>
                  <a:srgbClr val="FFFFFF"/>
                </a:solidFill>
              </a:rPr>
              <a:t>  </a:t>
            </a:r>
            <a:r>
              <a:rPr lang="en-GB" sz="1050" dirty="0">
                <a:solidFill>
                  <a:schemeClr val="dk1"/>
                </a:solidFill>
                <a:highlight>
                  <a:srgbClr val="FFFFFF"/>
                </a:highlight>
              </a:rPr>
              <a:t>0.792767534575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Tree depth restrictions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50" y="1556000"/>
            <a:ext cx="5614499" cy="28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alary </vt:lpstr>
      <vt:lpstr>Problem</vt:lpstr>
      <vt:lpstr>Background</vt:lpstr>
      <vt:lpstr>Data</vt:lpstr>
      <vt:lpstr>Tools</vt:lpstr>
      <vt:lpstr>Feature  selection</vt:lpstr>
      <vt:lpstr>Pre- processing</vt:lpstr>
      <vt:lpstr>Analysis</vt:lpstr>
      <vt:lpstr>Accuracy  test</vt:lpstr>
      <vt:lpstr>Tree depth  restrictions</vt:lpstr>
      <vt:lpstr>Applications  &amp; next steps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alary </dc:title>
  <cp:lastModifiedBy>Grace  Palma</cp:lastModifiedBy>
  <cp:revision>2</cp:revision>
  <dcterms:modified xsi:type="dcterms:W3CDTF">2017-10-25T00:49:51Z</dcterms:modified>
</cp:coreProperties>
</file>