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D456-46FA-7331-383E-D9F317B1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75A0-986E-C497-DB16-40D81B47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0526-4E9C-9CFA-F374-7E6F9C06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6DF1-8709-39A2-7262-78CE5F3C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9189-31FC-7F0A-D9C7-73154A04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9993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4573-BEED-FFAA-055E-95C97321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DA4D4-B3BD-F477-3010-44B66E920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90E9-39EB-2CD8-1F82-1603119A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4074-2393-63C2-B393-B40E0825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C8C1-50A6-9B90-CC2C-48782510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3302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921F7-5C32-98BD-0E20-8B32DA9D3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0C87-E6A2-ADC6-3AF1-E76AAA21E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78E0-2756-332E-6592-9D0FFF83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E250-A59A-F816-9CB7-3612AAC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423A-1B18-9A96-E554-0807EF8E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0554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0D88-820B-4B93-1472-E8C5A841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7575-B170-E4A9-1832-891811E8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F247-7893-46C4-0D9C-890DFA56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64FE-BA8D-52A0-0540-6E7EEF50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EC71-0238-1F62-C056-E8B2B446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56458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ED90-2F57-6735-CC76-EAE301F5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70F7-0CFB-2DE2-1298-EB75887E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6A65-6593-2000-1B49-B42210BC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EE5F-E930-8C88-E5FF-2A311FF3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A414-7ED2-24A2-2A22-750BD78E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1618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9F69-3D7B-99FF-D873-F2F2F696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BB48-5CAF-95CE-6C53-71CC5227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DB4D0-E9FA-B6AA-A28F-AA89B7AD9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D32E-76C6-467A-9097-D2F86DF9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619B-7B9A-4653-2F65-7EFDE09F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0F2C8-F7BD-D81C-3135-D6085511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270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A255-9BAB-6400-3490-E60E2814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87E87-A25D-B9F4-17A5-4AFB872F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5B639-8243-D79E-26E6-B21E7A6C6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F0427-EAF3-55D6-D338-42124080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19524-79E9-D1B6-354E-9B282165B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AE313-EE68-8382-994E-8C760B4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E2D01-3D6A-9CDF-EC57-1F49C8F8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8AC13-A606-9C91-E87D-701E8CAD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43781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8502-BFBE-DFE0-3E60-8E4217A1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A16ED-57BA-B9DD-65CF-C36269D6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36F09-5B36-D71D-345D-6F77A882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21167-E4D4-306B-6ED2-56EED979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4707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08E47-6DBF-7066-11B5-5F9502DD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88444-3099-0F98-5059-8805FD98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E0CEE-E1C6-22F8-53A2-F7595F7C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9366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14E-D543-C142-80A5-8FFADF89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6A45-2DF2-6A9A-8439-0F5BE3F9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EB2F2-2522-33A2-87BD-E1F201114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4BFA-E6D7-4911-E1BA-310EFA2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6DF13-E166-50A0-788C-BD1C4DD8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2737-262C-B452-E6AA-EB7500A9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5076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96B8-5861-5C10-89C5-5310B82C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203E3-CE31-85F2-DD73-B7A85BDE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56FB-A8C8-B139-FCB4-13163C906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100A0-8678-7386-3626-E75CD710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E78F6-71ED-96AE-BE6C-845674B7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C988-44E3-8B08-25FF-E97A109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97236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9A5A4-7CE6-FFBF-7BAD-00BE2CC4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A88A-F47C-79EC-6214-FDDE883A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627F-0351-153A-BEAD-C190E4433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B4EF-80BF-1F40-806F-2F9D6C18B80F}" type="datetimeFigureOut">
              <a:rPr lang="en-HU" smtClean="0"/>
              <a:t>2024. 10. 13.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CFDF-1175-34D4-5743-1598AC41D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C72E-29C4-7769-AA1E-9FA443614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17C0-6634-054B-82F1-48DC862789C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0316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osabiertos.gob.pe/dataset/fallecidos-por-covid-19-ministerio-de-salud-mins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3D6AB5-0EAC-5524-CBC7-BF0998204CC2}"/>
              </a:ext>
            </a:extLst>
          </p:cNvPr>
          <p:cNvSpPr txBox="1"/>
          <p:nvPr/>
        </p:nvSpPr>
        <p:spPr>
          <a:xfrm>
            <a:off x="8814686" y="5659457"/>
            <a:ext cx="3194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U" sz="1200" dirty="0"/>
              <a:t>Assignment 2 for Data Science in Bioinformatics</a:t>
            </a:r>
          </a:p>
          <a:p>
            <a:pPr algn="r"/>
            <a:r>
              <a:rPr lang="en-HU" sz="1200" dirty="0"/>
              <a:t>Grace Rico</a:t>
            </a:r>
          </a:p>
          <a:p>
            <a:pPr algn="r"/>
            <a:r>
              <a:rPr lang="en-HU" sz="1200" dirty="0"/>
              <a:t>Emilio Sopprani</a:t>
            </a:r>
          </a:p>
          <a:p>
            <a:pPr algn="r"/>
            <a:r>
              <a:rPr lang="en-HU" sz="1200" dirty="0"/>
              <a:t>Gonzalo Quintanilla</a:t>
            </a:r>
          </a:p>
          <a:p>
            <a:pPr algn="r"/>
            <a:r>
              <a:rPr lang="en-HU" sz="1200" dirty="0"/>
              <a:t>Mark Hegedus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714DC-D1A3-3343-E02A-7F323ECA8282}"/>
              </a:ext>
            </a:extLst>
          </p:cNvPr>
          <p:cNvSpPr txBox="1"/>
          <p:nvPr/>
        </p:nvSpPr>
        <p:spPr>
          <a:xfrm>
            <a:off x="182880" y="6336566"/>
            <a:ext cx="8651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sz="1600" dirty="0"/>
              <a:t>Source: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err="1">
                <a:hlinkClick r:id="rId2"/>
              </a:rPr>
              <a:t>www.datosabiertos.gob.pe</a:t>
            </a:r>
            <a:r>
              <a:rPr lang="en-GB" sz="1600" dirty="0">
                <a:hlinkClick r:id="rId2"/>
              </a:rPr>
              <a:t>/dataset/fallecidos-por-covid-19-ministerio-de-salud-minsa</a:t>
            </a:r>
            <a:endParaRPr lang="en-HU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E9511-2EAB-C976-EAE8-D21FC035325E}"/>
              </a:ext>
            </a:extLst>
          </p:cNvPr>
          <p:cNvSpPr txBox="1"/>
          <p:nvPr/>
        </p:nvSpPr>
        <p:spPr>
          <a:xfrm>
            <a:off x="4669654" y="728257"/>
            <a:ext cx="67914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sz="1600" dirty="0"/>
              <a:t>We investigated </a:t>
            </a:r>
            <a:r>
              <a:rPr lang="en-GB" sz="1600" dirty="0"/>
              <a:t>the distribution of COVID-19 deaths across different states in Peru and compared the death rates between males and females (On the left, you can see a small visualization of our dataset). Our hypotheses were as follows, with a significance level of </a:t>
            </a:r>
            <a:r>
              <a:rPr lang="en-HU" sz="1600" dirty="0"/>
              <a:t>𝛂 = 0.05</a:t>
            </a:r>
            <a:r>
              <a:rPr lang="en-GB" sz="1600" dirty="0"/>
              <a:t>:</a:t>
            </a:r>
          </a:p>
          <a:p>
            <a:endParaRPr lang="en-GB" sz="1600" dirty="0"/>
          </a:p>
          <a:p>
            <a:pPr algn="ctr"/>
            <a:r>
              <a:rPr lang="en-GB" sz="1600" dirty="0"/>
              <a:t>H</a:t>
            </a:r>
            <a:r>
              <a:rPr lang="en-GB" sz="1600" baseline="-25000" dirty="0"/>
              <a:t>0</a:t>
            </a:r>
            <a:r>
              <a:rPr lang="en-GB" sz="1600" dirty="0"/>
              <a:t> – </a:t>
            </a:r>
            <a:r>
              <a:rPr lang="en-GB" sz="1600" i="1" dirty="0"/>
              <a:t>There is no difference in deaths by sex amongst each Peruvian state.</a:t>
            </a:r>
            <a:endParaRPr lang="en-HU" sz="1600" i="1" baseline="-25000" dirty="0"/>
          </a:p>
          <a:p>
            <a:pPr algn="ctr"/>
            <a:r>
              <a:rPr lang="en-HU" sz="1600" dirty="0"/>
              <a:t>H</a:t>
            </a:r>
            <a:r>
              <a:rPr lang="en-HU" sz="1600" baseline="-25000" dirty="0"/>
              <a:t>a</a:t>
            </a:r>
            <a:r>
              <a:rPr lang="en-HU" sz="1600" dirty="0"/>
              <a:t> </a:t>
            </a:r>
            <a:r>
              <a:rPr lang="en-GB" sz="1600" dirty="0"/>
              <a:t>–</a:t>
            </a:r>
            <a:r>
              <a:rPr lang="en-HU" sz="1600" dirty="0"/>
              <a:t> </a:t>
            </a:r>
            <a:r>
              <a:rPr lang="en-GB" sz="1600" i="1" dirty="0"/>
              <a:t>There is a difference in deaths by sex amongst each Peruvian state.</a:t>
            </a:r>
          </a:p>
          <a:p>
            <a:pPr algn="ctr"/>
            <a:endParaRPr lang="en-GB" sz="1600" i="1" dirty="0"/>
          </a:p>
          <a:p>
            <a:r>
              <a:rPr lang="en-GB" sz="1600" dirty="0"/>
              <a:t>After cleaning the data by removing </a:t>
            </a:r>
            <a:r>
              <a:rPr lang="en-GB" sz="1600" dirty="0" err="1"/>
              <a:t>mislabeled</a:t>
            </a:r>
            <a:r>
              <a:rPr lang="en-GB" sz="1600" dirty="0"/>
              <a:t> and irrelevant entries, leaving only male and female death counts for the analysis, a contingency table was created to summarize deaths by sex across each state. Afterwards a chi-squared contingency test was done with 25 degrees of freedom yielding a p-value of 3.7e</a:t>
            </a:r>
            <a:r>
              <a:rPr lang="en-GB" sz="1600" baseline="30000" dirty="0"/>
              <a:t>-40</a:t>
            </a:r>
            <a:r>
              <a:rPr lang="en-GB" sz="1600" dirty="0"/>
              <a:t>.</a:t>
            </a:r>
          </a:p>
          <a:p>
            <a:r>
              <a:rPr lang="en-GB" sz="1600" dirty="0"/>
              <a:t>Since this p-value is significantly lower than our significance level, the null hypothesis was rejected, concluding that </a:t>
            </a:r>
            <a:r>
              <a:rPr lang="en-GB" sz="1600" i="1" dirty="0"/>
              <a:t>there are indeed differences in how COVID-19 affected males and females across different regions of Peru</a:t>
            </a:r>
            <a:r>
              <a:rPr lang="en-GB" sz="1600" dirty="0"/>
              <a:t>.</a:t>
            </a:r>
            <a:endParaRPr lang="en-GB" sz="1600" i="1" dirty="0"/>
          </a:p>
        </p:txBody>
      </p:sp>
      <p:pic>
        <p:nvPicPr>
          <p:cNvPr id="9" name="Picture 8" descr="A graph of a person and person&#10;&#10;Description automatically generated with medium confidence">
            <a:extLst>
              <a:ext uri="{FF2B5EF4-FFF2-40B4-BE49-F238E27FC236}">
                <a16:creationId xmlns:a16="http://schemas.microsoft.com/office/drawing/2014/main" id="{D77CE1A6-5C0D-DFF1-80B3-F15853FA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3852000" cy="54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Hegedüs Márk István</dc:creator>
  <cp:lastModifiedBy>Hegedüs Márk István</cp:lastModifiedBy>
  <cp:revision>2</cp:revision>
  <dcterms:created xsi:type="dcterms:W3CDTF">2024-10-12T18:59:11Z</dcterms:created>
  <dcterms:modified xsi:type="dcterms:W3CDTF">2024-10-13T05:25:12Z</dcterms:modified>
</cp:coreProperties>
</file>