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8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017"/>
  </p:normalViewPr>
  <p:slideViewPr>
    <p:cSldViewPr snapToGrid="0" snapToObjects="1">
      <p:cViewPr>
        <p:scale>
          <a:sx n="80" d="100"/>
          <a:sy n="80" d="100"/>
        </p:scale>
        <p:origin x="86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FOP </a:t>
            </a:r>
            <a:r>
              <a:rPr lang="en-US" dirty="0" err="1"/>
              <a:t>v.s</a:t>
            </a:r>
            <a:r>
              <a:rPr lang="en-US" dirty="0"/>
              <a:t>. Click,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 FOP</c:v>
                </c:pt>
                <c:pt idx="1">
                  <c:v>2 FOPs</c:v>
                </c:pt>
                <c:pt idx="2">
                  <c:v>3 FOPs</c:v>
                </c:pt>
                <c:pt idx="3">
                  <c:v>4 FOPs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22.1</c:v>
                </c:pt>
                <c:pt idx="1">
                  <c:v>6.7</c:v>
                </c:pt>
                <c:pt idx="2">
                  <c:v>1.21</c:v>
                </c:pt>
                <c:pt idx="3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DF-9242-BF64-FC8E1F90B2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 FOP</c:v>
                </c:pt>
                <c:pt idx="1">
                  <c:v>2 FOPs</c:v>
                </c:pt>
                <c:pt idx="2">
                  <c:v>3 FOPs</c:v>
                </c:pt>
                <c:pt idx="3">
                  <c:v>4 FOPs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23.52</c:v>
                </c:pt>
                <c:pt idx="1">
                  <c:v>7.41</c:v>
                </c:pt>
                <c:pt idx="2">
                  <c:v>1.37</c:v>
                </c:pt>
                <c:pt idx="3">
                  <c:v>0.11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6DF-9242-BF64-FC8E1F90B2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Revenue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 FOP</c:v>
                </c:pt>
                <c:pt idx="1">
                  <c:v>2 FOPs</c:v>
                </c:pt>
                <c:pt idx="2">
                  <c:v>3 FOPs</c:v>
                </c:pt>
                <c:pt idx="3">
                  <c:v>4 FOPs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42.45</c:v>
                </c:pt>
                <c:pt idx="1">
                  <c:v>42.16</c:v>
                </c:pt>
                <c:pt idx="2">
                  <c:v>13.24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6DF-9242-BF64-FC8E1F90B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4531152"/>
        <c:axId val="1524532880"/>
      </c:lineChart>
      <c:catAx>
        <c:axId val="152453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532880"/>
        <c:crosses val="autoZero"/>
        <c:auto val="1"/>
        <c:lblAlgn val="ctr"/>
        <c:lblOffset val="100"/>
        <c:noMultiLvlLbl val="0"/>
      </c:catAx>
      <c:valAx>
        <c:axId val="152453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53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Users %</a:t>
            </a:r>
          </a:p>
        </c:rich>
      </c:tx>
      <c:layout>
        <c:manualLayout>
          <c:xMode val="edge"/>
          <c:yMode val="edge"/>
          <c:x val="0.40391291037825527"/>
          <c:y val="3.39366576293614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Users 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43-6C44-869E-B5D5C623CF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543-6C44-869E-B5D5C623CF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43-6C44-869E-B5D5C623CF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543-6C44-869E-B5D5C623CF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819817853348675"/>
                  <c:y val="-0.2099517293830603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28136321740074"/>
                      <c:h val="0.144141884716023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543-6C44-869E-B5D5C623CF7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62711479355341"/>
                      <c:h val="0.107056836706561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1543-6C44-869E-B5D5C623CF7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3311388590027246E-2"/>
                      <c:h val="9.866022206290937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543-6C44-869E-B5D5C623CF7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9354426803150541E-2"/>
                      <c:h val="6.507376348830193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1543-6C44-869E-B5D5C623C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No FOP</c:v>
                </c:pt>
                <c:pt idx="1">
                  <c:v>1 FOP</c:v>
                </c:pt>
                <c:pt idx="2">
                  <c:v>2 FOPs</c:v>
                </c:pt>
                <c:pt idx="3">
                  <c:v>3 FOPs</c:v>
                </c:pt>
                <c:pt idx="4">
                  <c:v>4 FOPs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69.900000000000006</c:v>
                </c:pt>
                <c:pt idx="1">
                  <c:v>22.1</c:v>
                </c:pt>
                <c:pt idx="2">
                  <c:v>6.7</c:v>
                </c:pt>
                <c:pt idx="3">
                  <c:v>1.21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3-6C44-869E-B5D5C623CF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6551-E51A-0543-B12B-EA2087F5A8E6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BA1C8-C40B-C343-BB12-BAAC6F8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A1C8-C40B-C343-BB12-BAAC6F889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FOP, click#: 2869</a:t>
            </a:r>
          </a:p>
          <a:p>
            <a:r>
              <a:rPr lang="en-US" dirty="0"/>
              <a:t>Total: 566699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A1C8-C40B-C343-BB12-BAAC6F889A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df</a:t>
            </a:r>
            <a:r>
              <a:rPr lang="en-US" sz="1200" dirty="0"/>
              <a:t> - degrees of freedom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Student's_t</a:t>
            </a:r>
            <a:r>
              <a:rPr lang="en-US" dirty="0"/>
              <a:t>-distribution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A1C8-C40B-C343-BB12-BAAC6F889A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63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BA1C8-C40B-C343-BB12-BAAC6F889A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8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7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5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3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2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98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316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804-941D-EC43-863D-C2187C66D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95" y="1020431"/>
            <a:ext cx="11110045" cy="1475013"/>
          </a:xfrm>
        </p:spPr>
        <p:txBody>
          <a:bodyPr>
            <a:normAutofit/>
          </a:bodyPr>
          <a:lstStyle/>
          <a:p>
            <a:r>
              <a:rPr lang="en-US" sz="4400" b="1" dirty="0"/>
              <a:t>Apple Store revenue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AAEDF-7DA6-2441-8208-E8CA247B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257208"/>
            <a:ext cx="10993546" cy="1044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Grace Hsu</a:t>
            </a:r>
          </a:p>
          <a:p>
            <a:r>
              <a:rPr lang="en-US" sz="2000" dirty="0">
                <a:solidFill>
                  <a:schemeClr val="bg1"/>
                </a:solidFill>
              </a:rPr>
              <a:t>2018/3/29</a:t>
            </a:r>
          </a:p>
        </p:txBody>
      </p:sp>
    </p:spTree>
    <p:extLst>
      <p:ext uri="{BB962C8B-B14F-4D97-AF65-F5344CB8AC3E}">
        <p14:creationId xmlns:p14="http://schemas.microsoft.com/office/powerpoint/2010/main" val="40572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4751-5145-9540-99CD-31DAB5B0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307E-7702-9444-8DC7-DCF6C476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Exploratory Data Analysis (EDA)</a:t>
            </a:r>
          </a:p>
          <a:p>
            <a:r>
              <a:rPr lang="en-US" sz="2800" dirty="0"/>
              <a:t>Hypothesis</a:t>
            </a:r>
          </a:p>
          <a:p>
            <a:r>
              <a:rPr lang="en-US" sz="2800" dirty="0"/>
              <a:t>Experiment Design – A/B Test</a:t>
            </a:r>
          </a:p>
          <a:p>
            <a:r>
              <a:rPr lang="en-US" sz="2800" dirty="0"/>
              <a:t>Recommendation – Action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E707-AE74-1F40-BCFF-2D03495A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89A9-6D9E-4D44-85C9-2326C0B8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41116" cy="3678303"/>
          </a:xfrm>
        </p:spPr>
        <p:txBody>
          <a:bodyPr anchor="t">
            <a:normAutofit lnSpcReduction="10000"/>
          </a:bodyPr>
          <a:lstStyle/>
          <a:p>
            <a:r>
              <a:rPr lang="en-US" sz="2800" dirty="0"/>
              <a:t>Goal:  VP sets up the goal to increase entire store’s revenue by 5% in Q3</a:t>
            </a:r>
          </a:p>
          <a:p>
            <a:endParaRPr lang="en-US" sz="2800" dirty="0"/>
          </a:p>
          <a:p>
            <a:r>
              <a:rPr lang="en-US" sz="2800" dirty="0"/>
              <a:t>Key factor: Form of Payments (FOP) </a:t>
            </a:r>
          </a:p>
          <a:p>
            <a:pPr lvl="1"/>
            <a:r>
              <a:rPr lang="en-US" sz="2600" dirty="0"/>
              <a:t>Credit/Debit card </a:t>
            </a:r>
          </a:p>
          <a:p>
            <a:pPr lvl="1"/>
            <a:r>
              <a:rPr lang="en-US" sz="2600" dirty="0"/>
              <a:t>DCB (direct carrier billing) </a:t>
            </a:r>
          </a:p>
          <a:p>
            <a:pPr lvl="1"/>
            <a:r>
              <a:rPr lang="en-US" sz="2600" dirty="0"/>
              <a:t>PayPal/</a:t>
            </a:r>
            <a:r>
              <a:rPr lang="en-US" sz="2600" dirty="0" err="1"/>
              <a:t>eWallet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Top-up (gift card, store balance)</a:t>
            </a:r>
          </a:p>
        </p:txBody>
      </p:sp>
    </p:spTree>
    <p:extLst>
      <p:ext uri="{BB962C8B-B14F-4D97-AF65-F5344CB8AC3E}">
        <p14:creationId xmlns:p14="http://schemas.microsoft.com/office/powerpoint/2010/main" val="365504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AE80-EAF8-1E40-9AF0-2E7B1ED8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F8E4-916B-D54D-8F4F-EEA65E48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6" y="2315962"/>
            <a:ext cx="2873207" cy="3638880"/>
          </a:xfrm>
        </p:spPr>
        <p:txBody>
          <a:bodyPr anchor="t">
            <a:normAutofit/>
          </a:bodyPr>
          <a:lstStyle/>
          <a:p>
            <a:r>
              <a:rPr lang="en-US" sz="2400" u="sng" dirty="0"/>
              <a:t>FOPs </a:t>
            </a:r>
            <a:r>
              <a:rPr lang="en-US" sz="2400" u="sng" dirty="0" err="1"/>
              <a:t>v.s</a:t>
            </a:r>
            <a:r>
              <a:rPr lang="en-US" sz="2400" u="sng" dirty="0"/>
              <a:t>. Click buy before</a:t>
            </a:r>
            <a:r>
              <a:rPr lang="en-US" sz="2400" dirty="0"/>
              <a:t>: </a:t>
            </a:r>
            <a:r>
              <a:rPr lang="en-US" sz="2200" dirty="0"/>
              <a:t>Users with FOPs have higher click buy record</a:t>
            </a:r>
          </a:p>
          <a:p>
            <a:endParaRPr lang="en-US" sz="2200" dirty="0"/>
          </a:p>
          <a:p>
            <a:r>
              <a:rPr lang="en-US" sz="2400" u="sng" dirty="0"/>
              <a:t>FOPs </a:t>
            </a:r>
            <a:r>
              <a:rPr lang="en-US" sz="2400" u="sng" dirty="0" err="1"/>
              <a:t>v.s</a:t>
            </a:r>
            <a:r>
              <a:rPr lang="en-US" sz="2400" u="sng" dirty="0"/>
              <a:t>. Revenue</a:t>
            </a:r>
            <a:r>
              <a:rPr lang="en-US" sz="2400" dirty="0"/>
              <a:t>: </a:t>
            </a:r>
            <a:r>
              <a:rPr lang="en-US" sz="2200" dirty="0"/>
              <a:t>Users with FOPs contribute more revenue</a:t>
            </a:r>
          </a:p>
          <a:p>
            <a:endParaRPr lang="en-US" sz="2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4A4F5E6-C087-C94A-B75C-2BF169231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638034"/>
              </p:ext>
            </p:extLst>
          </p:nvPr>
        </p:nvGraphicFramePr>
        <p:xfrm>
          <a:off x="6857999" y="2980944"/>
          <a:ext cx="5334001" cy="373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8595A5-6B4A-3644-8FF7-FCFFEF7DB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465281"/>
              </p:ext>
            </p:extLst>
          </p:nvPr>
        </p:nvGraphicFramePr>
        <p:xfrm>
          <a:off x="2563229" y="2139696"/>
          <a:ext cx="4587379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319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5D17-7965-5941-BE92-CF0317AD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1F1-F685-F04C-B217-AC8ACE92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Users with FOPs have higher percentage to click and make purchases than those who don’t have FOPs</a:t>
            </a:r>
          </a:p>
          <a:p>
            <a:endParaRPr lang="en-US" sz="2800" dirty="0"/>
          </a:p>
          <a:p>
            <a:r>
              <a:rPr lang="en-US" sz="2800" dirty="0"/>
              <a:t>Some suggestions:</a:t>
            </a:r>
          </a:p>
          <a:p>
            <a:pPr lvl="1"/>
            <a:r>
              <a:rPr lang="en-US" sz="2800" dirty="0"/>
              <a:t>Encourage users to add FOPs</a:t>
            </a:r>
          </a:p>
          <a:p>
            <a:pPr lvl="1"/>
            <a:r>
              <a:rPr lang="en-US" sz="2800" dirty="0"/>
              <a:t>Remind notice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0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9812-C932-4444-9BBB-26FFB64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 Design – A/B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5885-BC9E-6C45-A859-F92082C3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Target population:  </a:t>
            </a:r>
          </a:p>
          <a:p>
            <a:pPr lvl="1"/>
            <a:r>
              <a:rPr lang="en-US" sz="2600" dirty="0"/>
              <a:t>Use A/B Test, randomly divide users who have used App in the last 60 days</a:t>
            </a:r>
          </a:p>
          <a:p>
            <a:r>
              <a:rPr lang="en-US" sz="2800" dirty="0"/>
              <a:t>Treatment:</a:t>
            </a:r>
          </a:p>
          <a:p>
            <a:pPr lvl="1"/>
            <a:r>
              <a:rPr lang="en-US" sz="2600" dirty="0"/>
              <a:t>Group A: Users receive FOPs notice </a:t>
            </a:r>
          </a:p>
          <a:p>
            <a:pPr lvl="1"/>
            <a:r>
              <a:rPr lang="en-US" sz="2600" dirty="0"/>
              <a:t>Group B: Regular users no receive FOPs notice</a:t>
            </a:r>
          </a:p>
          <a:p>
            <a:r>
              <a:rPr lang="en-US" sz="2800" dirty="0"/>
              <a:t>Duration: 1 week</a:t>
            </a:r>
          </a:p>
        </p:txBody>
      </p:sp>
    </p:spTree>
    <p:extLst>
      <p:ext uri="{BB962C8B-B14F-4D97-AF65-F5344CB8AC3E}">
        <p14:creationId xmlns:p14="http://schemas.microsoft.com/office/powerpoint/2010/main" val="208742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6130-12BA-574C-9896-DFF26545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white"/>
                </a:solidFill>
              </a:rPr>
              <a:t>Experiment Design – A/B Test (Continued)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8330E9-AD52-8E4F-8D2D-BC031BDA5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405310"/>
              </p:ext>
            </p:extLst>
          </p:nvPr>
        </p:nvGraphicFramePr>
        <p:xfrm>
          <a:off x="484926" y="4144496"/>
          <a:ext cx="6242663" cy="236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222">
                  <a:extLst>
                    <a:ext uri="{9D8B030D-6E8A-4147-A177-3AD203B41FA5}">
                      <a16:colId xmlns:a16="http://schemas.microsoft.com/office/drawing/2014/main" val="1445321843"/>
                    </a:ext>
                  </a:extLst>
                </a:gridCol>
                <a:gridCol w="2359849">
                  <a:extLst>
                    <a:ext uri="{9D8B030D-6E8A-4147-A177-3AD203B41FA5}">
                      <a16:colId xmlns:a16="http://schemas.microsoft.com/office/drawing/2014/main" val="4076678285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1609438509"/>
                    </a:ext>
                  </a:extLst>
                </a:gridCol>
              </a:tblGrid>
              <a:tr h="5635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A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exp_id</a:t>
                      </a:r>
                      <a:r>
                        <a:rPr lang="en-US" dirty="0"/>
                        <a:t> = 12624548)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B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con_id</a:t>
                      </a:r>
                      <a:r>
                        <a:rPr lang="en-US" dirty="0"/>
                        <a:t> = 12624549)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259410"/>
                  </a:ext>
                </a:extLst>
              </a:tr>
              <a:tr h="431384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38865"/>
                  </a:ext>
                </a:extLst>
              </a:tr>
              <a:tr h="431384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76584.9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68695.6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146507"/>
                  </a:ext>
                </a:extLst>
              </a:tr>
              <a:tr h="431384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9864"/>
                  </a:ext>
                </a:extLst>
              </a:tr>
              <a:tr h="431384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35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9A14907-9EF1-4149-A2CF-7C3E67FD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90" y="2659437"/>
            <a:ext cx="5028100" cy="33603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C1C9F0-9583-DF4F-9C94-DB5BE95DAAC8}"/>
              </a:ext>
            </a:extLst>
          </p:cNvPr>
          <p:cNvSpPr txBox="1">
            <a:spLocks/>
          </p:cNvSpPr>
          <p:nvPr/>
        </p:nvSpPr>
        <p:spPr>
          <a:xfrm>
            <a:off x="344126" y="2031907"/>
            <a:ext cx="6524264" cy="20977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t-statistics = 2.35 &gt; 2.326, </a:t>
            </a:r>
            <a:r>
              <a:rPr lang="en-US" sz="2200" dirty="0" err="1"/>
              <a:t>df</a:t>
            </a:r>
            <a:r>
              <a:rPr lang="en-US" sz="2200" dirty="0"/>
              <a:t> = 49164</a:t>
            </a:r>
          </a:p>
          <a:p>
            <a:r>
              <a:rPr lang="en-US" sz="2200" dirty="0"/>
              <a:t>0.01 &lt; p-value &lt; 0.02, result is significant at p &lt; .05</a:t>
            </a:r>
          </a:p>
          <a:p>
            <a:r>
              <a:rPr lang="en-US" sz="2200" dirty="0">
                <a:solidFill>
                  <a:schemeClr val="tx1"/>
                </a:solidFill>
              </a:rPr>
              <a:t>About 98%~99% confident that the experiment increases users behavior and purchase power</a:t>
            </a:r>
          </a:p>
        </p:txBody>
      </p:sp>
    </p:spTree>
    <p:extLst>
      <p:ext uri="{BB962C8B-B14F-4D97-AF65-F5344CB8AC3E}">
        <p14:creationId xmlns:p14="http://schemas.microsoft.com/office/powerpoint/2010/main" val="331406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3C9E-5E40-6440-85DD-D56C4595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Recommendation – Action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D4B6-1E24-FF4E-A5CC-3A5FC1B1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322050" cy="422030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800" dirty="0"/>
              <a:t>Should encourage customers to add payments in order to increase 5% revenue</a:t>
            </a:r>
          </a:p>
          <a:p>
            <a:endParaRPr lang="en-US" sz="2800" dirty="0"/>
          </a:p>
          <a:p>
            <a:r>
              <a:rPr lang="en-US" sz="2800" dirty="0"/>
              <a:t>Action steps:</a:t>
            </a:r>
          </a:p>
          <a:p>
            <a:pPr lvl="1"/>
            <a:r>
              <a:rPr lang="en-US" sz="2600" dirty="0"/>
              <a:t>Send notification to users when they log in/log out</a:t>
            </a:r>
          </a:p>
          <a:p>
            <a:pPr lvl="1"/>
            <a:r>
              <a:rPr lang="en-US" sz="2600" dirty="0"/>
              <a:t>Track data weekly</a:t>
            </a:r>
          </a:p>
          <a:p>
            <a:r>
              <a:rPr lang="en-US" sz="2800" dirty="0"/>
              <a:t>IT suggestions:</a:t>
            </a:r>
          </a:p>
          <a:p>
            <a:pPr lvl="1"/>
            <a:r>
              <a:rPr lang="en-US" sz="2600" dirty="0"/>
              <a:t>Improve payment UI and easier process</a:t>
            </a:r>
          </a:p>
          <a:p>
            <a:r>
              <a:rPr lang="en-US" sz="2800" dirty="0"/>
              <a:t>Marketing:</a:t>
            </a:r>
          </a:p>
          <a:p>
            <a:pPr lvl="1"/>
            <a:r>
              <a:rPr lang="en-US" sz="2600" dirty="0"/>
              <a:t>Reward program, Referral program</a:t>
            </a:r>
          </a:p>
          <a:p>
            <a:pPr lv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735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804-941D-EC43-863D-C2187C66D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95" y="1020431"/>
            <a:ext cx="11110045" cy="1475013"/>
          </a:xfrm>
        </p:spPr>
        <p:txBody>
          <a:bodyPr>
            <a:normAutofit/>
          </a:bodyPr>
          <a:lstStyle/>
          <a:p>
            <a:r>
              <a:rPr lang="en-US" sz="4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428774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{180BCB1F-D7F4-CD4D-9800-B72500DD2F44}tf10001123</Template>
  <TotalTime>2986</TotalTime>
  <Words>366</Words>
  <Application>Microsoft Macintosh PowerPoint</Application>
  <PresentationFormat>Widescreen</PresentationFormat>
  <Paragraphs>79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Apple Store revenue Growth</vt:lpstr>
      <vt:lpstr>Agenda</vt:lpstr>
      <vt:lpstr>Background</vt:lpstr>
      <vt:lpstr>Exploratory Data Analysis (EDA)</vt:lpstr>
      <vt:lpstr>Hypothesis</vt:lpstr>
      <vt:lpstr>Experiment Design – A/B Test</vt:lpstr>
      <vt:lpstr>Experiment Design – A/B Test (Continued)</vt:lpstr>
      <vt:lpstr>Recommendation – Action Steps</vt:lpstr>
      <vt:lpstr>Thank you!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Store revenue Growth</dc:title>
  <dc:creator>Grace</dc:creator>
  <cp:lastModifiedBy>Grace</cp:lastModifiedBy>
  <cp:revision>57</cp:revision>
  <dcterms:created xsi:type="dcterms:W3CDTF">2018-03-28T00:45:07Z</dcterms:created>
  <dcterms:modified xsi:type="dcterms:W3CDTF">2018-03-30T02:39:06Z</dcterms:modified>
</cp:coreProperties>
</file>