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529" autoAdjust="0"/>
  </p:normalViewPr>
  <p:slideViewPr>
    <p:cSldViewPr snapToGrid="0" snapToObjects="1">
      <p:cViewPr>
        <p:scale>
          <a:sx n="28" d="100"/>
          <a:sy n="28" d="100"/>
        </p:scale>
        <p:origin x="1896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A438-3248-D345-A491-7298283E9F6C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98E5-056F-E749-9E4E-6DA3CBA6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967631" y="7792157"/>
            <a:ext cx="13207981" cy="7167756"/>
          </a:xfrm>
          <a:prstGeom prst="round2DiagRect">
            <a:avLst>
              <a:gd name="adj1" fmla="val 82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967632" y="6460695"/>
            <a:ext cx="13207980" cy="1000224"/>
          </a:xfrm>
          <a:prstGeom prst="snip2DiagRect">
            <a:avLst>
              <a:gd name="adj1" fmla="val 22906"/>
              <a:gd name="adj2" fmla="val 1729"/>
            </a:avLst>
          </a:prstGeom>
          <a:solidFill>
            <a:srgbClr val="000090"/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6730" y="544230"/>
            <a:ext cx="35197628" cy="3359671"/>
          </a:xfrm>
          <a:prstGeom prst="rect">
            <a:avLst/>
          </a:prstGeom>
          <a:noFill/>
          <a:ln w="76200" cmpd="sng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F09AF"/>
                </a:solidFill>
              </a:rPr>
              <a:t>Trustworthy </a:t>
            </a:r>
            <a:r>
              <a:rPr lang="en-US" b="1" dirty="0">
                <a:solidFill>
                  <a:srgbClr val="1F09AF"/>
                </a:solidFill>
              </a:rPr>
              <a:t>Unpredictability: Creating an Unfavorable Environment for Stealthy Malware at the OS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3839" y="3662021"/>
            <a:ext cx="35335104" cy="201507"/>
          </a:xfrm>
          <a:prstGeom prst="rect">
            <a:avLst/>
          </a:prstGeom>
          <a:solidFill>
            <a:srgbClr val="C6522E"/>
          </a:solidFill>
          <a:ln>
            <a:solidFill>
              <a:srgbClr val="1F09A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d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6375" r="16673"/>
          <a:stretch/>
        </p:blipFill>
        <p:spPr>
          <a:xfrm>
            <a:off x="39728485" y="1470955"/>
            <a:ext cx="2489200" cy="2747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60799" y="4218715"/>
            <a:ext cx="9432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Ruimin Sun</a:t>
            </a:r>
            <a:r>
              <a:rPr lang="en-US" altLang="zh-CN" sz="5400" dirty="0" smtClean="0"/>
              <a:t>, </a:t>
            </a:r>
            <a:r>
              <a:rPr lang="en-US" altLang="zh-CN" sz="5400" dirty="0" smtClean="0"/>
              <a:t>University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of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Florida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314907" y="6332765"/>
            <a:ext cx="4662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Motivation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3843" y="8145562"/>
            <a:ext cx="1265880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 smtClean="0"/>
              <a:t>Computer systems are designed to be </a:t>
            </a:r>
            <a:r>
              <a:rPr lang="en-US" sz="5800" b="1" dirty="0" smtClean="0"/>
              <a:t>predictable</a:t>
            </a:r>
            <a:r>
              <a:rPr lang="en-US" sz="5800" dirty="0" smtClean="0"/>
              <a:t> </a:t>
            </a:r>
            <a:r>
              <a:rPr lang="en-US" sz="5800" dirty="0"/>
              <a:t>for its reliability, </a:t>
            </a:r>
            <a:r>
              <a:rPr lang="en-US" sz="5800" dirty="0" smtClean="0"/>
              <a:t>consistency in </a:t>
            </a:r>
            <a:r>
              <a:rPr lang="en-US" sz="5800" dirty="0"/>
              <a:t>common software </a:t>
            </a:r>
            <a:r>
              <a:rPr lang="en-US" sz="5800" dirty="0" smtClean="0"/>
              <a:t>development. Its </a:t>
            </a:r>
            <a:r>
              <a:rPr lang="en-US" sz="5800" b="1" dirty="0" smtClean="0"/>
              <a:t>downside</a:t>
            </a:r>
            <a:r>
              <a:rPr lang="en-US" sz="5800" dirty="0" smtClean="0"/>
              <a:t> is that attackers can leverage the same vulnerabilities on thousands of identical systems. What will happen if we bring some unpredictability?</a:t>
            </a:r>
            <a:endParaRPr lang="en-US" sz="58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15208572" y="16032590"/>
            <a:ext cx="27656250" cy="8016295"/>
          </a:xfrm>
          <a:prstGeom prst="round2DiagRect">
            <a:avLst>
              <a:gd name="adj1" fmla="val 82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Diagonal Corner Rectangle 29"/>
          <p:cNvSpPr/>
          <p:nvPr/>
        </p:nvSpPr>
        <p:spPr>
          <a:xfrm>
            <a:off x="967631" y="15743481"/>
            <a:ext cx="13207980" cy="1000224"/>
          </a:xfrm>
          <a:prstGeom prst="snip2DiagRect">
            <a:avLst>
              <a:gd name="adj1" fmla="val 22906"/>
              <a:gd name="adj2" fmla="val 1729"/>
            </a:avLst>
          </a:prstGeom>
          <a:solidFill>
            <a:srgbClr val="000090"/>
          </a:solidFill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2370644" y="15597277"/>
            <a:ext cx="11408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Trustworthy Unpredictability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967630" y="17067140"/>
            <a:ext cx="13207981" cy="14561510"/>
          </a:xfrm>
          <a:prstGeom prst="round2DiagRect">
            <a:avLst>
              <a:gd name="adj1" fmla="val 8215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rgbClr val="00009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96" y="17433275"/>
            <a:ext cx="9069173" cy="709568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55677" y="24412769"/>
            <a:ext cx="918525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600"/>
              </a:spcAft>
              <a:buFont typeface="Wingdings" charset="2"/>
              <a:buChar char="§"/>
            </a:pPr>
            <a:r>
              <a:rPr lang="en-US" sz="5400" dirty="0" smtClean="0"/>
              <a:t>Name: Bob         Age: 78</a:t>
            </a:r>
          </a:p>
          <a:p>
            <a:pPr marL="685800" indent="-685800">
              <a:spcAft>
                <a:spcPts val="600"/>
              </a:spcAft>
              <a:buFont typeface="Wingdings" charset="2"/>
              <a:buChar char="§"/>
            </a:pPr>
            <a:r>
              <a:rPr lang="en-US" sz="5400" dirty="0" smtClean="0"/>
              <a:t>Living </a:t>
            </a:r>
            <a:r>
              <a:rPr lang="en-US" sz="5400" dirty="0"/>
              <a:t>in a retirement </a:t>
            </a:r>
            <a:r>
              <a:rPr lang="en-US" sz="5400" dirty="0" err="1" smtClean="0"/>
              <a:t>comm</a:t>
            </a:r>
            <a:r>
              <a:rPr lang="en-US" sz="5400" dirty="0" smtClean="0"/>
              <a:t>- unity </a:t>
            </a:r>
            <a:r>
              <a:rPr lang="en-US" sz="5400" dirty="0"/>
              <a:t>in </a:t>
            </a:r>
            <a:r>
              <a:rPr lang="en-US" sz="5400" dirty="0" smtClean="0"/>
              <a:t>Florida.</a:t>
            </a:r>
          </a:p>
          <a:p>
            <a:pPr>
              <a:spcAft>
                <a:spcPts val="600"/>
              </a:spcAft>
            </a:pPr>
            <a:r>
              <a:rPr lang="en-US" sz="4800" dirty="0" smtClean="0"/>
              <a:t>           *    Skype with son</a:t>
            </a:r>
          </a:p>
          <a:p>
            <a:pPr>
              <a:spcAft>
                <a:spcPts val="600"/>
              </a:spcAft>
            </a:pPr>
            <a:r>
              <a:rPr lang="en-US" sz="4800" dirty="0" smtClean="0"/>
              <a:t>           *    Online games</a:t>
            </a:r>
          </a:p>
          <a:p>
            <a:endParaRPr lang="en-US" sz="4800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28641480" y="6352345"/>
            <a:ext cx="14114199" cy="7827825"/>
            <a:chOff x="28879614" y="6272975"/>
            <a:chExt cx="14114199" cy="7827825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28879614" y="7668591"/>
              <a:ext cx="14038321" cy="6432209"/>
            </a:xfrm>
            <a:prstGeom prst="round2DiagRect">
              <a:avLst>
                <a:gd name="adj1" fmla="val 8215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8955492" y="6272975"/>
              <a:ext cx="14038321" cy="1128154"/>
              <a:chOff x="15261321" y="6343470"/>
              <a:chExt cx="13207980" cy="1128154"/>
            </a:xfrm>
          </p:grpSpPr>
          <p:sp>
            <p:nvSpPr>
              <p:cNvPr id="21" name="Snip Diagonal Corner Rectangle 20"/>
              <p:cNvSpPr/>
              <p:nvPr/>
            </p:nvSpPr>
            <p:spPr>
              <a:xfrm>
                <a:off x="15261321" y="6471400"/>
                <a:ext cx="13207980" cy="1000224"/>
              </a:xfrm>
              <a:prstGeom prst="snip2DiagRect">
                <a:avLst>
                  <a:gd name="adj1" fmla="val 22906"/>
                  <a:gd name="adj2" fmla="val 1729"/>
                </a:avLst>
              </a:prstGeom>
              <a:solidFill>
                <a:srgbClr val="000090"/>
              </a:solidFill>
              <a:ln w="5715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flipH="1">
                <a:off x="20168711" y="6343470"/>
                <a:ext cx="466219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 smtClean="0">
                    <a:solidFill>
                      <a:schemeClr val="bg1"/>
                    </a:solidFill>
                  </a:rPr>
                  <a:t>Strategies</a:t>
                </a:r>
                <a:endParaRPr lang="en-US" sz="6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9218145" y="8147963"/>
              <a:ext cx="7351843" cy="5493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/>
                <a:t>System call </a:t>
              </a:r>
              <a:r>
                <a:rPr lang="en-US" sz="5400" dirty="0" smtClean="0"/>
                <a:t>silencing</a:t>
              </a:r>
            </a:p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/>
                <a:t>Buffer bytes change </a:t>
              </a:r>
              <a:endParaRPr lang="en-US" sz="5400" dirty="0" smtClean="0">
                <a:effectLst/>
              </a:endParaRPr>
            </a:p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 smtClean="0"/>
                <a:t>System </a:t>
              </a:r>
              <a:r>
                <a:rPr lang="en-US" sz="5400" dirty="0"/>
                <a:t>call delay </a:t>
              </a:r>
              <a:endParaRPr lang="en-US" sz="5400" dirty="0" smtClean="0">
                <a:effectLst/>
              </a:endParaRPr>
            </a:p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/>
                <a:t>Connection restriction </a:t>
              </a:r>
              <a:endParaRPr lang="en-US" sz="5400" dirty="0" smtClean="0">
                <a:effectLst/>
              </a:endParaRPr>
            </a:p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/>
                <a:t>File offset change </a:t>
              </a:r>
              <a:endParaRPr lang="en-US" sz="5400" dirty="0" smtClean="0"/>
            </a:p>
            <a:p>
              <a:endParaRPr lang="en-US" sz="5400" dirty="0">
                <a:effectLst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71543" y="8192225"/>
              <a:ext cx="6387636" cy="5056541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15208572" y="14506404"/>
            <a:ext cx="27656250" cy="1128154"/>
            <a:chOff x="15261321" y="6343470"/>
            <a:chExt cx="13207980" cy="1128154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15261321" y="6471400"/>
              <a:ext cx="13207980" cy="1000224"/>
            </a:xfrm>
            <a:prstGeom prst="snip2DiagRect">
              <a:avLst>
                <a:gd name="adj1" fmla="val 22906"/>
                <a:gd name="adj2" fmla="val 1729"/>
              </a:avLst>
            </a:prstGeom>
            <a:solidFill>
              <a:srgbClr val="000090"/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17777505" y="6343470"/>
              <a:ext cx="97627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</a:rPr>
                <a:t>Unpredictability on </a:t>
              </a:r>
              <a:r>
                <a:rPr lang="en-US" sz="6600" b="1" dirty="0" err="1" smtClean="0">
                  <a:solidFill>
                    <a:schemeClr val="bg1"/>
                  </a:solidFill>
                </a:rPr>
                <a:t>Malicous</a:t>
              </a:r>
              <a:r>
                <a:rPr lang="en-US" sz="6600" b="1" dirty="0" smtClean="0">
                  <a:solidFill>
                    <a:schemeClr val="bg1"/>
                  </a:solidFill>
                </a:rPr>
                <a:t> and Benign Software</a:t>
              </a:r>
              <a:endParaRPr lang="en-US" sz="6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707" y="16418126"/>
            <a:ext cx="17373600" cy="66929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15326184" y="6372450"/>
            <a:ext cx="12297899" cy="7895845"/>
            <a:chOff x="15326184" y="6372450"/>
            <a:chExt cx="12297899" cy="7895845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15326185" y="7861901"/>
              <a:ext cx="12297898" cy="6406394"/>
            </a:xfrm>
            <a:prstGeom prst="round2DiagRect">
              <a:avLst>
                <a:gd name="adj1" fmla="val 8215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24"/>
            <p:cNvSpPr/>
            <p:nvPr/>
          </p:nvSpPr>
          <p:spPr>
            <a:xfrm>
              <a:off x="15326184" y="6491519"/>
              <a:ext cx="12297898" cy="1000224"/>
            </a:xfrm>
            <a:prstGeom prst="snip2DiagRect">
              <a:avLst>
                <a:gd name="adj1" fmla="val 22906"/>
                <a:gd name="adj2" fmla="val 1729"/>
              </a:avLst>
            </a:prstGeom>
            <a:solidFill>
              <a:srgbClr val="000090"/>
            </a:solidFill>
            <a:ln w="571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9506208" y="6372450"/>
              <a:ext cx="46621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</a:rPr>
                <a:t>Architecture</a:t>
              </a:r>
              <a:endParaRPr lang="en-US" sz="6600" b="1" dirty="0">
                <a:solidFill>
                  <a:schemeClr val="bg1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56580" y="8015543"/>
              <a:ext cx="11510301" cy="6164627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698504" y="29053529"/>
            <a:ext cx="7049073" cy="1982719"/>
            <a:chOff x="3127867" y="29288976"/>
            <a:chExt cx="8142545" cy="1718988"/>
          </a:xfrm>
        </p:grpSpPr>
        <p:sp>
          <p:nvSpPr>
            <p:cNvPr id="34" name="Rounded Rectangle 33"/>
            <p:cNvSpPr/>
            <p:nvPr/>
          </p:nvSpPr>
          <p:spPr>
            <a:xfrm>
              <a:off x="3127867" y="29288976"/>
              <a:ext cx="8142545" cy="171898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51247" y="29383681"/>
              <a:ext cx="6837231" cy="1520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indent="-685800">
                <a:spcBef>
                  <a:spcPts val="1000"/>
                </a:spcBef>
                <a:buFont typeface="Wingdings" charset="2"/>
                <a:buChar char="Ø"/>
              </a:pPr>
              <a:r>
                <a:rPr lang="en-US" sz="5400" i="1" dirty="0" smtClean="0"/>
                <a:t> Phishing email?</a:t>
              </a:r>
            </a:p>
            <a:p>
              <a:pPr marL="685800" indent="-685800">
                <a:buFont typeface="Wingdings" charset="2"/>
                <a:buChar char="Ø"/>
              </a:pPr>
              <a:r>
                <a:rPr lang="en-US" sz="5400" i="1" dirty="0" smtClean="0"/>
                <a:t> Becoming a Bot?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460130" y="17016145"/>
            <a:ext cx="7784739" cy="647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/>
              <a:t>Tested Unpredictability on 15 malware and 15 benign software</a:t>
            </a:r>
          </a:p>
          <a:p>
            <a:pPr marL="685800" indent="-685800">
              <a:lnSpc>
                <a:spcPct val="110000"/>
              </a:lnSpc>
              <a:buFont typeface="Wingdings" charset="2"/>
              <a:buChar char="§"/>
            </a:pPr>
            <a:r>
              <a:rPr lang="en-US" sz="5400" dirty="0" smtClean="0"/>
              <a:t>With unpredictability, system is protected from malware </a:t>
            </a:r>
          </a:p>
          <a:p>
            <a:pPr marL="685800" indent="-685800">
              <a:lnSpc>
                <a:spcPct val="110000"/>
              </a:lnSpc>
              <a:buFont typeface="Wingdings" charset="2"/>
              <a:buChar char="§"/>
            </a:pPr>
            <a:endParaRPr lang="en-US" sz="54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27179575" y="22991971"/>
            <a:ext cx="14958731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0000"/>
              </a:lnSpc>
              <a:buFont typeface="Wingdings" charset="2"/>
              <a:buChar char="§"/>
            </a:pPr>
            <a:r>
              <a:rPr lang="en-US" sz="4000" dirty="0" smtClean="0"/>
              <a:t>Unpredictability on Malware (Trojan, Worm, Spyware and Virus)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5182307" y="24437144"/>
            <a:ext cx="27656250" cy="7570185"/>
            <a:chOff x="15182307" y="24437144"/>
            <a:chExt cx="27656250" cy="7570185"/>
          </a:xfrm>
        </p:grpSpPr>
        <p:sp>
          <p:nvSpPr>
            <p:cNvPr id="53" name="Round Diagonal Corner Rectangle 52"/>
            <p:cNvSpPr/>
            <p:nvPr/>
          </p:nvSpPr>
          <p:spPr>
            <a:xfrm>
              <a:off x="15182307" y="24437144"/>
              <a:ext cx="27656250" cy="7191506"/>
            </a:xfrm>
            <a:prstGeom prst="round2DiagRect">
              <a:avLst>
                <a:gd name="adj1" fmla="val 8215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2503725" y="25034104"/>
              <a:ext cx="20201946" cy="5511800"/>
              <a:chOff x="19520413" y="26272009"/>
              <a:chExt cx="20784762" cy="55118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20413" y="26272009"/>
                <a:ext cx="17462500" cy="551180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8875" y="26272009"/>
                <a:ext cx="3416300" cy="3467100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15460130" y="24685324"/>
              <a:ext cx="7424000" cy="7322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 smtClean="0"/>
                <a:t>CPU bound software are </a:t>
              </a:r>
              <a:r>
                <a:rPr lang="en-US" sz="5400" b="1" i="1" dirty="0" smtClean="0"/>
                <a:t>resilient</a:t>
              </a:r>
              <a:r>
                <a:rPr lang="en-US" sz="5400" dirty="0" smtClean="0"/>
                <a:t> to </a:t>
              </a:r>
              <a:r>
                <a:rPr lang="en-US" sz="5400" dirty="0" err="1" smtClean="0"/>
                <a:t>unpre</a:t>
              </a:r>
              <a:r>
                <a:rPr lang="en-US" sz="5400" dirty="0" smtClean="0"/>
                <a:t>- </a:t>
              </a:r>
              <a:r>
                <a:rPr lang="en-US" sz="5400" dirty="0" err="1" smtClean="0"/>
                <a:t>dictability</a:t>
              </a:r>
              <a:endParaRPr lang="en-US" sz="5400" dirty="0" smtClean="0"/>
            </a:p>
            <a:p>
              <a:pPr marL="685800" indent="-6858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5400" dirty="0" smtClean="0"/>
                <a:t>I/O bound software can tolerable </a:t>
              </a:r>
              <a:r>
                <a:rPr lang="en-US" sz="5400" dirty="0" err="1" smtClean="0"/>
                <a:t>unpred</a:t>
              </a:r>
              <a:r>
                <a:rPr lang="en-US" sz="5400" dirty="0" smtClean="0"/>
                <a:t>- </a:t>
              </a:r>
              <a:r>
                <a:rPr lang="en-US" sz="5400" dirty="0" err="1" smtClean="0"/>
                <a:t>ictability</a:t>
              </a:r>
              <a:r>
                <a:rPr lang="en-US" sz="5400" dirty="0" smtClean="0"/>
                <a:t> for most of the time </a:t>
              </a:r>
              <a:r>
                <a:rPr lang="en-US" sz="4800" dirty="0" smtClean="0"/>
                <a:t>(threshold 10%)</a:t>
              </a:r>
            </a:p>
            <a:p>
              <a:endParaRPr lang="en-US" sz="5400" dirty="0">
                <a:effectLst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781382" y="30656657"/>
              <a:ext cx="10590162" cy="759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lnSpc>
                  <a:spcPct val="110000"/>
                </a:lnSpc>
                <a:buFont typeface="Wingdings" charset="2"/>
                <a:buChar char="§"/>
              </a:pPr>
              <a:r>
                <a:rPr lang="en-US" sz="4000" dirty="0" smtClean="0"/>
                <a:t>Unpredictability on </a:t>
              </a:r>
              <a:r>
                <a:rPr lang="en-US" sz="4000" b="1" dirty="0" smtClean="0"/>
                <a:t>I/O bound </a:t>
              </a:r>
              <a:r>
                <a:rPr lang="en-US" sz="4000" dirty="0" smtClean="0"/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2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Wingdings</vt:lpstr>
      <vt:lpstr>宋体</vt:lpstr>
      <vt:lpstr>Arial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Ruimin Sun</dc:creator>
  <cp:lastModifiedBy>Sun,Ruimin</cp:lastModifiedBy>
  <cp:revision>22</cp:revision>
  <dcterms:created xsi:type="dcterms:W3CDTF">2015-10-11T20:19:51Z</dcterms:created>
  <dcterms:modified xsi:type="dcterms:W3CDTF">2017-12-11T00:41:28Z</dcterms:modified>
</cp:coreProperties>
</file>