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9B4FD0-6CA5-4E53-A2B7-C59726ED74C4}">
  <a:tblStyle styleId="{CE9B4FD0-6CA5-4E53-A2B7-C59726ED74C4}" styleName="Table_0">
    <a:wholeTbl>
      <a:tcTxStyle>
        <a:font>
          <a:latin typeface="Arial"/>
          <a:ea typeface="Arial"/>
          <a:cs typeface="Arial"/>
        </a:font>
        <a:srgbClr val="000000"/>
      </a:tcTxStyle>
      <a:tcStyle>
        <a:tcBdr>
          <a:left>
            <a:ln cap="flat" cmpd="sng" w="9475">
              <a:solidFill>
                <a:srgbClr val="000000"/>
              </a:solidFill>
              <a:prstDash val="solid"/>
              <a:round/>
              <a:headEnd len="sm" w="sm" type="none"/>
              <a:tailEnd len="sm" w="sm" type="none"/>
            </a:ln>
          </a:left>
          <a:right>
            <a:ln cap="flat" cmpd="sng" w="9475">
              <a:solidFill>
                <a:srgbClr val="000000"/>
              </a:solidFill>
              <a:prstDash val="solid"/>
              <a:round/>
              <a:headEnd len="sm" w="sm" type="none"/>
              <a:tailEnd len="sm" w="sm" type="none"/>
            </a:ln>
          </a:right>
          <a:top>
            <a:ln cap="flat" cmpd="sng" w="9475">
              <a:solidFill>
                <a:srgbClr val="000000"/>
              </a:solidFill>
              <a:prstDash val="solid"/>
              <a:round/>
              <a:headEnd len="sm" w="sm" type="none"/>
              <a:tailEnd len="sm" w="sm" type="none"/>
            </a:ln>
          </a:top>
          <a:bottom>
            <a:ln cap="flat" cmpd="sng" w="9475">
              <a:solidFill>
                <a:srgbClr val="000000"/>
              </a:solidFill>
              <a:prstDash val="solid"/>
              <a:round/>
              <a:headEnd len="sm" w="sm" type="none"/>
              <a:tailEnd len="sm" w="sm" type="none"/>
            </a:ln>
          </a:bottom>
          <a:insideH>
            <a:ln cap="flat" cmpd="sng" w="9475">
              <a:solidFill>
                <a:srgbClr val="000000"/>
              </a:solidFill>
              <a:prstDash val="solid"/>
              <a:round/>
              <a:headEnd len="sm" w="sm" type="none"/>
              <a:tailEnd len="sm" w="sm" type="none"/>
            </a:ln>
          </a:insideH>
          <a:insideV>
            <a:ln cap="flat" cmpd="sng" w="9475">
              <a:solidFill>
                <a:srgbClr val="00000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538752de6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538752de6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Python comes with the multiprocessing package, so no additional installation was needed.</a:t>
            </a:r>
            <a:endParaRPr/>
          </a:p>
          <a:p>
            <a:pPr indent="-298450" lvl="0" marL="457200" rtl="0" algn="l">
              <a:spcBef>
                <a:spcPts val="0"/>
              </a:spcBef>
              <a:spcAft>
                <a:spcPts val="0"/>
              </a:spcAft>
              <a:buSzPts val="1100"/>
              <a:buChar char="●"/>
            </a:pPr>
            <a:r>
              <a:rPr lang="en"/>
              <a:t>Implementation challenge:</a:t>
            </a:r>
            <a:endParaRPr/>
          </a:p>
          <a:p>
            <a:pPr indent="-298450" lvl="1" marL="914400" rtl="0" algn="l">
              <a:spcBef>
                <a:spcPts val="0"/>
              </a:spcBef>
              <a:spcAft>
                <a:spcPts val="0"/>
              </a:spcAft>
              <a:buSzPts val="1100"/>
              <a:buChar char="○"/>
            </a:pPr>
            <a:r>
              <a:rPr lang="en"/>
              <a:t>Because I was using a windows computer (as opposed to a Mac or Linux), multiprocessing would not run unless it called a function from a separate py file. </a:t>
            </a:r>
            <a:endParaRPr/>
          </a:p>
          <a:p>
            <a:pPr indent="-298450" lvl="1" marL="914400" rtl="0" algn="l">
              <a:spcBef>
                <a:spcPts val="0"/>
              </a:spcBef>
              <a:spcAft>
                <a:spcPts val="0"/>
              </a:spcAft>
              <a:buSzPts val="1100"/>
              <a:buChar char="○"/>
            </a:pPr>
            <a:r>
              <a:rPr lang="en"/>
              <a:t>Unique to Windows OS, as Mac and Linux could run a function in multiprocessing directly from the file itself. </a:t>
            </a:r>
            <a:endParaRPr/>
          </a:p>
          <a:p>
            <a:pPr indent="-298450" lvl="1" marL="914400" rtl="0" algn="l">
              <a:spcBef>
                <a:spcPts val="0"/>
              </a:spcBef>
              <a:spcAft>
                <a:spcPts val="0"/>
              </a:spcAft>
              <a:buSzPts val="1100"/>
              <a:buChar char="○"/>
            </a:pPr>
            <a:r>
              <a:rPr lang="en"/>
              <a:t>Solution: I wrote a file called defs.py that contained all of my functions, imported it back into my jupyter notebook, and called it with multiprocessing.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Put all df’s into a list, map that list to our featurization function, and export each featurized df into a CSV file.</a:t>
            </a:r>
            <a:endParaRPr/>
          </a:p>
          <a:p>
            <a:pPr indent="-298450" lvl="0" marL="457200" rtl="0" algn="l">
              <a:spcBef>
                <a:spcPts val="0"/>
              </a:spcBef>
              <a:spcAft>
                <a:spcPts val="0"/>
              </a:spcAft>
              <a:buSzPts val="1100"/>
              <a:buChar char="●"/>
            </a:pPr>
            <a:r>
              <a:rPr lang="en"/>
              <a:t>Total time was 48732 seconds, or 13.5 hours. </a:t>
            </a:r>
            <a:endParaRPr/>
          </a:p>
          <a:p>
            <a:pPr indent="-298450" lvl="1" marL="914400" rtl="0" algn="l">
              <a:spcBef>
                <a:spcPts val="0"/>
              </a:spcBef>
              <a:spcAft>
                <a:spcPts val="0"/>
              </a:spcAft>
              <a:buSzPts val="1100"/>
              <a:buChar char="○"/>
            </a:pPr>
            <a:r>
              <a:rPr lang="en"/>
              <a:t>Compared to our previous estimate of 48 hours, this was a 3.5x increase in speed! While this number might not seem like much, it importantly allowed me to reduce my processing time from 2 straight days to a simple overnight run.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538752de6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538752de6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After featurization, my two datasets totaled to 53.0 GB. Since I did not need such high granularity in the data, I kept only a fraction of each df to use in my train/test split. </a:t>
            </a:r>
            <a:endParaRPr/>
          </a:p>
          <a:p>
            <a:pPr indent="-298450" lvl="0" marL="457200" rtl="0" algn="l">
              <a:spcBef>
                <a:spcPts val="0"/>
              </a:spcBef>
              <a:spcAft>
                <a:spcPts val="0"/>
              </a:spcAft>
              <a:buSzPts val="1100"/>
              <a:buChar char="●"/>
            </a:pPr>
            <a:r>
              <a:rPr lang="en"/>
              <a:t>Used multiprocessing to: select every 100th row, dropped the rest, and wrote the selected data into a smaller CSV file.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Earlier I mentioned the issue of imbalance data. This was a two-fold problem: </a:t>
            </a:r>
            <a:endParaRPr/>
          </a:p>
          <a:p>
            <a:pPr indent="-298450" lvl="1" marL="914400" rtl="0" algn="l">
              <a:spcBef>
                <a:spcPts val="0"/>
              </a:spcBef>
              <a:spcAft>
                <a:spcPts val="0"/>
              </a:spcAft>
              <a:buSzPts val="1100"/>
              <a:buChar char="○"/>
            </a:pPr>
            <a:r>
              <a:rPr lang="en"/>
              <a:t>Class imbalance: more TAC &lt; 8%</a:t>
            </a:r>
            <a:endParaRPr/>
          </a:p>
          <a:p>
            <a:pPr indent="-298450" lvl="1" marL="914400" rtl="0" algn="l">
              <a:spcBef>
                <a:spcPts val="0"/>
              </a:spcBef>
              <a:spcAft>
                <a:spcPts val="0"/>
              </a:spcAft>
              <a:buSzPts val="1100"/>
              <a:buChar char="○"/>
            </a:pPr>
            <a:r>
              <a:rPr lang="en"/>
              <a:t>Participant imbalance: </a:t>
            </a:r>
            <a:endParaRPr/>
          </a:p>
          <a:p>
            <a:pPr indent="-298450" lvl="2" marL="1371600" rtl="0" algn="l">
              <a:spcBef>
                <a:spcPts val="0"/>
              </a:spcBef>
              <a:spcAft>
                <a:spcPts val="0"/>
              </a:spcAft>
              <a:buSzPts val="1100"/>
              <a:buChar char="■"/>
            </a:pPr>
            <a:r>
              <a:rPr lang="en"/>
              <a:t>for example, the participant with the most data had 6 times more rows than the participant with the least data. </a:t>
            </a:r>
            <a:endParaRPr/>
          </a:p>
          <a:p>
            <a:pPr indent="-298450" lvl="1" marL="914400" rtl="0" algn="l">
              <a:spcBef>
                <a:spcPts val="0"/>
              </a:spcBef>
              <a:spcAft>
                <a:spcPts val="0"/>
              </a:spcAft>
              <a:buSzPts val="1100"/>
              <a:buChar char="○"/>
            </a:pPr>
            <a:r>
              <a:rPr lang="en">
                <a:solidFill>
                  <a:schemeClr val="dk1"/>
                </a:solidFill>
              </a:rPr>
              <a:t>There was unequal representation from each person and from each binary class.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Look at distribution of participant and class:</a:t>
            </a:r>
            <a:endParaRPr/>
          </a:p>
          <a:p>
            <a:pPr indent="-298450" lvl="1" marL="914400" rtl="0" algn="l">
              <a:spcBef>
                <a:spcPts val="0"/>
              </a:spcBef>
              <a:spcAft>
                <a:spcPts val="0"/>
              </a:spcAft>
              <a:buSzPts val="1100"/>
              <a:buChar char="○"/>
            </a:pPr>
            <a:r>
              <a:rPr lang="en"/>
              <a:t>The smallest number we see is 418 rows of TAC &lt; 8% for participant 9. </a:t>
            </a:r>
            <a:endParaRPr/>
          </a:p>
          <a:p>
            <a:pPr indent="-298450" lvl="1" marL="914400" rtl="0" algn="l">
              <a:spcBef>
                <a:spcPts val="0"/>
              </a:spcBef>
              <a:spcAft>
                <a:spcPts val="0"/>
              </a:spcAft>
              <a:buSzPts val="1100"/>
              <a:buChar char="○"/>
            </a:pPr>
            <a:r>
              <a:rPr lang="en"/>
              <a:t>I used n=400 as the number of rows I randomly selected from each participant/class combination. </a:t>
            </a:r>
            <a:endParaRPr/>
          </a:p>
          <a:p>
            <a:pPr indent="-298450" lvl="1" marL="914400" rtl="0" algn="l">
              <a:spcBef>
                <a:spcPts val="0"/>
              </a:spcBef>
              <a:spcAft>
                <a:spcPts val="0"/>
              </a:spcAft>
              <a:buSzPts val="1100"/>
              <a:buChar char="○"/>
            </a:pPr>
            <a:r>
              <a:rPr lang="en"/>
              <a:t>This resulted in 2 dataframes with 10400 rows and 310 columns, where all rows were evenly distributed between the 13 participants and 2 classes.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a:t>
            </a:r>
            <a:r>
              <a:rPr lang="en"/>
              <a:t>ropped any columns containing 100 or more NaN values, and then dropped any rows containing NaN or np.inf values. This left me with 2 dataframes completely clean from any NaN or infinite values. My raw/interpolated dataset contained 9107 rows and 293 columns, and my TMA-smoothed dataset contained 9486 rows and 287 columns.</a:t>
            </a:r>
            <a:endParaRPr/>
          </a:p>
          <a:p>
            <a:pPr indent="-298450" lvl="0" marL="457200" rtl="0" algn="l">
              <a:spcBef>
                <a:spcPts val="0"/>
              </a:spcBef>
              <a:spcAft>
                <a:spcPts val="0"/>
              </a:spcAft>
              <a:buSzPts val="1100"/>
              <a:buChar char="●"/>
            </a:pPr>
            <a:r>
              <a:rPr lang="en"/>
              <a:t>I conducted a 70/30 train/test split, and used sklearn's StandardScaler to scale the independent variables.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538752de6_0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538752de6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538752de6_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538752de6_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 evaluated each classifier by measuring their accuracy, precision, recall, F1-score, ROC Area Under Curve, Precision-Recall Area Under Curve, and runtime (the time it takes to train the model and make a prediction). </a:t>
            </a:r>
            <a:endParaRPr/>
          </a:p>
          <a:p>
            <a:pPr indent="-298450" lvl="0" marL="457200" rtl="0" algn="l">
              <a:spcBef>
                <a:spcPts val="0"/>
              </a:spcBef>
              <a:spcAft>
                <a:spcPts val="0"/>
              </a:spcAft>
              <a:buSzPts val="1100"/>
              <a:buChar char="●"/>
            </a:pPr>
            <a:r>
              <a:rPr lang="en"/>
              <a:t>Results:</a:t>
            </a:r>
            <a:endParaRPr/>
          </a:p>
          <a:p>
            <a:pPr indent="-298450" lvl="1" marL="914400" rtl="0" algn="l">
              <a:spcBef>
                <a:spcPts val="0"/>
              </a:spcBef>
              <a:spcAft>
                <a:spcPts val="0"/>
              </a:spcAft>
              <a:buSzPts val="1100"/>
              <a:buChar char="○"/>
            </a:pPr>
            <a:r>
              <a:rPr lang="en"/>
              <a:t>I found that RF and XGB using TMA-smoothed data performed best in all evaluation metrics compared to AdaBoost and GradientBoosting. </a:t>
            </a:r>
            <a:endParaRPr/>
          </a:p>
          <a:p>
            <a:pPr indent="-298450" lvl="1" marL="914400" rtl="0" algn="l">
              <a:spcBef>
                <a:spcPts val="0"/>
              </a:spcBef>
              <a:spcAft>
                <a:spcPts val="0"/>
              </a:spcAft>
              <a:buSzPts val="1100"/>
              <a:buChar char="○"/>
            </a:pPr>
            <a:r>
              <a:rPr lang="en"/>
              <a:t>These models also outperformed the RF classifier in the Killian et al. (2019) paper. </a:t>
            </a:r>
            <a:endParaRPr/>
          </a:p>
          <a:p>
            <a:pPr indent="-298450" lvl="1" marL="914400" rtl="0" algn="l">
              <a:spcBef>
                <a:spcPts val="0"/>
              </a:spcBef>
              <a:spcAft>
                <a:spcPts val="0"/>
              </a:spcAft>
              <a:buSzPts val="1100"/>
              <a:buChar char="○"/>
            </a:pPr>
            <a:r>
              <a:rPr lang="en"/>
              <a:t>The authors achieved an accuracy of 77.5%, and both our out-of-the-box RF and XGB models surpassed that when run on the TMA-smoothed data. This means that the smoothing and featurization provided useful new features that improved the predictive power of even the simple RF model.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out-of-the-box RF and XGBoost perform better than the RF model from the paper. </a:t>
            </a:r>
            <a:endParaRPr/>
          </a:p>
          <a:p>
            <a:pPr indent="-298450" lvl="0" marL="457200" rtl="0" algn="l">
              <a:spcBef>
                <a:spcPts val="0"/>
              </a:spcBef>
              <a:spcAft>
                <a:spcPts val="0"/>
              </a:spcAft>
              <a:buSzPts val="1100"/>
              <a:buChar char="●"/>
            </a:pPr>
            <a:r>
              <a:rPr lang="en"/>
              <a:t>while XGBoost-optimized performed the best, it also took significantly longer to process than RF.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538752de6_0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538752de6_0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Left</a:t>
            </a:r>
            <a:r>
              <a:rPr lang="en"/>
              <a:t>. Receiver operating characteristic, Area Under Curve model comparison. </a:t>
            </a:r>
            <a:endParaRPr/>
          </a:p>
          <a:p>
            <a:pPr indent="-298450" lvl="1" marL="914400" rtl="0" algn="l">
              <a:spcBef>
                <a:spcPts val="0"/>
              </a:spcBef>
              <a:spcAft>
                <a:spcPts val="0"/>
              </a:spcAft>
              <a:buSzPts val="1100"/>
              <a:buChar char="○"/>
            </a:pPr>
            <a:r>
              <a:rPr lang="en"/>
              <a:t>Note that XGB-optimized is only slightly better than the out-of-the-box XGB.</a:t>
            </a:r>
            <a:endParaRPr/>
          </a:p>
          <a:p>
            <a:pPr indent="-298450" lvl="0" marL="457200" rtl="0" algn="l">
              <a:spcBef>
                <a:spcPts val="0"/>
              </a:spcBef>
              <a:spcAft>
                <a:spcPts val="0"/>
              </a:spcAft>
              <a:buSzPts val="1100"/>
              <a:buChar char="●"/>
            </a:pPr>
            <a:r>
              <a:rPr lang="en"/>
              <a:t>Right. Precision-Recall, Area Under Curve model comparison. </a:t>
            </a:r>
            <a:endParaRPr/>
          </a:p>
          <a:p>
            <a:pPr indent="-298450" lvl="1" marL="914400" rtl="0" algn="l">
              <a:spcBef>
                <a:spcPts val="0"/>
              </a:spcBef>
              <a:spcAft>
                <a:spcPts val="0"/>
              </a:spcAft>
              <a:buSzPts val="1100"/>
              <a:buChar char="○"/>
            </a:pPr>
            <a:r>
              <a:rPr lang="en"/>
              <a:t>Note that XGB and XGB-optimized outperform all of the other models.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538752de6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538752de6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One more thing I wanted to look at was feature importance. Decision Trees are generally interpretable, but Random Forests and Boosted trees can become more like a black box, where it is difficult to understand what is driving the model predictions. </a:t>
            </a:r>
            <a:endParaRPr/>
          </a:p>
          <a:p>
            <a:pPr indent="-298450" lvl="0" marL="457200" rtl="0" algn="l">
              <a:spcBef>
                <a:spcPts val="0"/>
              </a:spcBef>
              <a:spcAft>
                <a:spcPts val="0"/>
              </a:spcAft>
              <a:buSzPts val="1100"/>
              <a:buChar char="●"/>
            </a:pPr>
            <a:r>
              <a:rPr lang="en"/>
              <a:t>We CAN take a look at what features play a large role in prediction, and which do not. </a:t>
            </a:r>
            <a:endParaRPr/>
          </a:p>
          <a:p>
            <a:pPr indent="-298450" lvl="1" marL="914400" rtl="0" algn="l">
              <a:spcBef>
                <a:spcPts val="0"/>
              </a:spcBef>
              <a:spcAft>
                <a:spcPts val="0"/>
              </a:spcAft>
              <a:buSzPts val="1100"/>
              <a:buChar char="○"/>
            </a:pPr>
            <a:r>
              <a:rPr lang="en"/>
              <a:t>The ones which contribute little to predictive power can be removed from the featurization process in the future, which could further save on resources.</a:t>
            </a:r>
            <a:endParaRPr/>
          </a:p>
          <a:p>
            <a:pPr indent="-298450" lvl="0" marL="457200" rtl="0" algn="l">
              <a:spcBef>
                <a:spcPts val="0"/>
              </a:spcBef>
              <a:spcAft>
                <a:spcPts val="0"/>
              </a:spcAft>
              <a:buSzPts val="1100"/>
              <a:buChar char="●"/>
            </a:pPr>
            <a:r>
              <a:rPr lang="en"/>
              <a:t>I plotted the top 20 most important features for our highest performing model (XGBoost-optimized), second-best performing model (XGBoost), and our fastest performing model (RF-optimized). All models were trained on the TMA-smoothed data.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Relative feature importance of the top 20 most important features for XGB-optimized. </a:t>
            </a:r>
            <a:r>
              <a:rPr b="1" lang="en"/>
              <a:t>Note that 14 of the 20 features are standard deviations of another features.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 similarly looked into the bottom 10 LEAST important features of these 3 models, and none of them included the standard deviation of another feature.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As suspected, there appeared to be more spread/variation in the features when the participant was intoxicated compared to when they were not intoxicated. Computing the standard deviation of every feature has indeed  provided more predictive power to the model.</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538752de6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538752de6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most accurate model was XGB-optimized with the following parameters: {'n_estimators': 1000, 'max_depth': 15, 'learning_rate': 0.1}. </a:t>
            </a:r>
            <a:endParaRPr/>
          </a:p>
          <a:p>
            <a:pPr indent="-298450" lvl="0" marL="457200" rtl="0" algn="l">
              <a:spcBef>
                <a:spcPts val="0"/>
              </a:spcBef>
              <a:spcAft>
                <a:spcPts val="0"/>
              </a:spcAft>
              <a:buSzPts val="1100"/>
              <a:buChar char="●"/>
            </a:pPr>
            <a:r>
              <a:rPr lang="en"/>
              <a:t>If resources were unlimited, this model could be used to develop an app that would predict drunkenness and prompt them with a JITAI to curb heavy drinking behavior. </a:t>
            </a:r>
            <a:endParaRPr/>
          </a:p>
          <a:p>
            <a:pPr indent="-298450" lvl="0" marL="457200" rtl="0" algn="l">
              <a:spcBef>
                <a:spcPts val="0"/>
              </a:spcBef>
              <a:spcAft>
                <a:spcPts val="0"/>
              </a:spcAft>
              <a:buSzPts val="1100"/>
              <a:buChar char="●"/>
            </a:pPr>
            <a:r>
              <a:rPr lang="en"/>
              <a:t>If, however, we want to develop something lighter, I recommend instead the out-of-the-box XGB (where 'n_estimators':100), which also performs well. </a:t>
            </a:r>
            <a:endParaRPr/>
          </a:p>
          <a:p>
            <a:pPr indent="-298450" lvl="0" marL="457200" rtl="0" algn="l">
              <a:spcBef>
                <a:spcPts val="0"/>
              </a:spcBef>
              <a:spcAft>
                <a:spcPts val="0"/>
              </a:spcAft>
              <a:buSzPts val="1100"/>
              <a:buChar char="●"/>
            </a:pPr>
            <a:r>
              <a:rPr lang="en"/>
              <a:t>And again, if we want something even lighter than that, then I would recommend Random Forest Classifiers as an option. </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538752de6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538752de6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Successful implementation for JITAIs: </a:t>
            </a:r>
            <a:r>
              <a:rPr b="1" lang="en"/>
              <a:t>needs to be able to predict in real time</a:t>
            </a:r>
            <a:r>
              <a:rPr lang="en"/>
              <a:t>, to be useful.</a:t>
            </a:r>
            <a:endParaRPr/>
          </a:p>
          <a:p>
            <a:pPr indent="-298450" lvl="0" marL="457200" rtl="0" algn="l">
              <a:spcBef>
                <a:spcPts val="0"/>
              </a:spcBef>
              <a:spcAft>
                <a:spcPts val="0"/>
              </a:spcAft>
              <a:buSzPts val="1100"/>
              <a:buChar char="●"/>
            </a:pPr>
            <a:r>
              <a:rPr lang="en"/>
              <a:t>Had there been more time:</a:t>
            </a:r>
            <a:endParaRPr/>
          </a:p>
          <a:p>
            <a:pPr indent="-298450" lvl="1" marL="914400" rtl="0" algn="l">
              <a:spcBef>
                <a:spcPts val="0"/>
              </a:spcBef>
              <a:spcAft>
                <a:spcPts val="0"/>
              </a:spcAft>
              <a:buSzPts val="1100"/>
              <a:buChar char="○"/>
            </a:pPr>
            <a:r>
              <a:rPr lang="en"/>
              <a:t>Would have liked to do more hyperparameter tuning on the RF classifiers to improve its predictive power while keeping it light. </a:t>
            </a:r>
            <a:endParaRPr/>
          </a:p>
          <a:p>
            <a:pPr indent="-298450" lvl="1" marL="914400" rtl="0" algn="l">
              <a:spcBef>
                <a:spcPts val="0"/>
              </a:spcBef>
              <a:spcAft>
                <a:spcPts val="0"/>
              </a:spcAft>
              <a:buSzPts val="1100"/>
              <a:buChar char="○"/>
            </a:pPr>
            <a:r>
              <a:rPr lang="en"/>
              <a:t>Would have liked to do the same with XGB Classifier, tuning it while keeping the n_estimators capped at 100 to avoid making the model heavier.</a:t>
            </a:r>
            <a:endParaRPr/>
          </a:p>
          <a:p>
            <a:pPr indent="-298450" lvl="0" marL="457200" rtl="0" algn="l">
              <a:spcBef>
                <a:spcPts val="0"/>
              </a:spcBef>
              <a:spcAft>
                <a:spcPts val="0"/>
              </a:spcAft>
              <a:buSzPts val="1100"/>
              <a:buChar char="●"/>
            </a:pPr>
            <a:r>
              <a:rPr lang="en"/>
              <a:t>Alternative models that were not discussed here could also be looked into. </a:t>
            </a:r>
            <a:endParaRPr/>
          </a:p>
          <a:p>
            <a:pPr indent="-298450" lvl="1" marL="914400" rtl="0" algn="l">
              <a:spcBef>
                <a:spcPts val="0"/>
              </a:spcBef>
              <a:spcAft>
                <a:spcPts val="0"/>
              </a:spcAft>
              <a:buSzPts val="1100"/>
              <a:buChar char="○"/>
            </a:pPr>
            <a:r>
              <a:rPr lang="en"/>
              <a:t>Preserve the datetime index and use it in combination with the features to predict blood alcohol content ahead of time, </a:t>
            </a:r>
            <a:endParaRPr/>
          </a:p>
          <a:p>
            <a:pPr indent="-298450" lvl="1" marL="914400" rtl="0" algn="l">
              <a:spcBef>
                <a:spcPts val="0"/>
              </a:spcBef>
              <a:spcAft>
                <a:spcPts val="0"/>
              </a:spcAft>
              <a:buSzPts val="1100"/>
              <a:buChar char="○"/>
            </a:pPr>
            <a:r>
              <a:rPr lang="en"/>
              <a:t>using forecasting methods like </a:t>
            </a:r>
            <a:r>
              <a:rPr b="1" lang="en"/>
              <a:t>ARIMA </a:t>
            </a:r>
            <a:r>
              <a:rPr lang="en"/>
              <a:t>or</a:t>
            </a:r>
            <a:r>
              <a:rPr b="1" lang="en"/>
              <a:t> Facebook Prophet.</a:t>
            </a:r>
            <a:endParaRPr b="1"/>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538752de6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538752de6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538752de6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538752de6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538752de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538752de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According to the CDC, Excessive alcohol use is responsible for more than 95,000 deaths in the United States each year, or 261 deaths per day.</a:t>
            </a:r>
            <a:endParaRPr>
              <a:solidFill>
                <a:schemeClr val="dk1"/>
              </a:solidFill>
            </a:endParaRPr>
          </a:p>
          <a:p>
            <a:pPr indent="-298450" lvl="0" marL="457200" rtl="0" algn="l">
              <a:spcBef>
                <a:spcPts val="0"/>
              </a:spcBef>
              <a:spcAft>
                <a:spcPts val="0"/>
              </a:spcAft>
              <a:buSzPts val="1100"/>
              <a:buChar char="●"/>
            </a:pPr>
            <a:r>
              <a:rPr lang="en"/>
              <a:t>Alcohol is 3rd leading preventable cause of death. Preceded by </a:t>
            </a:r>
            <a:r>
              <a:rPr lang="en"/>
              <a:t>tobacco (first leading preventable cause) and poor diet and physical inactivity (second leading preventable cause).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538752de6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538752de6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538752de6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538752de6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 s</a:t>
            </a:r>
            <a:r>
              <a:rPr lang="en">
                <a:solidFill>
                  <a:schemeClr val="dk1"/>
                </a:solidFill>
              </a:rPr>
              <a:t>martphones become increasingly commonplace in the US, and heavy drinking remains an ongoing problem, → can we predict incidences of heavy drinking using something accessible like mobile phone accelerometer data?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One particular method used to curb heavy drinking behavior is just-in-time adaptive interventions (JITAIs). This method sends prompts or cues in a strategically timed manner to the user (sent “just-in-time”) to alter user behavior and change habits.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Can we use people’s smartphone devices to detect heavy drinking, and thus increase the effectiveness of JITAIs?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We’re not limited to just JITAIs: The results of this project would have a variety of applications, from better implementation of JITAIs, to law enforcement applications, to medical interventions.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538752de6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538752de6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
            </a:r>
            <a:r>
              <a:rPr lang="en"/>
              <a:t>ataset by Jackson Killian (Harvard University); Danielle Madden (University of Southern California); John Clapp (University of Southern California) </a:t>
            </a:r>
            <a:endParaRPr/>
          </a:p>
          <a:p>
            <a:pPr indent="-298450" lvl="0" marL="457200" rtl="0" algn="l">
              <a:spcBef>
                <a:spcPts val="0"/>
              </a:spcBef>
              <a:spcAft>
                <a:spcPts val="0"/>
              </a:spcAft>
              <a:buSzPts val="1100"/>
              <a:buChar char="●"/>
            </a:pPr>
            <a:r>
              <a:rPr lang="en"/>
              <a:t>contains smartphone accelerometer data from 13 anonymized Ohio State University college students and corresponding Transdermal Alcohol Concentration (TAC) data using SCRAM ankle bracelets, during a bar crawl. </a:t>
            </a:r>
            <a:endParaRPr/>
          </a:p>
          <a:p>
            <a:pPr indent="-298450" lvl="0" marL="457200" rtl="0" algn="l">
              <a:spcBef>
                <a:spcPts val="0"/>
              </a:spcBef>
              <a:spcAft>
                <a:spcPts val="0"/>
              </a:spcAft>
              <a:buSzPts val="1100"/>
              <a:buChar char="●"/>
            </a:pPr>
            <a:r>
              <a:rPr lang="en"/>
              <a:t>The SCRAM bracelets are like a breathalyzer for the ankle. Measures alcohol through the skin.</a:t>
            </a:r>
            <a:endParaRPr/>
          </a:p>
          <a:p>
            <a:pPr indent="-298450" lvl="1" marL="914400" rtl="0" algn="l">
              <a:spcBef>
                <a:spcPts val="0"/>
              </a:spcBef>
              <a:spcAft>
                <a:spcPts val="0"/>
              </a:spcAft>
              <a:buSzPts val="1100"/>
              <a:buChar char="○"/>
            </a:pPr>
            <a:r>
              <a:rPr lang="en"/>
              <a:t>SCRAM bracelets show better TAC accuracy at higher alcohol concentrations, making the dataset unsuitable for regression, but suitable for classification </a:t>
            </a:r>
            <a:endParaRPr/>
          </a:p>
          <a:p>
            <a:pPr indent="-298450" lvl="0" marL="457200" rtl="0" algn="l">
              <a:spcBef>
                <a:spcPts val="0"/>
              </a:spcBef>
              <a:spcAft>
                <a:spcPts val="0"/>
              </a:spcAft>
              <a:buSzPts val="1100"/>
              <a:buChar char="●"/>
            </a:pPr>
            <a:r>
              <a:rPr lang="en"/>
              <a:t>Accelerometer data</a:t>
            </a:r>
            <a:endParaRPr/>
          </a:p>
          <a:p>
            <a:pPr indent="-298450" lvl="1" marL="914400" rtl="0" algn="l">
              <a:spcBef>
                <a:spcPts val="0"/>
              </a:spcBef>
              <a:spcAft>
                <a:spcPts val="0"/>
              </a:spcAft>
              <a:buSzPts val="1100"/>
              <a:buChar char="○"/>
            </a:pPr>
            <a:r>
              <a:rPr lang="en"/>
              <a:t>The file contains 5 columns: a timestamp, a participant ID, and a sample from each axis of the accelerometer. </a:t>
            </a:r>
            <a:endParaRPr/>
          </a:p>
          <a:p>
            <a:pPr indent="-298450" lvl="1" marL="914400" rtl="0" algn="l">
              <a:spcBef>
                <a:spcPts val="0"/>
              </a:spcBef>
              <a:spcAft>
                <a:spcPts val="0"/>
              </a:spcAft>
              <a:buSzPts val="1100"/>
              <a:buChar char="○"/>
            </a:pPr>
            <a:r>
              <a:rPr lang="en"/>
              <a:t>Time is measured in unix timestamp, with millisecond granularity</a:t>
            </a:r>
            <a:endParaRPr/>
          </a:p>
          <a:p>
            <a:pPr indent="-298450" lvl="1" marL="914400" rtl="0" algn="l">
              <a:spcBef>
                <a:spcPts val="0"/>
              </a:spcBef>
              <a:spcAft>
                <a:spcPts val="0"/>
              </a:spcAft>
              <a:buSzPts val="1100"/>
              <a:buChar char="○"/>
            </a:pPr>
            <a:r>
              <a:rPr lang="en"/>
              <a:t>40 Hz sampling rate.</a:t>
            </a:r>
            <a:endParaRPr/>
          </a:p>
          <a:p>
            <a:pPr indent="-298450" lvl="0" marL="457200" rtl="0" algn="l">
              <a:spcBef>
                <a:spcPts val="0"/>
              </a:spcBef>
              <a:spcAft>
                <a:spcPts val="0"/>
              </a:spcAft>
              <a:buSzPts val="1100"/>
              <a:buChar char="●"/>
            </a:pPr>
            <a:r>
              <a:rPr lang="en"/>
              <a:t>TAC data</a:t>
            </a:r>
            <a:endParaRPr/>
          </a:p>
          <a:p>
            <a:pPr indent="-298450" lvl="1" marL="914400" rtl="0" algn="l">
              <a:spcBef>
                <a:spcPts val="0"/>
              </a:spcBef>
              <a:spcAft>
                <a:spcPts val="0"/>
              </a:spcAft>
              <a:buSzPts val="1100"/>
              <a:buChar char="○"/>
            </a:pPr>
            <a:r>
              <a:rPr lang="en"/>
              <a:t>Sampled every 30 minutes, for a full 24 hours</a:t>
            </a:r>
            <a:endParaRPr/>
          </a:p>
          <a:p>
            <a:pPr indent="-298450" lvl="0" marL="457200" rtl="0" algn="l">
              <a:spcBef>
                <a:spcPts val="0"/>
              </a:spcBef>
              <a:spcAft>
                <a:spcPts val="0"/>
              </a:spcAft>
              <a:buSzPts val="1100"/>
              <a:buChar char="●"/>
            </a:pPr>
            <a:r>
              <a:rPr lang="en"/>
              <a:t>The file contains 14 million (14057567) rows , and there are no missing values. </a:t>
            </a:r>
            <a:endParaRPr/>
          </a:p>
          <a:p>
            <a:pPr indent="-298450" lvl="0" marL="457200" rtl="0" algn="l">
              <a:spcBef>
                <a:spcPts val="0"/>
              </a:spcBef>
              <a:spcAft>
                <a:spcPts val="0"/>
              </a:spcAft>
              <a:buClr>
                <a:schemeClr val="dk1"/>
              </a:buClr>
              <a:buSzPts val="1100"/>
              <a:buChar char="●"/>
            </a:pPr>
            <a:r>
              <a:rPr lang="en">
                <a:solidFill>
                  <a:schemeClr val="dk1"/>
                </a:solidFill>
              </a:rPr>
              <a:t>Problem:</a:t>
            </a:r>
            <a:r>
              <a:rPr lang="en">
                <a:solidFill>
                  <a:schemeClr val="dk1"/>
                </a:solidFill>
              </a:rPr>
              <a:t> There is much higher granularity in the accelerometer data (sampled at 40 Hz) than in the TAC data (sampled every 30 minutes). We will need to impute the missing TAC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538752de6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538752de6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SCRAM bracelets not very accurate; may have outliers; → smoothing will help control for outliers</a:t>
            </a:r>
            <a:endParaRPr/>
          </a:p>
          <a:p>
            <a:pPr indent="-298450" lvl="0" marL="457200" rtl="0" algn="l">
              <a:spcBef>
                <a:spcPts val="0"/>
              </a:spcBef>
              <a:spcAft>
                <a:spcPts val="0"/>
              </a:spcAft>
              <a:buSzPts val="1100"/>
              <a:buChar char="●"/>
            </a:pPr>
            <a:r>
              <a:rPr lang="en"/>
              <a:t>We used 2 methods to impute our data, resulting in a bifurcation of our dataset.</a:t>
            </a:r>
            <a:endParaRPr/>
          </a:p>
          <a:p>
            <a:pPr indent="-298450" lvl="1" marL="914400" rtl="0" algn="l">
              <a:spcBef>
                <a:spcPts val="0"/>
              </a:spcBef>
              <a:spcAft>
                <a:spcPts val="0"/>
              </a:spcAft>
              <a:buSzPts val="1100"/>
              <a:buChar char="○"/>
            </a:pPr>
            <a:r>
              <a:rPr lang="en"/>
              <a:t>Use an interpolation function on the raw data to impute TAC values for every accelerometer row; and</a:t>
            </a:r>
            <a:endParaRPr/>
          </a:p>
          <a:p>
            <a:pPr indent="-298450" lvl="1" marL="914400" rtl="0" algn="l">
              <a:spcBef>
                <a:spcPts val="0"/>
              </a:spcBef>
              <a:spcAft>
                <a:spcPts val="0"/>
              </a:spcAft>
              <a:buSzPts val="1100"/>
              <a:buChar char="○"/>
            </a:pPr>
            <a:r>
              <a:rPr lang="en"/>
              <a:t>Use a triangular-moving-average of window size 3 to smooth all data points (for both the accelerometer data and TAC data), followed by a 3rd order interpolation on the smoothed TAC data to impute TAC values for every accelerometer row.</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 Triangular Moving Average with rolling window of size 3, and B.) interpolation of the 3rd order. </a:t>
            </a:r>
            <a:endParaRPr/>
          </a:p>
          <a:p>
            <a:pPr indent="-298450" lvl="0" marL="457200" rtl="0" algn="l">
              <a:spcBef>
                <a:spcPts val="0"/>
              </a:spcBef>
              <a:spcAft>
                <a:spcPts val="0"/>
              </a:spcAft>
              <a:buSzPts val="1100"/>
              <a:buChar char="●"/>
            </a:pPr>
            <a:r>
              <a:rPr lang="en"/>
              <a:t>The red-dotted line is the threshold for drunkenness: TAC Level = 0.08</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538752de6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538752de6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Problem: </a:t>
            </a:r>
            <a:r>
              <a:rPr lang="en"/>
              <a:t>much of the accelerometer data was missing for certain individuals</a:t>
            </a:r>
            <a:endParaRPr/>
          </a:p>
          <a:p>
            <a:pPr indent="-298450" lvl="0" marL="457200" rtl="0" algn="l">
              <a:spcBef>
                <a:spcPts val="0"/>
              </a:spcBef>
              <a:spcAft>
                <a:spcPts val="0"/>
              </a:spcAft>
              <a:buSzPts val="1100"/>
              <a:buChar char="●"/>
            </a:pPr>
            <a:r>
              <a:rPr lang="en"/>
              <a:t>Imbalanced dataset</a:t>
            </a:r>
            <a:endParaRPr/>
          </a:p>
          <a:p>
            <a:pPr indent="-298450" lvl="1" marL="914400" rtl="0" algn="l">
              <a:spcBef>
                <a:spcPts val="0"/>
              </a:spcBef>
              <a:spcAft>
                <a:spcPts val="0"/>
              </a:spcAft>
              <a:buClr>
                <a:schemeClr val="dk1"/>
              </a:buClr>
              <a:buSzPts val="1100"/>
              <a:buChar char="○"/>
            </a:pPr>
            <a:r>
              <a:rPr lang="en">
                <a:solidFill>
                  <a:schemeClr val="dk1"/>
                </a:solidFill>
              </a:rPr>
              <a:t>Left 2 figures: Missing accelerometer data for participant with iPhone (A) versus participant with Android (B).</a:t>
            </a:r>
            <a:endParaRPr>
              <a:solidFill>
                <a:schemeClr val="dk1"/>
              </a:solidFill>
            </a:endParaRPr>
          </a:p>
          <a:p>
            <a:pPr indent="-298450" lvl="2" marL="1371600" rtl="0" algn="l">
              <a:spcBef>
                <a:spcPts val="0"/>
              </a:spcBef>
              <a:spcAft>
                <a:spcPts val="0"/>
              </a:spcAft>
              <a:buSzPts val="1100"/>
              <a:buChar char="■"/>
            </a:pPr>
            <a:r>
              <a:rPr lang="en"/>
              <a:t>Left: iPhone, Right: Android</a:t>
            </a:r>
            <a:endParaRPr/>
          </a:p>
          <a:p>
            <a:pPr indent="-298450" lvl="1" marL="914400" rtl="0" algn="l">
              <a:spcBef>
                <a:spcPts val="0"/>
              </a:spcBef>
              <a:spcAft>
                <a:spcPts val="0"/>
              </a:spcAft>
              <a:buClr>
                <a:schemeClr val="dk1"/>
              </a:buClr>
              <a:buSzPts val="1100"/>
              <a:buChar char="○"/>
            </a:pPr>
            <a:r>
              <a:rPr lang="en">
                <a:solidFill>
                  <a:schemeClr val="dk1"/>
                </a:solidFill>
              </a:rPr>
              <a:t>Figure on the Right: Imbalanced Dataset. Some participants have over 2 million rows of accelerometer data while others have as few as 300 thousand.</a:t>
            </a:r>
            <a:endParaRPr/>
          </a:p>
          <a:p>
            <a:pPr indent="-298450" lvl="0" marL="457200" rtl="0" algn="l">
              <a:spcBef>
                <a:spcPts val="0"/>
              </a:spcBef>
              <a:spcAft>
                <a:spcPts val="0"/>
              </a:spcAft>
              <a:buSzPts val="1100"/>
              <a:buChar char="●"/>
            </a:pPr>
            <a:r>
              <a:rPr lang="en"/>
              <a:t>Only the participants with iPhones had swaths of missing data. </a:t>
            </a:r>
            <a:endParaRPr/>
          </a:p>
          <a:p>
            <a:pPr indent="-298450" lvl="0" marL="457200" rtl="0" algn="l">
              <a:spcBef>
                <a:spcPts val="0"/>
              </a:spcBef>
              <a:spcAft>
                <a:spcPts val="0"/>
              </a:spcAft>
              <a:buSzPts val="1100"/>
              <a:buChar char="●"/>
            </a:pPr>
            <a:r>
              <a:rPr lang="en"/>
              <a:t>I contacted a former Apple employee, performed my own online search, and parsing through the Killian et al. (2019) paper, we concluded that it was likely that the program that used to collect the accelerometer data may have been more power-hungry or buggy on the iPhone operating system than on the Android phones. </a:t>
            </a:r>
            <a:endParaRPr/>
          </a:p>
          <a:p>
            <a:pPr indent="-298450" lvl="0" marL="457200" rtl="0" algn="l">
              <a:spcBef>
                <a:spcPts val="0"/>
              </a:spcBef>
              <a:spcAft>
                <a:spcPts val="0"/>
              </a:spcAft>
              <a:buSzPts val="1100"/>
              <a:buChar char="●"/>
            </a:pPr>
            <a:r>
              <a:rPr lang="en"/>
              <a:t>Solution: To mitigate this problem of data imbalance, in the train/test split step, I randomly sampled an equal number of instances from each participant so that the final dataset used on our models was balanced.</a:t>
            </a:r>
            <a:endParaRPr/>
          </a:p>
          <a:p>
            <a:pPr indent="-298450" lvl="1" marL="914400" rtl="0" algn="l">
              <a:spcBef>
                <a:spcPts val="0"/>
              </a:spcBef>
              <a:spcAft>
                <a:spcPts val="0"/>
              </a:spcAft>
              <a:buSzPts val="1100"/>
              <a:buChar char="○"/>
            </a:pPr>
            <a:r>
              <a:rPr lang="en"/>
              <a:t>No overrepresentation of any single person</a:t>
            </a:r>
            <a:endParaRPr/>
          </a:p>
          <a:p>
            <a:pPr indent="-298450" lvl="0" marL="457200" rtl="0" algn="l">
              <a:spcBef>
                <a:spcPts val="0"/>
              </a:spcBef>
              <a:spcAft>
                <a:spcPts val="0"/>
              </a:spcAft>
              <a:buSzPts val="1100"/>
              <a:buChar char="●"/>
            </a:pPr>
            <a:r>
              <a:rPr lang="en"/>
              <a:t>Like with the TAC data, we bifurcated our dataset. One copy had TMA-smoothing, and the other was left as original Raw data.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538752de6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538752de6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dataset had only 3 independent variables (x, y, and z accelerometer data) to predict our 1 dependent variable (TAC Level). </a:t>
            </a:r>
            <a:endParaRPr/>
          </a:p>
          <a:p>
            <a:pPr indent="-298450" lvl="0" marL="457200" rtl="0" algn="l">
              <a:spcBef>
                <a:spcPts val="0"/>
              </a:spcBef>
              <a:spcAft>
                <a:spcPts val="0"/>
              </a:spcAft>
              <a:buSzPts val="1100"/>
              <a:buChar char="●"/>
            </a:pPr>
            <a:r>
              <a:rPr lang="en"/>
              <a:t>Feeding these 3 columns of data into a machine learning model is essentially meaningless. </a:t>
            </a:r>
            <a:endParaRPr/>
          </a:p>
          <a:p>
            <a:pPr indent="-298450" lvl="1" marL="914400" rtl="0" algn="l">
              <a:spcBef>
                <a:spcPts val="0"/>
              </a:spcBef>
              <a:spcAft>
                <a:spcPts val="0"/>
              </a:spcAft>
              <a:buSzPts val="1100"/>
              <a:buChar char="○"/>
            </a:pPr>
            <a:r>
              <a:rPr lang="en"/>
              <a:t>Features have to be derived from the accelerometer data.</a:t>
            </a:r>
            <a:endParaRPr/>
          </a:p>
          <a:p>
            <a:pPr indent="-298450" lvl="1" marL="914400" rtl="0" algn="l">
              <a:spcBef>
                <a:spcPts val="0"/>
              </a:spcBef>
              <a:spcAft>
                <a:spcPts val="0"/>
              </a:spcAft>
              <a:buSzPts val="1100"/>
              <a:buChar char="○"/>
            </a:pPr>
            <a:r>
              <a:rPr lang="en"/>
              <a:t>These features will provide data for the algorithms to model on</a:t>
            </a:r>
            <a:endParaRPr/>
          </a:p>
          <a:p>
            <a:pPr indent="-298450" lvl="0" marL="457200" rtl="0" algn="l">
              <a:spcBef>
                <a:spcPts val="0"/>
              </a:spcBef>
              <a:spcAft>
                <a:spcPts val="0"/>
              </a:spcAft>
              <a:buSzPts val="1100"/>
              <a:buChar char="●"/>
            </a:pPr>
            <a:r>
              <a:rPr lang="en"/>
              <a:t>features were made in 6-fold sets (x, y, and z axis, plus their smoothed counterparts x_tma, y_tma, and z_tma) using the pandas rolling() method over 10-second windows</a:t>
            </a:r>
            <a:endParaRPr/>
          </a:p>
          <a:p>
            <a:pPr indent="-298450" lvl="0" marL="457200" rtl="0" algn="l">
              <a:spcBef>
                <a:spcPts val="0"/>
              </a:spcBef>
              <a:spcAft>
                <a:spcPts val="0"/>
              </a:spcAft>
              <a:buSzPts val="1100"/>
              <a:buChar char="●"/>
            </a:pPr>
            <a:r>
              <a:rPr lang="en"/>
              <a:t>I would like to note that jerk and snap were not features present in the original paper by Killian et al. (2019), and neither were the standard deviations of all the features.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Features:</a:t>
            </a:r>
            <a:endParaRPr/>
          </a:p>
          <a:p>
            <a:pPr indent="-298450" lvl="1" marL="914400" rtl="0" algn="l">
              <a:spcBef>
                <a:spcPts val="0"/>
              </a:spcBef>
              <a:spcAft>
                <a:spcPts val="0"/>
              </a:spcAft>
              <a:buSzPts val="1100"/>
              <a:buChar char="○"/>
            </a:pPr>
            <a:r>
              <a:rPr lang="en"/>
              <a:t>Mean</a:t>
            </a:r>
            <a:endParaRPr/>
          </a:p>
          <a:p>
            <a:pPr indent="-298450" lvl="1" marL="914400" rtl="0" algn="l">
              <a:spcBef>
                <a:spcPts val="0"/>
              </a:spcBef>
              <a:spcAft>
                <a:spcPts val="0"/>
              </a:spcAft>
              <a:buSzPts val="1100"/>
              <a:buChar char="○"/>
            </a:pPr>
            <a:r>
              <a:rPr lang="en"/>
              <a:t>Standard Deviation</a:t>
            </a:r>
            <a:endParaRPr/>
          </a:p>
          <a:p>
            <a:pPr indent="-298450" lvl="1" marL="914400" rtl="0" algn="l">
              <a:spcBef>
                <a:spcPts val="0"/>
              </a:spcBef>
              <a:spcAft>
                <a:spcPts val="0"/>
              </a:spcAft>
              <a:buSzPts val="1100"/>
              <a:buChar char="○"/>
            </a:pPr>
            <a:r>
              <a:rPr lang="en"/>
              <a:t>Variance</a:t>
            </a:r>
            <a:endParaRPr/>
          </a:p>
          <a:p>
            <a:pPr indent="-298450" lvl="1" marL="914400" rtl="0" algn="l">
              <a:spcBef>
                <a:spcPts val="0"/>
              </a:spcBef>
              <a:spcAft>
                <a:spcPts val="0"/>
              </a:spcAft>
              <a:buSzPts val="1100"/>
              <a:buChar char="○"/>
            </a:pPr>
            <a:r>
              <a:rPr lang="en"/>
              <a:t>Median</a:t>
            </a:r>
            <a:endParaRPr/>
          </a:p>
          <a:p>
            <a:pPr indent="-298450" lvl="1" marL="914400" rtl="0" algn="l">
              <a:spcBef>
                <a:spcPts val="0"/>
              </a:spcBef>
              <a:spcAft>
                <a:spcPts val="0"/>
              </a:spcAft>
              <a:buSzPts val="1100"/>
              <a:buChar char="○"/>
            </a:pPr>
            <a:r>
              <a:rPr lang="en"/>
              <a:t>Max (of raw and of absolute signal)</a:t>
            </a:r>
            <a:endParaRPr/>
          </a:p>
          <a:p>
            <a:pPr indent="-298450" lvl="1" marL="914400" rtl="0" algn="l">
              <a:spcBef>
                <a:spcPts val="0"/>
              </a:spcBef>
              <a:spcAft>
                <a:spcPts val="0"/>
              </a:spcAft>
              <a:buSzPts val="1100"/>
              <a:buChar char="○"/>
            </a:pPr>
            <a:r>
              <a:rPr lang="en"/>
              <a:t>Min (of raw and of absolute signal)</a:t>
            </a:r>
            <a:endParaRPr/>
          </a:p>
          <a:p>
            <a:pPr indent="-298450" lvl="1" marL="914400" rtl="0" algn="l">
              <a:spcBef>
                <a:spcPts val="0"/>
              </a:spcBef>
              <a:spcAft>
                <a:spcPts val="0"/>
              </a:spcAft>
              <a:buSzPts val="1100"/>
              <a:buChar char="○"/>
            </a:pPr>
            <a:r>
              <a:rPr lang="en"/>
              <a:t>Skew</a:t>
            </a:r>
            <a:endParaRPr/>
          </a:p>
          <a:p>
            <a:pPr indent="-298450" lvl="1" marL="914400" rtl="0" algn="l">
              <a:spcBef>
                <a:spcPts val="0"/>
              </a:spcBef>
              <a:spcAft>
                <a:spcPts val="0"/>
              </a:spcAft>
              <a:buSzPts val="1100"/>
              <a:buChar char="○"/>
            </a:pPr>
            <a:r>
              <a:rPr lang="en"/>
              <a:t>Kurtosis</a:t>
            </a:r>
            <a:endParaRPr/>
          </a:p>
          <a:p>
            <a:pPr indent="-298450" lvl="1" marL="914400" rtl="0" algn="l">
              <a:spcBef>
                <a:spcPts val="0"/>
              </a:spcBef>
              <a:spcAft>
                <a:spcPts val="0"/>
              </a:spcAft>
              <a:buSzPts val="1100"/>
              <a:buChar char="○"/>
            </a:pPr>
            <a:r>
              <a:rPr lang="en"/>
              <a:t>Zero Crossing Rate - the number of times the signal changes signs.</a:t>
            </a:r>
            <a:endParaRPr/>
          </a:p>
          <a:p>
            <a:pPr indent="-298450" lvl="1" marL="914400" rtl="0" algn="l">
              <a:spcBef>
                <a:spcPts val="0"/>
              </a:spcBef>
              <a:spcAft>
                <a:spcPts val="0"/>
              </a:spcAft>
              <a:buSzPts val="1100"/>
              <a:buChar char="○"/>
            </a:pPr>
            <a:r>
              <a:rPr lang="en"/>
              <a:t>Gait stretch - the difference between max and min of one stride (of raw signal).</a:t>
            </a:r>
            <a:endParaRPr/>
          </a:p>
          <a:p>
            <a:pPr indent="-298450" lvl="1" marL="914400" rtl="0" algn="l">
              <a:spcBef>
                <a:spcPts val="0"/>
              </a:spcBef>
              <a:spcAft>
                <a:spcPts val="0"/>
              </a:spcAft>
              <a:buSzPts val="1100"/>
              <a:buChar char="○"/>
            </a:pPr>
            <a:r>
              <a:rPr lang="en"/>
              <a:t>Number of steps - the total number of peaks.</a:t>
            </a:r>
            <a:endParaRPr/>
          </a:p>
          <a:p>
            <a:pPr indent="-298450" lvl="1" marL="914400" rtl="0" algn="l">
              <a:spcBef>
                <a:spcPts val="0"/>
              </a:spcBef>
              <a:spcAft>
                <a:spcPts val="0"/>
              </a:spcAft>
              <a:buSzPts val="1100"/>
              <a:buChar char="○"/>
            </a:pPr>
            <a:r>
              <a:rPr lang="en"/>
              <a:t>Step Time - the average time between steps.</a:t>
            </a:r>
            <a:endParaRPr/>
          </a:p>
          <a:p>
            <a:pPr indent="-298450" lvl="1" marL="914400" rtl="0" algn="l">
              <a:spcBef>
                <a:spcPts val="0"/>
              </a:spcBef>
              <a:spcAft>
                <a:spcPts val="0"/>
              </a:spcAft>
              <a:buSzPts val="1100"/>
              <a:buChar char="○"/>
            </a:pPr>
            <a:r>
              <a:rPr lang="en"/>
              <a:t>RMS - Root-mean-square of accelerations, i.e. the average power.</a:t>
            </a:r>
            <a:endParaRPr/>
          </a:p>
          <a:p>
            <a:pPr indent="-298450" lvl="1" marL="914400" rtl="0" algn="l">
              <a:spcBef>
                <a:spcPts val="0"/>
              </a:spcBef>
              <a:spcAft>
                <a:spcPts val="0"/>
              </a:spcAft>
              <a:buSzPts val="1100"/>
              <a:buChar char="○"/>
            </a:pPr>
            <a:r>
              <a:rPr lang="en"/>
              <a:t>Average Resultant Acceleration - Average of the square roots of the sum of the values of each axis squared: </a:t>
            </a:r>
            <a:endParaRPr/>
          </a:p>
          <a:p>
            <a:pPr indent="-298450" lvl="1" marL="914400" rtl="0" algn="l">
              <a:spcBef>
                <a:spcPts val="0"/>
              </a:spcBef>
              <a:spcAft>
                <a:spcPts val="0"/>
              </a:spcAft>
              <a:buSzPts val="1100"/>
              <a:buChar char="○"/>
            </a:pPr>
            <a:r>
              <a:rPr lang="en"/>
              <a:t>Jerk (the gradient of the accelerometer data) and the above features for Jerk.</a:t>
            </a:r>
            <a:endParaRPr/>
          </a:p>
          <a:p>
            <a:pPr indent="-298450" lvl="1" marL="914400" rtl="0" algn="l">
              <a:spcBef>
                <a:spcPts val="0"/>
              </a:spcBef>
              <a:spcAft>
                <a:spcPts val="0"/>
              </a:spcAft>
              <a:buSzPts val="1100"/>
              <a:buChar char="○"/>
            </a:pPr>
            <a:r>
              <a:rPr lang="en"/>
              <a:t>Snap (the gradient of jerk) and the above features for Snap.</a:t>
            </a:r>
            <a:endParaRPr/>
          </a:p>
          <a:p>
            <a:pPr indent="-298450" lvl="1" marL="914400" rtl="0" algn="l">
              <a:spcBef>
                <a:spcPts val="0"/>
              </a:spcBef>
              <a:spcAft>
                <a:spcPts val="0"/>
              </a:spcAft>
              <a:buSzPts val="1100"/>
              <a:buChar char="○"/>
            </a:pPr>
            <a:r>
              <a:rPr lang="en"/>
              <a:t>The standard deviation of all of the above features.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538752de6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538752de6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The decision to calculate the standard deviations of all features was made after plotting heatmaps, scatterplots, histograms, and boxplots of the former features.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was no obvious relationship between any of the features and the participant's TAC.</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However, there visually appears in the boxplots to be less variation in the features for the participant when they are sober compared to when they are intoxicated. </a:t>
            </a:r>
            <a:endParaRPr>
              <a:solidFill>
                <a:schemeClr val="dk1"/>
              </a:solidFill>
            </a:endParaRPr>
          </a:p>
          <a:p>
            <a:pPr indent="-298450" lvl="1" marL="914400" rtl="0" algn="l">
              <a:spcBef>
                <a:spcPts val="0"/>
              </a:spcBef>
              <a:spcAft>
                <a:spcPts val="0"/>
              </a:spcAft>
              <a:buSzPts val="1100"/>
              <a:buChar char="○"/>
            </a:pPr>
            <a:r>
              <a:rPr lang="en"/>
              <a:t>Boxplots of X-axis features for a single participant. TAC &gt; 8% (left) , TAC &lt; 8% (right). Note that the IQR appears larger when the participant is intoxicated compared to non-intoxicated.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538752de6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538752de6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I began featurizing, I quickly realized that adding 306 new features to my dataset → time consuming. </a:t>
            </a:r>
            <a:endParaRPr/>
          </a:p>
          <a:p>
            <a:pPr indent="-298450" lvl="1" marL="914400" rtl="0" algn="l">
              <a:spcBef>
                <a:spcPts val="0"/>
              </a:spcBef>
              <a:spcAft>
                <a:spcPts val="0"/>
              </a:spcAft>
              <a:buSzPts val="1100"/>
              <a:buChar char="○"/>
            </a:pPr>
            <a:r>
              <a:rPr lang="en"/>
              <a:t>13 dataframes (one for each participant) with hundreds-of-thousands to millions of rows in each dataframe. In total, I had approximately 23 million rows to featurize (about 11.4 million for the raw/interpolated dataset, and 11.4 million for the TMA-smoothed dataset). </a:t>
            </a:r>
            <a:endParaRPr/>
          </a:p>
          <a:p>
            <a:pPr indent="-298450" lvl="0" marL="457200" rtl="0" algn="l">
              <a:spcBef>
                <a:spcPts val="0"/>
              </a:spcBef>
              <a:spcAft>
                <a:spcPts val="0"/>
              </a:spcAft>
              <a:buSzPts val="1100"/>
              <a:buChar char="●"/>
            </a:pPr>
            <a:r>
              <a:rPr lang="en"/>
              <a:t>On my system (Dell Laptop with 12 processors and 16 GB RAM), it took me approximately 127 seconds to featurize 10k rows, and 3413.8 seconds for 447423 rows. Extrapolating from these two data points, I deduced that it would have taken me roughly 87k seconds to featurize all 13 df's of a given dataset (11.4 millions rows), or on the order of 24.1 hours.</a:t>
            </a:r>
            <a:endParaRPr/>
          </a:p>
          <a:p>
            <a:pPr indent="-298450" lvl="0" marL="457200" rtl="0" algn="l">
              <a:spcBef>
                <a:spcPts val="0"/>
              </a:spcBef>
              <a:spcAft>
                <a:spcPts val="0"/>
              </a:spcAft>
              <a:buSzPts val="1100"/>
              <a:buChar char="●"/>
            </a:pPr>
            <a:r>
              <a:rPr lang="en"/>
              <a:t>Since I had both the raw x, y, z axes as well as their TMA-smoothed counterparts (x_tma, y_tma, z_tma) the total time would have been closer to 48 hours. Therefore, being able to parallelize my processes would be a huge gamechanger!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ceur-ws.org/Vol-2429/paper6.pdf" TargetMode="External"/><Relationship Id="rId4" Type="http://schemas.openxmlformats.org/officeDocument/2006/relationships/hyperlink" Target="http://archive.ics.uci.edu/ml/datasets/Bar+Crawl%3A+Detecting+Heavy+Drink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Detecting Heavy Drinking with Smartphone Accelerometers</a:t>
            </a:r>
            <a:endParaRPr/>
          </a:p>
        </p:txBody>
      </p:sp>
      <p:sp>
        <p:nvSpPr>
          <p:cNvPr id="64" name="Google Shape;64;p13"/>
          <p:cNvSpPr txBox="1"/>
          <p:nvPr>
            <p:ph idx="1" type="subTitle"/>
          </p:nvPr>
        </p:nvSpPr>
        <p:spPr>
          <a:xfrm>
            <a:off x="510450" y="3182341"/>
            <a:ext cx="8123100" cy="141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Grace Tang</a:t>
            </a:r>
            <a:endParaRPr/>
          </a:p>
          <a:p>
            <a:pPr indent="0" lvl="0" marL="0" rtl="0" algn="ctr">
              <a:spcBef>
                <a:spcPts val="0"/>
              </a:spcBef>
              <a:spcAft>
                <a:spcPts val="0"/>
              </a:spcAft>
              <a:buNone/>
            </a:pPr>
            <a:r>
              <a:rPr lang="en"/>
              <a:t>Springboard DSC - Capstone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Multiprocessing to Parallelize</a:t>
            </a:r>
            <a:endParaRPr/>
          </a:p>
        </p:txBody>
      </p:sp>
      <p:sp>
        <p:nvSpPr>
          <p:cNvPr id="134" name="Google Shape;134;p22"/>
          <p:cNvSpPr txBox="1"/>
          <p:nvPr>
            <p:ph idx="1" type="body"/>
          </p:nvPr>
        </p:nvSpPr>
        <p:spPr>
          <a:xfrm>
            <a:off x="387900" y="1489825"/>
            <a:ext cx="4368300" cy="3078900"/>
          </a:xfrm>
          <a:prstGeom prst="rect">
            <a:avLst/>
          </a:prstGeom>
        </p:spPr>
        <p:txBody>
          <a:bodyPr anchorCtr="0" anchor="t" bIns="91425" lIns="91425" spcFirstLastPara="1" rIns="91425" wrap="square" tIns="91425">
            <a:normAutofit lnSpcReduction="10000"/>
          </a:bodyPr>
          <a:lstStyle/>
          <a:p>
            <a:pPr indent="-369570" lvl="0" marL="457200" rtl="0" algn="l">
              <a:lnSpc>
                <a:spcPct val="95000"/>
              </a:lnSpc>
              <a:spcBef>
                <a:spcPts val="0"/>
              </a:spcBef>
              <a:spcAft>
                <a:spcPts val="0"/>
              </a:spcAft>
              <a:buSzPts val="2220"/>
              <a:buChar char="●"/>
            </a:pPr>
            <a:r>
              <a:rPr lang="en" sz="2220"/>
              <a:t>Python’s multiprocessing package</a:t>
            </a:r>
            <a:endParaRPr sz="2220"/>
          </a:p>
          <a:p>
            <a:pPr indent="-369570" lvl="0" marL="457200" rtl="0" algn="l">
              <a:lnSpc>
                <a:spcPct val="95000"/>
              </a:lnSpc>
              <a:spcBef>
                <a:spcPts val="0"/>
              </a:spcBef>
              <a:spcAft>
                <a:spcPts val="0"/>
              </a:spcAft>
              <a:buSzPts val="2220"/>
              <a:buChar char="●"/>
            </a:pPr>
            <a:r>
              <a:rPr lang="en" sz="2220"/>
              <a:t>Challenges with Windows OS</a:t>
            </a:r>
            <a:endParaRPr sz="2220"/>
          </a:p>
          <a:p>
            <a:pPr indent="0" lvl="0" marL="0" rtl="0" algn="l">
              <a:lnSpc>
                <a:spcPct val="95000"/>
              </a:lnSpc>
              <a:spcBef>
                <a:spcPts val="1200"/>
              </a:spcBef>
              <a:spcAft>
                <a:spcPts val="0"/>
              </a:spcAft>
              <a:buNone/>
            </a:pPr>
            <a:r>
              <a:t/>
            </a:r>
            <a:endParaRPr sz="2220"/>
          </a:p>
          <a:p>
            <a:pPr indent="-369570" lvl="0" marL="457200" rtl="0" algn="l">
              <a:lnSpc>
                <a:spcPct val="95000"/>
              </a:lnSpc>
              <a:spcBef>
                <a:spcPts val="1200"/>
              </a:spcBef>
              <a:spcAft>
                <a:spcPts val="0"/>
              </a:spcAft>
              <a:buSzPts val="2220"/>
              <a:buChar char="●"/>
            </a:pPr>
            <a:r>
              <a:rPr lang="en" sz="2220"/>
              <a:t>Result: 48732 seconds (13.5 hours)</a:t>
            </a:r>
            <a:endParaRPr sz="2220"/>
          </a:p>
          <a:p>
            <a:pPr indent="-369569" lvl="1" marL="914400" rtl="0" algn="l">
              <a:lnSpc>
                <a:spcPct val="95000"/>
              </a:lnSpc>
              <a:spcBef>
                <a:spcPts val="0"/>
              </a:spcBef>
              <a:spcAft>
                <a:spcPts val="0"/>
              </a:spcAft>
              <a:buSzPts val="2220"/>
              <a:buChar char="○"/>
            </a:pPr>
            <a:r>
              <a:rPr lang="en" sz="2220"/>
              <a:t>3.6x faster</a:t>
            </a:r>
            <a:endParaRPr sz="2220"/>
          </a:p>
          <a:p>
            <a:pPr indent="-369569" lvl="1" marL="914400" rtl="0" algn="l">
              <a:lnSpc>
                <a:spcPct val="95000"/>
              </a:lnSpc>
              <a:spcBef>
                <a:spcPts val="0"/>
              </a:spcBef>
              <a:spcAft>
                <a:spcPts val="0"/>
              </a:spcAft>
              <a:buSzPts val="2220"/>
              <a:buChar char="○"/>
            </a:pPr>
            <a:r>
              <a:rPr lang="en" sz="2220"/>
              <a:t>Reduce from 2-day to overnight!</a:t>
            </a:r>
            <a:endParaRPr sz="2220"/>
          </a:p>
        </p:txBody>
      </p:sp>
      <p:sp>
        <p:nvSpPr>
          <p:cNvPr id="135" name="Google Shape;135;p22"/>
          <p:cNvSpPr txBox="1"/>
          <p:nvPr>
            <p:ph idx="2" type="body"/>
          </p:nvPr>
        </p:nvSpPr>
        <p:spPr>
          <a:xfrm>
            <a:off x="4756200" y="1489825"/>
            <a:ext cx="3999900" cy="3078900"/>
          </a:xfrm>
          <a:prstGeom prst="rect">
            <a:avLst/>
          </a:prstGeom>
          <a:solidFill>
            <a:srgbClr val="F3F3F3"/>
          </a:solidFill>
        </p:spPr>
        <p:txBody>
          <a:bodyPr anchorCtr="0" anchor="t" bIns="91425" lIns="91425" spcFirstLastPara="1" rIns="91425" wrap="square" tIns="91425">
            <a:normAutofit/>
          </a:bodyPr>
          <a:lstStyle/>
          <a:p>
            <a:pPr indent="0" lvl="0" marL="0" rtl="0" algn="just">
              <a:spcBef>
                <a:spcPts val="0"/>
              </a:spcBef>
              <a:spcAft>
                <a:spcPts val="0"/>
              </a:spcAft>
              <a:buNone/>
            </a:pPr>
            <a:r>
              <a:rPr b="1" lang="en">
                <a:solidFill>
                  <a:srgbClr val="008000"/>
                </a:solidFill>
                <a:highlight>
                  <a:srgbClr val="F7F7F7"/>
                </a:highlight>
                <a:latin typeface="Calibri"/>
                <a:ea typeface="Calibri"/>
                <a:cs typeface="Calibri"/>
                <a:sym typeface="Calibri"/>
              </a:rPr>
              <a:t>import</a:t>
            </a:r>
            <a:r>
              <a:rPr b="1" lang="en">
                <a:solidFill>
                  <a:srgbClr val="333333"/>
                </a:solidFill>
                <a:highlight>
                  <a:srgbClr val="F7F7F7"/>
                </a:highlight>
                <a:latin typeface="Calibri"/>
                <a:ea typeface="Calibri"/>
                <a:cs typeface="Calibri"/>
                <a:sym typeface="Calibri"/>
              </a:rPr>
              <a:t> </a:t>
            </a:r>
            <a:r>
              <a:rPr b="1" lang="en">
                <a:solidFill>
                  <a:srgbClr val="0000FF"/>
                </a:solidFill>
                <a:highlight>
                  <a:srgbClr val="F7F7F7"/>
                </a:highlight>
                <a:latin typeface="Calibri"/>
                <a:ea typeface="Calibri"/>
                <a:cs typeface="Calibri"/>
                <a:sym typeface="Calibri"/>
              </a:rPr>
              <a:t>defs</a:t>
            </a:r>
            <a:r>
              <a:rPr b="1" lang="en">
                <a:solidFill>
                  <a:srgbClr val="333333"/>
                </a:solidFill>
                <a:highlight>
                  <a:srgbClr val="F7F7F7"/>
                </a:highlight>
                <a:latin typeface="Calibri"/>
                <a:ea typeface="Calibri"/>
                <a:cs typeface="Calibri"/>
                <a:sym typeface="Calibri"/>
              </a:rPr>
              <a:t> </a:t>
            </a:r>
            <a:endParaRPr b="1" i="1">
              <a:solidFill>
                <a:srgbClr val="408080"/>
              </a:solidFill>
              <a:highlight>
                <a:srgbClr val="F7F7F7"/>
              </a:highlight>
              <a:latin typeface="Calibri"/>
              <a:ea typeface="Calibri"/>
              <a:cs typeface="Calibri"/>
              <a:sym typeface="Calibri"/>
            </a:endParaRPr>
          </a:p>
          <a:p>
            <a:pPr indent="0" lvl="0" marL="0" rtl="0" algn="just">
              <a:spcBef>
                <a:spcPts val="0"/>
              </a:spcBef>
              <a:spcAft>
                <a:spcPts val="0"/>
              </a:spcAft>
              <a:buNone/>
            </a:pPr>
            <a:r>
              <a:rPr b="1" lang="en">
                <a:solidFill>
                  <a:srgbClr val="008000"/>
                </a:solidFill>
                <a:highlight>
                  <a:srgbClr val="F7F7F7"/>
                </a:highlight>
                <a:latin typeface="Calibri"/>
                <a:ea typeface="Calibri"/>
                <a:cs typeface="Calibri"/>
                <a:sym typeface="Calibri"/>
              </a:rPr>
              <a:t>if</a:t>
            </a:r>
            <a:r>
              <a:rPr lang="en">
                <a:solidFill>
                  <a:srgbClr val="333333"/>
                </a:solidFill>
                <a:highlight>
                  <a:srgbClr val="F7F7F7"/>
                </a:highlight>
                <a:latin typeface="Calibri"/>
                <a:ea typeface="Calibri"/>
                <a:cs typeface="Calibri"/>
                <a:sym typeface="Calibri"/>
              </a:rPr>
              <a:t> __name__ </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  </a:t>
            </a:r>
            <a:r>
              <a:rPr lang="en">
                <a:solidFill>
                  <a:srgbClr val="BA2121"/>
                </a:solidFill>
                <a:highlight>
                  <a:srgbClr val="F7F7F7"/>
                </a:highlight>
                <a:latin typeface="Calibri"/>
                <a:ea typeface="Calibri"/>
                <a:cs typeface="Calibri"/>
                <a:sym typeface="Calibri"/>
              </a:rPr>
              <a:t>'__main__'</a:t>
            </a:r>
            <a:r>
              <a:rPr lang="en">
                <a:solidFill>
                  <a:srgbClr val="333333"/>
                </a:solidFill>
                <a:highlight>
                  <a:srgbClr val="F7F7F7"/>
                </a:highlight>
                <a:latin typeface="Calibri"/>
                <a:ea typeface="Calibri"/>
                <a:cs typeface="Calibri"/>
                <a:sym typeface="Calibri"/>
              </a:rPr>
              <a:t>: </a:t>
            </a:r>
            <a:endParaRPr>
              <a:solidFill>
                <a:srgbClr val="333333"/>
              </a:solidFill>
              <a:highlight>
                <a:srgbClr val="F7F7F7"/>
              </a:highlight>
              <a:latin typeface="Calibri"/>
              <a:ea typeface="Calibri"/>
              <a:cs typeface="Calibri"/>
              <a:sym typeface="Calibri"/>
            </a:endParaRPr>
          </a:p>
          <a:p>
            <a:pPr indent="0" lvl="0" marL="0" rtl="0" algn="just">
              <a:spcBef>
                <a:spcPts val="0"/>
              </a:spcBef>
              <a:spcAft>
                <a:spcPts val="0"/>
              </a:spcAft>
              <a:buNone/>
            </a:pPr>
            <a:r>
              <a:rPr lang="en">
                <a:solidFill>
                  <a:srgbClr val="333333"/>
                </a:solidFill>
                <a:highlight>
                  <a:srgbClr val="F7F7F7"/>
                </a:highlight>
                <a:latin typeface="Calibri"/>
                <a:ea typeface="Calibri"/>
                <a:cs typeface="Calibri"/>
                <a:sym typeface="Calibri"/>
              </a:rPr>
              <a:t>    num_processors </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 </a:t>
            </a:r>
            <a:r>
              <a:rPr lang="en">
                <a:solidFill>
                  <a:srgbClr val="666666"/>
                </a:solidFill>
                <a:highlight>
                  <a:srgbClr val="F7F7F7"/>
                </a:highlight>
                <a:latin typeface="Calibri"/>
                <a:ea typeface="Calibri"/>
                <a:cs typeface="Calibri"/>
                <a:sym typeface="Calibri"/>
              </a:rPr>
              <a:t>10</a:t>
            </a:r>
            <a:endParaRPr>
              <a:solidFill>
                <a:srgbClr val="333333"/>
              </a:solidFill>
              <a:highlight>
                <a:srgbClr val="F7F7F7"/>
              </a:highlight>
              <a:latin typeface="Calibri"/>
              <a:ea typeface="Calibri"/>
              <a:cs typeface="Calibri"/>
              <a:sym typeface="Calibri"/>
            </a:endParaRPr>
          </a:p>
          <a:p>
            <a:pPr indent="0" lvl="0" marL="0" rtl="0" algn="just">
              <a:spcBef>
                <a:spcPts val="0"/>
              </a:spcBef>
              <a:spcAft>
                <a:spcPts val="0"/>
              </a:spcAft>
              <a:buNone/>
            </a:pPr>
            <a:r>
              <a:rPr lang="en">
                <a:solidFill>
                  <a:srgbClr val="333333"/>
                </a:solidFill>
                <a:highlight>
                  <a:srgbClr val="F7F7F7"/>
                </a:highlight>
                <a:latin typeface="Calibri"/>
                <a:ea typeface="Calibri"/>
                <a:cs typeface="Calibri"/>
                <a:sym typeface="Calibri"/>
              </a:rPr>
              <a:t>    p</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Pool(processes </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 num_processors)</a:t>
            </a:r>
            <a:endParaRPr>
              <a:solidFill>
                <a:srgbClr val="333333"/>
              </a:solidFill>
              <a:highlight>
                <a:srgbClr val="F7F7F7"/>
              </a:highlight>
              <a:latin typeface="Calibri"/>
              <a:ea typeface="Calibri"/>
              <a:cs typeface="Calibri"/>
              <a:sym typeface="Calibri"/>
            </a:endParaRPr>
          </a:p>
          <a:p>
            <a:pPr indent="0" lvl="0" marL="0" rtl="0" algn="just">
              <a:spcBef>
                <a:spcPts val="0"/>
              </a:spcBef>
              <a:spcAft>
                <a:spcPts val="0"/>
              </a:spcAft>
              <a:buNone/>
            </a:pPr>
            <a:r>
              <a:rPr lang="en">
                <a:solidFill>
                  <a:srgbClr val="333333"/>
                </a:solidFill>
                <a:highlight>
                  <a:srgbClr val="F7F7F7"/>
                </a:highlight>
                <a:latin typeface="Calibri"/>
                <a:ea typeface="Calibri"/>
                <a:cs typeface="Calibri"/>
                <a:sym typeface="Calibri"/>
              </a:rPr>
              <a:t>    output </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 p</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map(defs</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featurize_df,[i </a:t>
            </a:r>
            <a:r>
              <a:rPr b="1" lang="en">
                <a:solidFill>
                  <a:srgbClr val="008000"/>
                </a:solidFill>
                <a:highlight>
                  <a:srgbClr val="F7F7F7"/>
                </a:highlight>
                <a:latin typeface="Calibri"/>
                <a:ea typeface="Calibri"/>
                <a:cs typeface="Calibri"/>
                <a:sym typeface="Calibri"/>
              </a:rPr>
              <a:t>for</a:t>
            </a:r>
            <a:r>
              <a:rPr lang="en">
                <a:solidFill>
                  <a:srgbClr val="333333"/>
                </a:solidFill>
                <a:highlight>
                  <a:srgbClr val="F7F7F7"/>
                </a:highlight>
                <a:latin typeface="Calibri"/>
                <a:ea typeface="Calibri"/>
                <a:cs typeface="Calibri"/>
                <a:sym typeface="Calibri"/>
              </a:rPr>
              <a:t> i </a:t>
            </a:r>
            <a:r>
              <a:rPr b="1" lang="en">
                <a:solidFill>
                  <a:srgbClr val="AA22FF"/>
                </a:solidFill>
                <a:highlight>
                  <a:srgbClr val="F7F7F7"/>
                </a:highlight>
                <a:latin typeface="Calibri"/>
                <a:ea typeface="Calibri"/>
                <a:cs typeface="Calibri"/>
                <a:sym typeface="Calibri"/>
              </a:rPr>
              <a:t>in</a:t>
            </a:r>
            <a:r>
              <a:rPr lang="en">
                <a:solidFill>
                  <a:srgbClr val="333333"/>
                </a:solidFill>
                <a:highlight>
                  <a:srgbClr val="F7F7F7"/>
                </a:highlight>
                <a:latin typeface="Calibri"/>
                <a:ea typeface="Calibri"/>
                <a:cs typeface="Calibri"/>
                <a:sym typeface="Calibri"/>
              </a:rPr>
              <a:t> df_list])</a:t>
            </a:r>
            <a:endParaRPr>
              <a:solidFill>
                <a:srgbClr val="333333"/>
              </a:solidFill>
              <a:highlight>
                <a:srgbClr val="F7F7F7"/>
              </a:highlight>
              <a:latin typeface="Calibri"/>
              <a:ea typeface="Calibri"/>
              <a:cs typeface="Calibri"/>
              <a:sym typeface="Calibri"/>
            </a:endParaRPr>
          </a:p>
          <a:p>
            <a:pPr indent="0" lvl="0" marL="0" rtl="0" algn="just">
              <a:spcBef>
                <a:spcPts val="0"/>
              </a:spcBef>
              <a:spcAft>
                <a:spcPts val="0"/>
              </a:spcAft>
              <a:buNone/>
            </a:pPr>
            <a:r>
              <a:rPr lang="en">
                <a:solidFill>
                  <a:srgbClr val="333333"/>
                </a:solidFill>
                <a:highlight>
                  <a:srgbClr val="F7F7F7"/>
                </a:highlight>
                <a:latin typeface="Calibri"/>
                <a:ea typeface="Calibri"/>
                <a:cs typeface="Calibri"/>
                <a:sym typeface="Calibri"/>
              </a:rPr>
              <a:t>    </a:t>
            </a:r>
            <a:r>
              <a:rPr b="1" lang="en">
                <a:solidFill>
                  <a:srgbClr val="008000"/>
                </a:solidFill>
                <a:highlight>
                  <a:srgbClr val="F7F7F7"/>
                </a:highlight>
                <a:latin typeface="Calibri"/>
                <a:ea typeface="Calibri"/>
                <a:cs typeface="Calibri"/>
                <a:sym typeface="Calibri"/>
              </a:rPr>
              <a:t>for</a:t>
            </a:r>
            <a:r>
              <a:rPr lang="en">
                <a:solidFill>
                  <a:srgbClr val="333333"/>
                </a:solidFill>
                <a:highlight>
                  <a:srgbClr val="F7F7F7"/>
                </a:highlight>
                <a:latin typeface="Calibri"/>
                <a:ea typeface="Calibri"/>
                <a:cs typeface="Calibri"/>
                <a:sym typeface="Calibri"/>
              </a:rPr>
              <a:t> i </a:t>
            </a:r>
            <a:r>
              <a:rPr b="1" lang="en">
                <a:solidFill>
                  <a:srgbClr val="AA22FF"/>
                </a:solidFill>
                <a:highlight>
                  <a:srgbClr val="F7F7F7"/>
                </a:highlight>
                <a:latin typeface="Calibri"/>
                <a:ea typeface="Calibri"/>
                <a:cs typeface="Calibri"/>
                <a:sym typeface="Calibri"/>
              </a:rPr>
              <a:t>in</a:t>
            </a:r>
            <a:r>
              <a:rPr lang="en">
                <a:solidFill>
                  <a:srgbClr val="333333"/>
                </a:solidFill>
                <a:highlight>
                  <a:srgbClr val="F7F7F7"/>
                </a:highlight>
                <a:latin typeface="Calibri"/>
                <a:ea typeface="Calibri"/>
                <a:cs typeface="Calibri"/>
                <a:sym typeface="Calibri"/>
              </a:rPr>
              <a:t> </a:t>
            </a:r>
            <a:r>
              <a:rPr lang="en">
                <a:solidFill>
                  <a:srgbClr val="008000"/>
                </a:solidFill>
                <a:highlight>
                  <a:srgbClr val="F7F7F7"/>
                </a:highlight>
                <a:latin typeface="Calibri"/>
                <a:ea typeface="Calibri"/>
                <a:cs typeface="Calibri"/>
                <a:sym typeface="Calibri"/>
              </a:rPr>
              <a:t>range</a:t>
            </a:r>
            <a:r>
              <a:rPr lang="en">
                <a:solidFill>
                  <a:srgbClr val="333333"/>
                </a:solidFill>
                <a:highlight>
                  <a:srgbClr val="F7F7F7"/>
                </a:highlight>
                <a:latin typeface="Calibri"/>
                <a:ea typeface="Calibri"/>
                <a:cs typeface="Calibri"/>
                <a:sym typeface="Calibri"/>
              </a:rPr>
              <a:t>(</a:t>
            </a:r>
            <a:r>
              <a:rPr lang="en">
                <a:solidFill>
                  <a:srgbClr val="008000"/>
                </a:solidFill>
                <a:highlight>
                  <a:srgbClr val="F7F7F7"/>
                </a:highlight>
                <a:latin typeface="Calibri"/>
                <a:ea typeface="Calibri"/>
                <a:cs typeface="Calibri"/>
                <a:sym typeface="Calibri"/>
              </a:rPr>
              <a:t>len</a:t>
            </a:r>
            <a:r>
              <a:rPr lang="en">
                <a:solidFill>
                  <a:srgbClr val="333333"/>
                </a:solidFill>
                <a:highlight>
                  <a:srgbClr val="F7F7F7"/>
                </a:highlight>
                <a:latin typeface="Calibri"/>
                <a:ea typeface="Calibri"/>
                <a:cs typeface="Calibri"/>
                <a:sym typeface="Calibri"/>
              </a:rPr>
              <a:t>(df_list)):</a:t>
            </a:r>
            <a:endParaRPr>
              <a:solidFill>
                <a:srgbClr val="333333"/>
              </a:solidFill>
              <a:highlight>
                <a:srgbClr val="F7F7F7"/>
              </a:highlight>
              <a:latin typeface="Calibri"/>
              <a:ea typeface="Calibri"/>
              <a:cs typeface="Calibri"/>
              <a:sym typeface="Calibri"/>
            </a:endParaRPr>
          </a:p>
          <a:p>
            <a:pPr indent="0" lvl="0" marL="0" rtl="0" algn="just">
              <a:spcBef>
                <a:spcPts val="0"/>
              </a:spcBef>
              <a:spcAft>
                <a:spcPts val="0"/>
              </a:spcAft>
              <a:buNone/>
            </a:pPr>
            <a:r>
              <a:rPr lang="en">
                <a:solidFill>
                  <a:srgbClr val="333333"/>
                </a:solidFill>
                <a:highlight>
                  <a:srgbClr val="F7F7F7"/>
                </a:highlight>
                <a:latin typeface="Calibri"/>
                <a:ea typeface="Calibri"/>
                <a:cs typeface="Calibri"/>
                <a:sym typeface="Calibri"/>
              </a:rPr>
              <a:t>        output[i]</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to_csv(</a:t>
            </a:r>
            <a:r>
              <a:rPr lang="en">
                <a:solidFill>
                  <a:srgbClr val="BA2121"/>
                </a:solidFill>
                <a:highlight>
                  <a:srgbClr val="F7F7F7"/>
                </a:highlight>
                <a:latin typeface="Calibri"/>
                <a:ea typeface="Calibri"/>
                <a:cs typeface="Calibri"/>
                <a:sym typeface="Calibri"/>
              </a:rPr>
              <a:t>'pid'</a:t>
            </a:r>
            <a:r>
              <a:rPr lang="en">
                <a:solidFill>
                  <a:srgbClr val="666666"/>
                </a:solidFill>
                <a:highlight>
                  <a:srgbClr val="F7F7F7"/>
                </a:highlight>
                <a:latin typeface="Calibri"/>
                <a:ea typeface="Calibri"/>
                <a:cs typeface="Calibri"/>
                <a:sym typeface="Calibri"/>
              </a:rPr>
              <a:t>+</a:t>
            </a:r>
            <a:r>
              <a:rPr lang="en">
                <a:solidFill>
                  <a:srgbClr val="008000"/>
                </a:solidFill>
                <a:highlight>
                  <a:srgbClr val="F7F7F7"/>
                </a:highlight>
                <a:latin typeface="Calibri"/>
                <a:ea typeface="Calibri"/>
                <a:cs typeface="Calibri"/>
                <a:sym typeface="Calibri"/>
              </a:rPr>
              <a:t>str</a:t>
            </a:r>
            <a:r>
              <a:rPr lang="en">
                <a:solidFill>
                  <a:srgbClr val="333333"/>
                </a:solidFill>
                <a:highlight>
                  <a:srgbClr val="F7F7F7"/>
                </a:highlight>
                <a:latin typeface="Calibri"/>
                <a:ea typeface="Calibri"/>
                <a:cs typeface="Calibri"/>
                <a:sym typeface="Calibri"/>
              </a:rPr>
              <a:t>(i</a:t>
            </a:r>
            <a:r>
              <a:rPr lang="en">
                <a:solidFill>
                  <a:srgbClr val="666666"/>
                </a:solidFill>
                <a:highlight>
                  <a:srgbClr val="F7F7F7"/>
                </a:highlight>
                <a:latin typeface="Calibri"/>
                <a:ea typeface="Calibri"/>
                <a:cs typeface="Calibri"/>
                <a:sym typeface="Calibri"/>
              </a:rPr>
              <a:t>+1</a:t>
            </a:r>
            <a:r>
              <a:rPr lang="en">
                <a:solidFill>
                  <a:srgbClr val="333333"/>
                </a:solidFill>
                <a:highlight>
                  <a:srgbClr val="F7F7F7"/>
                </a:highlight>
                <a:latin typeface="Calibri"/>
                <a:ea typeface="Calibri"/>
                <a:cs typeface="Calibri"/>
                <a:sym typeface="Calibri"/>
              </a:rPr>
              <a:t>)</a:t>
            </a:r>
            <a:r>
              <a:rPr lang="en">
                <a:solidFill>
                  <a:srgbClr val="666666"/>
                </a:solidFill>
                <a:highlight>
                  <a:srgbClr val="F7F7F7"/>
                </a:highlight>
                <a:latin typeface="Calibri"/>
                <a:ea typeface="Calibri"/>
                <a:cs typeface="Calibri"/>
                <a:sym typeface="Calibri"/>
              </a:rPr>
              <a:t>+</a:t>
            </a:r>
            <a:r>
              <a:rPr lang="en">
                <a:solidFill>
                  <a:srgbClr val="BA2121"/>
                </a:solidFill>
                <a:highlight>
                  <a:srgbClr val="F7F7F7"/>
                </a:highlight>
                <a:latin typeface="Calibri"/>
                <a:ea typeface="Calibri"/>
                <a:cs typeface="Calibri"/>
                <a:sym typeface="Calibri"/>
              </a:rPr>
              <a:t>'_featurized.csv'</a:t>
            </a:r>
            <a:r>
              <a:rPr lang="en">
                <a:solidFill>
                  <a:srgbClr val="333333"/>
                </a:solidFill>
                <a:highlight>
                  <a:srgbClr val="F7F7F7"/>
                </a:highlight>
                <a:latin typeface="Calibri"/>
                <a:ea typeface="Calibri"/>
                <a:cs typeface="Calibri"/>
                <a:sym typeface="Calibri"/>
              </a:rPr>
              <a:t>)</a:t>
            </a:r>
            <a:endParaRPr>
              <a:solidFill>
                <a:srgbClr val="333333"/>
              </a:solidFill>
              <a:highlight>
                <a:srgbClr val="F7F7F7"/>
              </a:highlight>
              <a:latin typeface="Calibri"/>
              <a:ea typeface="Calibri"/>
              <a:cs typeface="Calibri"/>
              <a:sym typeface="Calibri"/>
            </a:endParaRPr>
          </a:p>
          <a:p>
            <a:pPr indent="0" lvl="0" marL="0" rtl="0" algn="just">
              <a:spcBef>
                <a:spcPts val="0"/>
              </a:spcBef>
              <a:spcAft>
                <a:spcPts val="0"/>
              </a:spcAft>
              <a:buNone/>
            </a:pPr>
            <a:r>
              <a:rPr lang="en">
                <a:solidFill>
                  <a:srgbClr val="333333"/>
                </a:solidFill>
                <a:highlight>
                  <a:srgbClr val="F7F7F7"/>
                </a:highlight>
                <a:latin typeface="Calibri"/>
                <a:ea typeface="Calibri"/>
                <a:cs typeface="Calibri"/>
                <a:sym typeface="Calibri"/>
              </a:rPr>
              <a:t>        </a:t>
            </a:r>
            <a:r>
              <a:rPr lang="en">
                <a:solidFill>
                  <a:srgbClr val="008000"/>
                </a:solidFill>
                <a:highlight>
                  <a:srgbClr val="F7F7F7"/>
                </a:highlight>
                <a:latin typeface="Calibri"/>
                <a:ea typeface="Calibri"/>
                <a:cs typeface="Calibri"/>
                <a:sym typeface="Calibri"/>
              </a:rPr>
              <a:t>print</a:t>
            </a:r>
            <a:r>
              <a:rPr lang="en">
                <a:solidFill>
                  <a:srgbClr val="333333"/>
                </a:solidFill>
                <a:highlight>
                  <a:srgbClr val="F7F7F7"/>
                </a:highlight>
                <a:latin typeface="Calibri"/>
                <a:ea typeface="Calibri"/>
                <a:cs typeface="Calibri"/>
                <a:sym typeface="Calibri"/>
              </a:rPr>
              <a:t>(</a:t>
            </a:r>
            <a:r>
              <a:rPr lang="en">
                <a:solidFill>
                  <a:srgbClr val="BA2121"/>
                </a:solidFill>
                <a:highlight>
                  <a:srgbClr val="F7F7F7"/>
                </a:highlight>
                <a:latin typeface="Calibri"/>
                <a:ea typeface="Calibri"/>
                <a:cs typeface="Calibri"/>
                <a:sym typeface="Calibri"/>
              </a:rPr>
              <a:t>'pid'</a:t>
            </a:r>
            <a:r>
              <a:rPr lang="en">
                <a:solidFill>
                  <a:srgbClr val="666666"/>
                </a:solidFill>
                <a:highlight>
                  <a:srgbClr val="F7F7F7"/>
                </a:highlight>
                <a:latin typeface="Calibri"/>
                <a:ea typeface="Calibri"/>
                <a:cs typeface="Calibri"/>
                <a:sym typeface="Calibri"/>
              </a:rPr>
              <a:t>+</a:t>
            </a:r>
            <a:r>
              <a:rPr lang="en">
                <a:solidFill>
                  <a:srgbClr val="008000"/>
                </a:solidFill>
                <a:highlight>
                  <a:srgbClr val="F7F7F7"/>
                </a:highlight>
                <a:latin typeface="Calibri"/>
                <a:ea typeface="Calibri"/>
                <a:cs typeface="Calibri"/>
                <a:sym typeface="Calibri"/>
              </a:rPr>
              <a:t>str</a:t>
            </a:r>
            <a:r>
              <a:rPr lang="en">
                <a:solidFill>
                  <a:srgbClr val="333333"/>
                </a:solidFill>
                <a:highlight>
                  <a:srgbClr val="F7F7F7"/>
                </a:highlight>
                <a:latin typeface="Calibri"/>
                <a:ea typeface="Calibri"/>
                <a:cs typeface="Calibri"/>
                <a:sym typeface="Calibri"/>
              </a:rPr>
              <a:t>(i</a:t>
            </a:r>
            <a:r>
              <a:rPr lang="en">
                <a:solidFill>
                  <a:srgbClr val="666666"/>
                </a:solidFill>
                <a:highlight>
                  <a:srgbClr val="F7F7F7"/>
                </a:highlight>
                <a:latin typeface="Calibri"/>
                <a:ea typeface="Calibri"/>
                <a:cs typeface="Calibri"/>
                <a:sym typeface="Calibri"/>
              </a:rPr>
              <a:t>+1</a:t>
            </a:r>
            <a:r>
              <a:rPr lang="en">
                <a:solidFill>
                  <a:srgbClr val="333333"/>
                </a:solidFill>
                <a:highlight>
                  <a:srgbClr val="F7F7F7"/>
                </a:highlight>
                <a:latin typeface="Calibri"/>
                <a:ea typeface="Calibri"/>
                <a:cs typeface="Calibri"/>
                <a:sym typeface="Calibri"/>
              </a:rPr>
              <a:t>)</a:t>
            </a:r>
            <a:r>
              <a:rPr lang="en">
                <a:solidFill>
                  <a:srgbClr val="666666"/>
                </a:solidFill>
                <a:highlight>
                  <a:srgbClr val="F7F7F7"/>
                </a:highlight>
                <a:latin typeface="Calibri"/>
                <a:ea typeface="Calibri"/>
                <a:cs typeface="Calibri"/>
                <a:sym typeface="Calibri"/>
              </a:rPr>
              <a:t>+</a:t>
            </a:r>
            <a:r>
              <a:rPr lang="en">
                <a:solidFill>
                  <a:srgbClr val="BA2121"/>
                </a:solidFill>
                <a:highlight>
                  <a:srgbClr val="F7F7F7"/>
                </a:highlight>
                <a:latin typeface="Calibri"/>
                <a:ea typeface="Calibri"/>
                <a:cs typeface="Calibri"/>
                <a:sym typeface="Calibri"/>
              </a:rPr>
              <a:t>'_featurized.csv’</a:t>
            </a:r>
            <a:r>
              <a:rPr lang="en">
                <a:solidFill>
                  <a:srgbClr val="333333"/>
                </a:solidFill>
                <a:highlight>
                  <a:srgbClr val="F7F7F7"/>
                </a:highlight>
                <a:latin typeface="Calibri"/>
                <a:ea typeface="Calibri"/>
                <a:cs typeface="Calibri"/>
                <a:sym typeface="Calibri"/>
              </a:rPr>
              <a: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Data</a:t>
            </a:r>
            <a:endParaRPr/>
          </a:p>
        </p:txBody>
      </p:sp>
      <p:sp>
        <p:nvSpPr>
          <p:cNvPr id="141" name="Google Shape;141;p23"/>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u="sng"/>
              <a:t>Reduce from 53.0 GB to 42.4 MB</a:t>
            </a:r>
            <a:endParaRPr sz="1800" u="sng"/>
          </a:p>
          <a:p>
            <a:pPr indent="-342900" lvl="0" marL="457200" rtl="0" algn="l">
              <a:spcBef>
                <a:spcPts val="1200"/>
              </a:spcBef>
              <a:spcAft>
                <a:spcPts val="0"/>
              </a:spcAft>
              <a:buSzPts val="1800"/>
              <a:buChar char="●"/>
            </a:pPr>
            <a:r>
              <a:rPr lang="en" sz="1800"/>
              <a:t>Keep only every 100th row</a:t>
            </a:r>
            <a:endParaRPr sz="1800"/>
          </a:p>
          <a:p>
            <a:pPr indent="-342900" lvl="0" marL="457200" rtl="0" algn="l">
              <a:spcBef>
                <a:spcPts val="0"/>
              </a:spcBef>
              <a:spcAft>
                <a:spcPts val="0"/>
              </a:spcAft>
              <a:buSzPts val="1800"/>
              <a:buChar char="●"/>
            </a:pPr>
            <a:r>
              <a:rPr lang="en" sz="1800"/>
              <a:t>Random select n = 400/combo</a:t>
            </a:r>
            <a:endParaRPr sz="1800"/>
          </a:p>
          <a:p>
            <a:pPr indent="-342900" lvl="0" marL="457200" rtl="0" algn="l">
              <a:spcBef>
                <a:spcPts val="0"/>
              </a:spcBef>
              <a:spcAft>
                <a:spcPts val="0"/>
              </a:spcAft>
              <a:buSzPts val="1800"/>
              <a:buChar char="●"/>
            </a:pPr>
            <a:r>
              <a:rPr lang="en" sz="1800"/>
              <a:t>Drop columns with &gt; 100 NaNs</a:t>
            </a:r>
            <a:endParaRPr sz="1800"/>
          </a:p>
          <a:p>
            <a:pPr indent="-342900" lvl="0" marL="457200" rtl="0" algn="l">
              <a:spcBef>
                <a:spcPts val="0"/>
              </a:spcBef>
              <a:spcAft>
                <a:spcPts val="0"/>
              </a:spcAft>
              <a:buSzPts val="1800"/>
              <a:buChar char="●"/>
            </a:pPr>
            <a:r>
              <a:rPr lang="en" sz="1800"/>
              <a:t>Drop rows with NaNs</a:t>
            </a:r>
            <a:endParaRPr sz="1800"/>
          </a:p>
        </p:txBody>
      </p:sp>
      <p:grpSp>
        <p:nvGrpSpPr>
          <p:cNvPr id="142" name="Google Shape;142;p23"/>
          <p:cNvGrpSpPr/>
          <p:nvPr/>
        </p:nvGrpSpPr>
        <p:grpSpPr>
          <a:xfrm>
            <a:off x="1118725" y="3460325"/>
            <a:ext cx="6944100" cy="1584300"/>
            <a:chOff x="1118725" y="3307925"/>
            <a:chExt cx="6944100" cy="1584300"/>
          </a:xfrm>
        </p:grpSpPr>
        <p:sp>
          <p:nvSpPr>
            <p:cNvPr id="143" name="Google Shape;143;p23"/>
            <p:cNvSpPr/>
            <p:nvPr/>
          </p:nvSpPr>
          <p:spPr>
            <a:xfrm>
              <a:off x="1118725" y="3307925"/>
              <a:ext cx="6944100" cy="158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3"/>
            <p:cNvPicPr preferRelativeResize="0"/>
            <p:nvPr/>
          </p:nvPicPr>
          <p:blipFill rotWithShape="1">
            <a:blip r:embed="rId3">
              <a:alphaModFix/>
            </a:blip>
            <a:srcRect b="36808" l="0" r="0" t="0"/>
            <a:stretch/>
          </p:blipFill>
          <p:spPr>
            <a:xfrm>
              <a:off x="1118726" y="3307925"/>
              <a:ext cx="6906550" cy="1536875"/>
            </a:xfrm>
            <a:prstGeom prst="rect">
              <a:avLst/>
            </a:prstGeom>
            <a:noFill/>
            <a:ln>
              <a:noFill/>
            </a:ln>
          </p:spPr>
        </p:pic>
      </p:grpSp>
      <p:sp>
        <p:nvSpPr>
          <p:cNvPr id="145" name="Google Shape;145;p23"/>
          <p:cNvSpPr txBox="1"/>
          <p:nvPr>
            <p:ph idx="2" type="body"/>
          </p:nvPr>
        </p:nvSpPr>
        <p:spPr>
          <a:xfrm>
            <a:off x="4756200" y="1144125"/>
            <a:ext cx="3999900" cy="342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u="sng"/>
              <a:t>Result</a:t>
            </a:r>
            <a:endParaRPr sz="1800" u="sng"/>
          </a:p>
          <a:p>
            <a:pPr indent="-342900" lvl="0" marL="457200" rtl="0" algn="l">
              <a:spcBef>
                <a:spcPts val="1200"/>
              </a:spcBef>
              <a:spcAft>
                <a:spcPts val="0"/>
              </a:spcAft>
              <a:buSzPts val="1800"/>
              <a:buChar char="●"/>
            </a:pPr>
            <a:r>
              <a:rPr lang="en" sz="1800"/>
              <a:t>Raw/interpolate dataframe</a:t>
            </a:r>
            <a:endParaRPr sz="1800"/>
          </a:p>
          <a:p>
            <a:pPr indent="-342900" lvl="1" marL="914400" rtl="0" algn="l">
              <a:spcBef>
                <a:spcPts val="0"/>
              </a:spcBef>
              <a:spcAft>
                <a:spcPts val="0"/>
              </a:spcAft>
              <a:buSzPts val="1800"/>
              <a:buChar char="○"/>
            </a:pPr>
            <a:r>
              <a:rPr lang="en" sz="1800"/>
              <a:t>9107 rows, 293 columns</a:t>
            </a:r>
            <a:endParaRPr sz="1800"/>
          </a:p>
          <a:p>
            <a:pPr indent="-342900" lvl="0" marL="457200" rtl="0" algn="l">
              <a:spcBef>
                <a:spcPts val="0"/>
              </a:spcBef>
              <a:spcAft>
                <a:spcPts val="0"/>
              </a:spcAft>
              <a:buSzPts val="1800"/>
              <a:buChar char="●"/>
            </a:pPr>
            <a:r>
              <a:rPr lang="en" sz="1800"/>
              <a:t>TMA-smoothed dataframe</a:t>
            </a:r>
            <a:endParaRPr sz="1800"/>
          </a:p>
          <a:p>
            <a:pPr indent="-342900" lvl="1" marL="914400" rtl="0" algn="l">
              <a:spcBef>
                <a:spcPts val="0"/>
              </a:spcBef>
              <a:spcAft>
                <a:spcPts val="0"/>
              </a:spcAft>
              <a:buSzPts val="1800"/>
              <a:buChar char="○"/>
            </a:pPr>
            <a:r>
              <a:rPr lang="en" sz="1800"/>
              <a:t>9486 rows, 287 columns</a:t>
            </a:r>
            <a:endParaRPr sz="1800"/>
          </a:p>
          <a:p>
            <a:pPr indent="-342900" lvl="0" marL="457200" rtl="0" algn="l">
              <a:spcBef>
                <a:spcPts val="0"/>
              </a:spcBef>
              <a:spcAft>
                <a:spcPts val="0"/>
              </a:spcAft>
              <a:buSzPts val="1800"/>
              <a:buChar char="●"/>
            </a:pPr>
            <a:r>
              <a:rPr lang="en" sz="1800"/>
              <a:t>70/30 train/test split</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Lots and Lots of Decision Trees!</a:t>
            </a:r>
            <a:endParaRPr/>
          </a:p>
        </p:txBody>
      </p:sp>
      <p:sp>
        <p:nvSpPr>
          <p:cNvPr id="151" name="Google Shape;151;p24"/>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Binary Classification Models:</a:t>
            </a:r>
            <a:endParaRPr sz="2400"/>
          </a:p>
          <a:p>
            <a:pPr indent="-381000" lvl="1" marL="914400" rtl="0" algn="l">
              <a:spcBef>
                <a:spcPts val="1200"/>
              </a:spcBef>
              <a:spcAft>
                <a:spcPts val="0"/>
              </a:spcAft>
              <a:buSzPts val="2400"/>
              <a:buChar char="○"/>
            </a:pPr>
            <a:r>
              <a:rPr lang="en" sz="2400"/>
              <a:t>Random Forest</a:t>
            </a:r>
            <a:endParaRPr sz="2400"/>
          </a:p>
          <a:p>
            <a:pPr indent="-381000" lvl="1" marL="914400" rtl="0" algn="l">
              <a:spcBef>
                <a:spcPts val="0"/>
              </a:spcBef>
              <a:spcAft>
                <a:spcPts val="0"/>
              </a:spcAft>
              <a:buSzPts val="2400"/>
              <a:buChar char="○"/>
            </a:pPr>
            <a:r>
              <a:rPr lang="en" sz="2400"/>
              <a:t>AdaBoost</a:t>
            </a:r>
            <a:endParaRPr sz="2400"/>
          </a:p>
          <a:p>
            <a:pPr indent="-381000" lvl="1" marL="914400" rtl="0" algn="l">
              <a:spcBef>
                <a:spcPts val="0"/>
              </a:spcBef>
              <a:spcAft>
                <a:spcPts val="0"/>
              </a:spcAft>
              <a:buSzPts val="2400"/>
              <a:buChar char="○"/>
            </a:pPr>
            <a:r>
              <a:rPr lang="en" sz="2400"/>
              <a:t>Gradient Boost</a:t>
            </a:r>
            <a:endParaRPr sz="2400"/>
          </a:p>
          <a:p>
            <a:pPr indent="-381000" lvl="1" marL="914400" rtl="0" algn="l">
              <a:spcBef>
                <a:spcPts val="0"/>
              </a:spcBef>
              <a:spcAft>
                <a:spcPts val="0"/>
              </a:spcAft>
              <a:buSzPts val="2400"/>
              <a:buChar char="○"/>
            </a:pPr>
            <a:r>
              <a:rPr lang="en" sz="2400"/>
              <a:t>XGBoost</a:t>
            </a:r>
            <a:endParaRPr sz="2000"/>
          </a:p>
        </p:txBody>
      </p:sp>
      <p:sp>
        <p:nvSpPr>
          <p:cNvPr id="152" name="Google Shape;152;p24"/>
          <p:cNvSpPr txBox="1"/>
          <p:nvPr>
            <p:ph idx="2" type="body"/>
          </p:nvPr>
        </p:nvSpPr>
        <p:spPr>
          <a:xfrm>
            <a:off x="3897475" y="1489825"/>
            <a:ext cx="48585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Hyperparameter Tuning: 	Random Search Cross Validation</a:t>
            </a:r>
            <a:endParaRPr sz="2400"/>
          </a:p>
          <a:p>
            <a:pPr indent="-381000" lvl="1" marL="914400" rtl="0" algn="l">
              <a:spcBef>
                <a:spcPts val="1200"/>
              </a:spcBef>
              <a:spcAft>
                <a:spcPts val="0"/>
              </a:spcAft>
              <a:buSzPts val="2400"/>
              <a:buChar char="○"/>
            </a:pPr>
            <a:r>
              <a:rPr lang="en" sz="2400"/>
              <a:t>XGBoost Best Params: {'n_estimators': 1000, 'max_depth': 15, 'learning_rate': 0.1}</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87900" y="290725"/>
            <a:ext cx="2116800" cy="1020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 of Results</a:t>
            </a:r>
            <a:endParaRPr/>
          </a:p>
        </p:txBody>
      </p:sp>
      <p:graphicFrame>
        <p:nvGraphicFramePr>
          <p:cNvPr id="158" name="Google Shape;158;p25"/>
          <p:cNvGraphicFramePr/>
          <p:nvPr/>
        </p:nvGraphicFramePr>
        <p:xfrm>
          <a:off x="1843613" y="189688"/>
          <a:ext cx="3000000" cy="3000000"/>
        </p:xfrm>
        <a:graphic>
          <a:graphicData uri="http://schemas.openxmlformats.org/drawingml/2006/table">
            <a:tbl>
              <a:tblPr>
                <a:noFill/>
                <a:tableStyleId>{CE9B4FD0-6CA5-4E53-A2B7-C59726ED74C4}</a:tableStyleId>
              </a:tblPr>
              <a:tblGrid>
                <a:gridCol w="1437950"/>
                <a:gridCol w="439950"/>
                <a:gridCol w="752675"/>
                <a:gridCol w="752675"/>
                <a:gridCol w="752675"/>
                <a:gridCol w="752675"/>
                <a:gridCol w="752675"/>
                <a:gridCol w="752675"/>
                <a:gridCol w="752675"/>
              </a:tblGrid>
              <a:tr h="388075">
                <a:tc>
                  <a:txBody>
                    <a:bodyPr/>
                    <a:lstStyle/>
                    <a:p>
                      <a:pPr indent="0" lvl="0" marL="0" rtl="0" algn="ctr">
                        <a:spcBef>
                          <a:spcPts val="0"/>
                        </a:spcBef>
                        <a:spcAft>
                          <a:spcPts val="0"/>
                        </a:spcAft>
                        <a:buNone/>
                      </a:pPr>
                      <a:r>
                        <a:rPr b="1" lang="en" u="sng">
                          <a:latin typeface="Calibri"/>
                          <a:ea typeface="Calibri"/>
                          <a:cs typeface="Calibri"/>
                          <a:sym typeface="Calibri"/>
                        </a:rPr>
                        <a:t>Model</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Data</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Accuracy</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F1 -Score</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Precision</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Recall</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P-R AUC</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ROC AUC</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Runtime</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8075">
                <a:tc>
                  <a:txBody>
                    <a:bodyPr/>
                    <a:lstStyle/>
                    <a:p>
                      <a:pPr indent="0" lvl="0" marL="0" rtl="0" algn="ctr">
                        <a:spcBef>
                          <a:spcPts val="0"/>
                        </a:spcBef>
                        <a:spcAft>
                          <a:spcPts val="0"/>
                        </a:spcAft>
                        <a:buNone/>
                      </a:pPr>
                      <a:r>
                        <a:rPr b="1" lang="en">
                          <a:latin typeface="Calibri"/>
                          <a:ea typeface="Calibri"/>
                          <a:cs typeface="Calibri"/>
                          <a:sym typeface="Calibri"/>
                        </a:rPr>
                        <a:t>RF (paper)</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0.775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0.666</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0.698</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388075">
                <a:tc>
                  <a:txBody>
                    <a:bodyPr/>
                    <a:lstStyle/>
                    <a:p>
                      <a:pPr indent="0" lvl="0" marL="0" rtl="0" algn="ctr">
                        <a:spcBef>
                          <a:spcPts val="0"/>
                        </a:spcBef>
                        <a:spcAft>
                          <a:spcPts val="0"/>
                        </a:spcAft>
                        <a:buNone/>
                      </a:pPr>
                      <a:r>
                        <a:rPr b="1" lang="en">
                          <a:latin typeface="Calibri"/>
                          <a:ea typeface="Calibri"/>
                          <a:cs typeface="Calibri"/>
                          <a:sym typeface="Calibri"/>
                        </a:rPr>
                        <a:t>RF</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raw</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0.753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0.748</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0.718</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0.873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0.82</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2.526</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8075">
                <a:tc>
                  <a:txBody>
                    <a:bodyPr/>
                    <a:lstStyle/>
                    <a:p>
                      <a:pPr indent="0" lvl="0" marL="0" rtl="0" algn="ctr">
                        <a:spcBef>
                          <a:spcPts val="0"/>
                        </a:spcBef>
                        <a:spcAft>
                          <a:spcPts val="0"/>
                        </a:spcAft>
                        <a:buNone/>
                      </a:pPr>
                      <a:r>
                        <a:rPr b="1" lang="en">
                          <a:latin typeface="Calibri"/>
                          <a:ea typeface="Calibri"/>
                          <a:cs typeface="Calibri"/>
                          <a:sym typeface="Calibri"/>
                        </a:rPr>
                        <a:t>RF</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tma</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0.793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0.791</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0.742</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0.903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0.88</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0.72</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2.692</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388075">
                <a:tc>
                  <a:txBody>
                    <a:bodyPr/>
                    <a:lstStyle/>
                    <a:p>
                      <a:pPr indent="0" lvl="0" marL="0" rtl="0" algn="ctr">
                        <a:spcBef>
                          <a:spcPts val="0"/>
                        </a:spcBef>
                        <a:spcAft>
                          <a:spcPts val="0"/>
                        </a:spcAft>
                        <a:buNone/>
                      </a:pPr>
                      <a:r>
                        <a:rPr b="1" lang="en">
                          <a:latin typeface="Calibri"/>
                          <a:ea typeface="Calibri"/>
                          <a:cs typeface="Calibri"/>
                          <a:sym typeface="Calibri"/>
                        </a:rPr>
                        <a:t>AdaBoost</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raw</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0.680</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0.679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0.680</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0.741</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34.953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8075">
                <a:tc>
                  <a:txBody>
                    <a:bodyPr/>
                    <a:lstStyle/>
                    <a:p>
                      <a:pPr indent="0" lvl="0" marL="0" rtl="0" algn="ctr">
                        <a:spcBef>
                          <a:spcPts val="0"/>
                        </a:spcBef>
                        <a:spcAft>
                          <a:spcPts val="0"/>
                        </a:spcAft>
                        <a:buNone/>
                      </a:pPr>
                      <a:r>
                        <a:rPr b="1" lang="en">
                          <a:latin typeface="Calibri"/>
                          <a:ea typeface="Calibri"/>
                          <a:cs typeface="Calibri"/>
                          <a:sym typeface="Calibri"/>
                        </a:rPr>
                        <a:t>AdaBoost</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tma</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0.711</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0.710</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0.694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0.759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0.65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35.277</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388075">
                <a:tc>
                  <a:txBody>
                    <a:bodyPr/>
                    <a:lstStyle/>
                    <a:p>
                      <a:pPr indent="0" lvl="0" marL="0" rtl="0" algn="ctr">
                        <a:spcBef>
                          <a:spcPts val="0"/>
                        </a:spcBef>
                        <a:spcAft>
                          <a:spcPts val="0"/>
                        </a:spcAft>
                        <a:buNone/>
                      </a:pPr>
                      <a:r>
                        <a:rPr b="1" lang="en">
                          <a:latin typeface="Calibri"/>
                          <a:ea typeface="Calibri"/>
                          <a:cs typeface="Calibri"/>
                          <a:sym typeface="Calibri"/>
                        </a:rPr>
                        <a:t>GradientBoost</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raw</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0.739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0.737</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0.719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0.830</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0.81</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85.575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8075">
                <a:tc>
                  <a:txBody>
                    <a:bodyPr/>
                    <a:lstStyle/>
                    <a:p>
                      <a:pPr indent="0" lvl="0" marL="0" rtl="0" algn="ctr">
                        <a:spcBef>
                          <a:spcPts val="0"/>
                        </a:spcBef>
                        <a:spcAft>
                          <a:spcPts val="0"/>
                        </a:spcAft>
                        <a:buNone/>
                      </a:pPr>
                      <a:r>
                        <a:rPr b="1" lang="en">
                          <a:latin typeface="Calibri"/>
                          <a:ea typeface="Calibri"/>
                          <a:cs typeface="Calibri"/>
                          <a:sym typeface="Calibri"/>
                        </a:rPr>
                        <a:t>GradientBoost</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tma</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0.762</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0.760</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0.723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0.853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0.84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0.69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83.256</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388075">
                <a:tc>
                  <a:txBody>
                    <a:bodyPr/>
                    <a:lstStyle/>
                    <a:p>
                      <a:pPr indent="0" lvl="0" marL="0" rtl="0" algn="ctr">
                        <a:spcBef>
                          <a:spcPts val="0"/>
                        </a:spcBef>
                        <a:spcAft>
                          <a:spcPts val="0"/>
                        </a:spcAft>
                        <a:buNone/>
                      </a:pPr>
                      <a:r>
                        <a:rPr b="1" lang="en">
                          <a:latin typeface="Calibri"/>
                          <a:ea typeface="Calibri"/>
                          <a:cs typeface="Calibri"/>
                          <a:sym typeface="Calibri"/>
                        </a:rPr>
                        <a:t>XGBoost</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raw</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0.864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0.863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0.836</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0.922</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0.94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0.81</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4.655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8075">
                <a:tc>
                  <a:txBody>
                    <a:bodyPr/>
                    <a:lstStyle/>
                    <a:p>
                      <a:pPr indent="0" lvl="0" marL="0" rtl="0" algn="ctr">
                        <a:spcBef>
                          <a:spcPts val="0"/>
                        </a:spcBef>
                        <a:spcAft>
                          <a:spcPts val="0"/>
                        </a:spcAft>
                        <a:buNone/>
                      </a:pPr>
                      <a:r>
                        <a:rPr b="1" lang="en">
                          <a:latin typeface="Calibri"/>
                          <a:ea typeface="Calibri"/>
                          <a:cs typeface="Calibri"/>
                          <a:sym typeface="Calibri"/>
                        </a:rPr>
                        <a:t>XGBoost</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tma</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0.894</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0.893</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0.875</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0.920</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0.96</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0.84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3.641</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388075">
                <a:tc>
                  <a:txBody>
                    <a:bodyPr/>
                    <a:lstStyle/>
                    <a:p>
                      <a:pPr indent="0" lvl="0" marL="0" rtl="0" algn="ctr">
                        <a:spcBef>
                          <a:spcPts val="0"/>
                        </a:spcBef>
                        <a:spcAft>
                          <a:spcPts val="0"/>
                        </a:spcAft>
                        <a:buNone/>
                      </a:pPr>
                      <a:r>
                        <a:rPr b="1" lang="en">
                          <a:latin typeface="Calibri"/>
                          <a:ea typeface="Calibri"/>
                          <a:cs typeface="Calibri"/>
                          <a:sym typeface="Calibri"/>
                        </a:rPr>
                        <a:t>RF - tuned</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tma</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0.768</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0.765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0.722</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0.874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alibri"/>
                          <a:ea typeface="Calibri"/>
                          <a:cs typeface="Calibri"/>
                          <a:sym typeface="Calibri"/>
                        </a:rPr>
                        <a:t>0.528</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8075">
                <a:tc>
                  <a:txBody>
                    <a:bodyPr/>
                    <a:lstStyle/>
                    <a:p>
                      <a:pPr indent="0" lvl="0" marL="0" rtl="0" algn="ctr">
                        <a:spcBef>
                          <a:spcPts val="0"/>
                        </a:spcBef>
                        <a:spcAft>
                          <a:spcPts val="0"/>
                        </a:spcAft>
                        <a:buNone/>
                      </a:pPr>
                      <a:r>
                        <a:rPr b="1" lang="en">
                          <a:latin typeface="Calibri"/>
                          <a:ea typeface="Calibri"/>
                          <a:cs typeface="Calibri"/>
                          <a:sym typeface="Calibri"/>
                        </a:rPr>
                        <a:t>XGBoost - tuned</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tma</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0.909</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0.909</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0.891</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0.931</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0.97</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0.86</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32.856</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bl>
          </a:graphicData>
        </a:graphic>
      </p:graphicFrame>
      <p:sp>
        <p:nvSpPr>
          <p:cNvPr id="159" name="Google Shape;159;p25"/>
          <p:cNvSpPr/>
          <p:nvPr/>
        </p:nvSpPr>
        <p:spPr>
          <a:xfrm>
            <a:off x="5190900" y="6229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5190900" y="13849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5190900" y="36823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5190900" y="4490500"/>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5979550" y="6229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5979550" y="13849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5979550" y="36823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5979550" y="4490500"/>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3743100" y="6229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3743100" y="13849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3743100" y="36823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3743100" y="4490500"/>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Comparison: ROC and Precision-Recall</a:t>
            </a:r>
            <a:endParaRPr/>
          </a:p>
        </p:txBody>
      </p:sp>
      <p:sp>
        <p:nvSpPr>
          <p:cNvPr id="176" name="Google Shape;176;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p>
        </p:txBody>
      </p:sp>
      <p:pic>
        <p:nvPicPr>
          <p:cNvPr id="177" name="Google Shape;177;p26"/>
          <p:cNvPicPr preferRelativeResize="0"/>
          <p:nvPr/>
        </p:nvPicPr>
        <p:blipFill>
          <a:blip r:embed="rId3">
            <a:alphaModFix/>
          </a:blip>
          <a:stretch>
            <a:fillRect/>
          </a:stretch>
        </p:blipFill>
        <p:spPr>
          <a:xfrm>
            <a:off x="387900" y="1504100"/>
            <a:ext cx="3538850" cy="3489700"/>
          </a:xfrm>
          <a:prstGeom prst="rect">
            <a:avLst/>
          </a:prstGeom>
          <a:noFill/>
          <a:ln>
            <a:noFill/>
          </a:ln>
        </p:spPr>
      </p:pic>
      <p:pic>
        <p:nvPicPr>
          <p:cNvPr id="178" name="Google Shape;178;p26"/>
          <p:cNvPicPr preferRelativeResize="0"/>
          <p:nvPr/>
        </p:nvPicPr>
        <p:blipFill>
          <a:blip r:embed="rId4">
            <a:alphaModFix/>
          </a:blip>
          <a:stretch>
            <a:fillRect/>
          </a:stretch>
        </p:blipFill>
        <p:spPr>
          <a:xfrm>
            <a:off x="5217250" y="1489800"/>
            <a:ext cx="3538850" cy="34805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87900" y="160375"/>
            <a:ext cx="8368200" cy="983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Feature Importance: </a:t>
            </a:r>
            <a:endParaRPr/>
          </a:p>
          <a:p>
            <a:pPr indent="0" lvl="0" marL="0" rtl="0" algn="l">
              <a:spcBef>
                <a:spcPts val="0"/>
              </a:spcBef>
              <a:spcAft>
                <a:spcPts val="0"/>
              </a:spcAft>
              <a:buNone/>
            </a:pPr>
            <a:r>
              <a:rPr lang="en"/>
              <a:t>Standard Deviations of Other Features</a:t>
            </a:r>
            <a:endParaRPr/>
          </a:p>
        </p:txBody>
      </p:sp>
      <p:sp>
        <p:nvSpPr>
          <p:cNvPr id="184" name="Google Shape;184;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p>
        </p:txBody>
      </p:sp>
      <p:sp>
        <p:nvSpPr>
          <p:cNvPr id="185" name="Google Shape;185;p27"/>
          <p:cNvSpPr/>
          <p:nvPr/>
        </p:nvSpPr>
        <p:spPr>
          <a:xfrm>
            <a:off x="1014525" y="1377425"/>
            <a:ext cx="7085100" cy="3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7"/>
          <p:cNvPicPr preferRelativeResize="0"/>
          <p:nvPr/>
        </p:nvPicPr>
        <p:blipFill>
          <a:blip r:embed="rId3">
            <a:alphaModFix/>
          </a:blip>
          <a:stretch>
            <a:fillRect/>
          </a:stretch>
        </p:blipFill>
        <p:spPr>
          <a:xfrm>
            <a:off x="1107400" y="1489825"/>
            <a:ext cx="6929200" cy="340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Takeaways: XGB is Best &amp; Features are Good</a:t>
            </a:r>
            <a:endParaRPr/>
          </a:p>
        </p:txBody>
      </p:sp>
      <p:sp>
        <p:nvSpPr>
          <p:cNvPr id="192" name="Google Shape;192;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XGBoost</a:t>
            </a:r>
            <a:r>
              <a:rPr lang="en" sz="2400"/>
              <a:t>: best model, but heavy.</a:t>
            </a:r>
            <a:endParaRPr sz="2400"/>
          </a:p>
          <a:p>
            <a:pPr indent="-381000" lvl="1" marL="914400" rtl="0" algn="l">
              <a:spcBef>
                <a:spcPts val="0"/>
              </a:spcBef>
              <a:spcAft>
                <a:spcPts val="0"/>
              </a:spcAft>
              <a:buSzPts val="2400"/>
              <a:buChar char="○"/>
            </a:pPr>
            <a:r>
              <a:rPr lang="en" sz="2400"/>
              <a:t>O</a:t>
            </a:r>
            <a:r>
              <a:rPr lang="en" sz="2400"/>
              <a:t>ut-of-the-box </a:t>
            </a:r>
            <a:r>
              <a:rPr lang="en" sz="2400"/>
              <a:t>XGB: 9x faster than tuned XGB</a:t>
            </a:r>
            <a:endParaRPr sz="2400"/>
          </a:p>
          <a:p>
            <a:pPr indent="-381000" lvl="1" marL="914400" rtl="0" algn="l">
              <a:spcBef>
                <a:spcPts val="0"/>
              </a:spcBef>
              <a:spcAft>
                <a:spcPts val="0"/>
              </a:spcAft>
              <a:buSzPts val="2400"/>
              <a:buChar char="○"/>
            </a:pPr>
            <a:r>
              <a:rPr lang="en" sz="2400"/>
              <a:t>RF: much faster, but needs additional tuning</a:t>
            </a:r>
            <a:endParaRPr sz="2400"/>
          </a:p>
          <a:p>
            <a:pPr indent="-381000" lvl="0" marL="457200" rtl="0" algn="l">
              <a:spcBef>
                <a:spcPts val="0"/>
              </a:spcBef>
              <a:spcAft>
                <a:spcPts val="0"/>
              </a:spcAft>
              <a:buSzPts val="2400"/>
              <a:buChar char="●"/>
            </a:pPr>
            <a:r>
              <a:rPr lang="en" sz="2400"/>
              <a:t>Features:</a:t>
            </a:r>
            <a:endParaRPr sz="2400"/>
          </a:p>
          <a:p>
            <a:pPr indent="-381000" lvl="1" marL="914400" rtl="0" algn="l">
              <a:spcBef>
                <a:spcPts val="0"/>
              </a:spcBef>
              <a:spcAft>
                <a:spcPts val="0"/>
              </a:spcAft>
              <a:buSzPts val="2400"/>
              <a:buChar char="○"/>
            </a:pPr>
            <a:r>
              <a:rPr lang="en" sz="2400"/>
              <a:t>Adding Jerk, Snap, and Standard Deviation of other features improves model prediction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Directions: Make it Lighter</a:t>
            </a:r>
            <a:endParaRPr/>
          </a:p>
        </p:txBody>
      </p:sp>
      <p:sp>
        <p:nvSpPr>
          <p:cNvPr id="198" name="Google Shape;198;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Rewrite featurization step - feature reduction</a:t>
            </a:r>
            <a:endParaRPr sz="2400"/>
          </a:p>
          <a:p>
            <a:pPr indent="-381000" lvl="0" marL="457200" rtl="0" algn="l">
              <a:spcBef>
                <a:spcPts val="0"/>
              </a:spcBef>
              <a:spcAft>
                <a:spcPts val="0"/>
              </a:spcAft>
              <a:buSzPts val="2400"/>
              <a:buChar char="●"/>
            </a:pPr>
            <a:r>
              <a:rPr lang="en" sz="2400"/>
              <a:t>RF Classifier - additional tuning</a:t>
            </a:r>
            <a:endParaRPr sz="2400"/>
          </a:p>
          <a:p>
            <a:pPr indent="-381000" lvl="0" marL="457200" rtl="0" algn="l">
              <a:spcBef>
                <a:spcPts val="0"/>
              </a:spcBef>
              <a:spcAft>
                <a:spcPts val="0"/>
              </a:spcAft>
              <a:buSzPts val="2400"/>
              <a:buChar char="●"/>
            </a:pPr>
            <a:r>
              <a:rPr lang="en" sz="2400"/>
              <a:t>XGB Classifier - additional tuning, cap n_estimators </a:t>
            </a:r>
            <a:r>
              <a:rPr lang="en" sz="2400" u="sng"/>
              <a:t>&lt;</a:t>
            </a:r>
            <a:r>
              <a:rPr lang="en" sz="2400"/>
              <a:t> 100</a:t>
            </a:r>
            <a:endParaRPr sz="2400"/>
          </a:p>
          <a:p>
            <a:pPr indent="-381000" lvl="0" marL="457200" rtl="0" algn="l">
              <a:spcBef>
                <a:spcPts val="0"/>
              </a:spcBef>
              <a:spcAft>
                <a:spcPts val="0"/>
              </a:spcAft>
              <a:buSzPts val="2400"/>
              <a:buChar char="●"/>
            </a:pPr>
            <a:r>
              <a:rPr lang="en" sz="2400"/>
              <a:t>Alternative models:</a:t>
            </a:r>
            <a:endParaRPr sz="2400"/>
          </a:p>
          <a:p>
            <a:pPr indent="-381000" lvl="1" marL="914400" rtl="0" algn="l">
              <a:spcBef>
                <a:spcPts val="0"/>
              </a:spcBef>
              <a:spcAft>
                <a:spcPts val="0"/>
              </a:spcAft>
              <a:buSzPts val="2400"/>
              <a:buChar char="○"/>
            </a:pPr>
            <a:r>
              <a:rPr lang="en" sz="2400"/>
              <a:t>ARIMA</a:t>
            </a:r>
            <a:endParaRPr sz="2400"/>
          </a:p>
          <a:p>
            <a:pPr indent="-381000" lvl="1" marL="914400" rtl="0" algn="l">
              <a:spcBef>
                <a:spcPts val="0"/>
              </a:spcBef>
              <a:spcAft>
                <a:spcPts val="0"/>
              </a:spcAft>
              <a:buSzPts val="2400"/>
              <a:buChar char="○"/>
            </a:pPr>
            <a:r>
              <a:rPr lang="en" sz="2400"/>
              <a:t>Facebook Prophet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04" name="Google Shape;204;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400"/>
              <a:t>Chris Esposo for his guidance and being an awesome Springboard mentor!</a:t>
            </a:r>
            <a:endParaRPr sz="2400"/>
          </a:p>
          <a:p>
            <a:pPr indent="0" lvl="0" marL="0" rtl="0" algn="l">
              <a:spcBef>
                <a:spcPts val="1200"/>
              </a:spcBef>
              <a:spcAft>
                <a:spcPts val="0"/>
              </a:spcAft>
              <a:buNone/>
            </a:pPr>
            <a:r>
              <a:rPr lang="en" sz="2400"/>
              <a:t>Ryan Langman for giving me feedback on generating features.</a:t>
            </a:r>
            <a:endParaRPr sz="2400"/>
          </a:p>
          <a:p>
            <a:pPr indent="0" lvl="0" marL="0" rtl="0" algn="l">
              <a:spcBef>
                <a:spcPts val="1200"/>
              </a:spcBef>
              <a:spcAft>
                <a:spcPts val="0"/>
              </a:spcAft>
              <a:buNone/>
            </a:pPr>
            <a:r>
              <a:rPr lang="en" sz="2400"/>
              <a:t>Patrick Au for answering my questions about iPhones.</a:t>
            </a:r>
            <a:endParaRPr sz="2400"/>
          </a:p>
          <a:p>
            <a:pPr indent="0" lvl="0" marL="0" rtl="0" algn="l">
              <a:spcBef>
                <a:spcPts val="1200"/>
              </a:spcBef>
              <a:spcAft>
                <a:spcPts val="1200"/>
              </a:spcAft>
              <a:buNone/>
            </a:pPr>
            <a:r>
              <a:rPr lang="en" sz="2400"/>
              <a:t>Jackson A Killian (Harvard University), Danielle R Madden (University of Southern California), and John Clapp (University of Southern California) for uploading this valuable dataset to the UCI Machine Learning Repository.</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210" name="Google Shape;210;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2400"/>
              <a:t>Killian, J.A., Passino, K.M., Nandi, A., Madden, D.R. and Clapp, J., Learning to Detect Heavy Drinking Episodes Using Smartphone Accelerometer Data. In Proceedings of the 4th International Workshop on Knowledge Discovery in Healthcare Data co-located with the 28th International Joint Conference on Artificial Intelligence (IJCAI 2019) (pp. 35-42). [</a:t>
            </a:r>
            <a:r>
              <a:rPr lang="en" sz="2400" u="sng">
                <a:solidFill>
                  <a:schemeClr val="hlink"/>
                </a:solidFill>
                <a:hlinkClick r:id="rId3"/>
              </a:rPr>
              <a:t>http://ceur-ws.org/Vol-2429/paper6.pdf</a:t>
            </a:r>
            <a:r>
              <a:rPr lang="en" sz="2400"/>
              <a:t>] </a:t>
            </a:r>
            <a:endParaRPr sz="2400"/>
          </a:p>
          <a:p>
            <a:pPr indent="0" lvl="0" marL="0" rtl="0" algn="l">
              <a:spcBef>
                <a:spcPts val="1200"/>
              </a:spcBef>
              <a:spcAft>
                <a:spcPts val="0"/>
              </a:spcAft>
              <a:buNone/>
            </a:pPr>
            <a:r>
              <a:t/>
            </a:r>
            <a:endParaRPr sz="2400"/>
          </a:p>
          <a:p>
            <a:pPr indent="0" lvl="0" marL="0" rtl="0" algn="l">
              <a:spcBef>
                <a:spcPts val="1200"/>
              </a:spcBef>
              <a:spcAft>
                <a:spcPts val="1200"/>
              </a:spcAft>
              <a:buNone/>
            </a:pPr>
            <a:r>
              <a:rPr lang="en" sz="2400"/>
              <a:t>Dataset: </a:t>
            </a:r>
            <a:r>
              <a:rPr lang="en" sz="2400" u="sng">
                <a:solidFill>
                  <a:schemeClr val="hlink"/>
                </a:solidFill>
                <a:hlinkClick r:id="rId4"/>
              </a:rPr>
              <a:t>http://archive.ics.uci.edu/ml/datasets/Bar+Crawl%3A+Detecting+Heavy+Drinking</a:t>
            </a:r>
            <a:r>
              <a:rPr lang="en" sz="2400"/>
              <a:t>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Problem with Alcohol</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p>
        </p:txBody>
      </p:sp>
      <p:pic>
        <p:nvPicPr>
          <p:cNvPr id="71" name="Google Shape;71;p14"/>
          <p:cNvPicPr preferRelativeResize="0"/>
          <p:nvPr/>
        </p:nvPicPr>
        <p:blipFill>
          <a:blip r:embed="rId3">
            <a:alphaModFix/>
          </a:blip>
          <a:stretch>
            <a:fillRect/>
          </a:stretch>
        </p:blipFill>
        <p:spPr>
          <a:xfrm>
            <a:off x="1179838" y="1238500"/>
            <a:ext cx="6784324" cy="38161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Solution: Smartphones and Algorithms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Can we predict incidences of heavy drinking using smartphone accelerometer data?</a:t>
            </a:r>
            <a:endParaRPr sz="2400"/>
          </a:p>
          <a:p>
            <a:pPr indent="-381000" lvl="0" marL="457200" rtl="0" algn="l">
              <a:spcBef>
                <a:spcPts val="0"/>
              </a:spcBef>
              <a:spcAft>
                <a:spcPts val="0"/>
              </a:spcAft>
              <a:buSzPts val="2400"/>
              <a:buChar char="●"/>
            </a:pPr>
            <a:r>
              <a:rPr lang="en" sz="2400"/>
              <a:t>Many applications:</a:t>
            </a:r>
            <a:endParaRPr sz="2400"/>
          </a:p>
          <a:p>
            <a:pPr indent="-381000" lvl="1" marL="914400" rtl="0" algn="l">
              <a:spcBef>
                <a:spcPts val="0"/>
              </a:spcBef>
              <a:spcAft>
                <a:spcPts val="0"/>
              </a:spcAft>
              <a:buSzPts val="2400"/>
              <a:buChar char="○"/>
            </a:pPr>
            <a:r>
              <a:rPr lang="en" sz="2400"/>
              <a:t>Just-In-Time Adaptive Interventions (JITAIs)</a:t>
            </a:r>
            <a:endParaRPr sz="2400"/>
          </a:p>
          <a:p>
            <a:pPr indent="-381000" lvl="1" marL="914400" rtl="0" algn="l">
              <a:spcBef>
                <a:spcPts val="0"/>
              </a:spcBef>
              <a:spcAft>
                <a:spcPts val="0"/>
              </a:spcAft>
              <a:buSzPts val="2400"/>
              <a:buChar char="○"/>
            </a:pPr>
            <a:r>
              <a:rPr lang="en" sz="2400"/>
              <a:t>Law Enforcement</a:t>
            </a:r>
            <a:endParaRPr sz="2400"/>
          </a:p>
          <a:p>
            <a:pPr indent="-381000" lvl="1" marL="914400" rtl="0" algn="l">
              <a:spcBef>
                <a:spcPts val="0"/>
              </a:spcBef>
              <a:spcAft>
                <a:spcPts val="0"/>
              </a:spcAft>
              <a:buSzPts val="2400"/>
              <a:buChar char="○"/>
            </a:pPr>
            <a:r>
              <a:rPr lang="en" sz="2400"/>
              <a:t>Medical Intervention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Data: Accelerometers and TAC</a:t>
            </a:r>
            <a:endParaRPr/>
          </a:p>
        </p:txBody>
      </p:sp>
      <p:sp>
        <p:nvSpPr>
          <p:cNvPr id="83" name="Google Shape;83;p16"/>
          <p:cNvSpPr txBox="1"/>
          <p:nvPr>
            <p:ph idx="1" type="body"/>
          </p:nvPr>
        </p:nvSpPr>
        <p:spPr>
          <a:xfrm>
            <a:off x="387900" y="1489825"/>
            <a:ext cx="5717700" cy="3467100"/>
          </a:xfrm>
          <a:prstGeom prst="rect">
            <a:avLst/>
          </a:prstGeom>
        </p:spPr>
        <p:txBody>
          <a:bodyPr anchorCtr="0" anchor="t" bIns="91425" lIns="91425" spcFirstLastPara="1" rIns="91425" wrap="square" tIns="91425">
            <a:normAutofit lnSpcReduction="20000"/>
          </a:bodyPr>
          <a:lstStyle/>
          <a:p>
            <a:pPr indent="-381000" lvl="0" marL="457200" rtl="0" algn="l">
              <a:spcBef>
                <a:spcPts val="0"/>
              </a:spcBef>
              <a:spcAft>
                <a:spcPts val="0"/>
              </a:spcAft>
              <a:buSzPts val="2400"/>
              <a:buChar char="●"/>
            </a:pPr>
            <a:r>
              <a:rPr lang="en" sz="2400"/>
              <a:t>13 anonymous persons</a:t>
            </a:r>
            <a:endParaRPr sz="2400"/>
          </a:p>
          <a:p>
            <a:pPr indent="-381000" lvl="1" marL="914400" rtl="0" algn="l">
              <a:spcBef>
                <a:spcPts val="0"/>
              </a:spcBef>
              <a:spcAft>
                <a:spcPts val="0"/>
              </a:spcAft>
              <a:buSzPts val="2400"/>
              <a:buChar char="○"/>
            </a:pPr>
            <a:r>
              <a:rPr lang="en" sz="2400"/>
              <a:t>11 iPhones</a:t>
            </a:r>
            <a:endParaRPr sz="2400"/>
          </a:p>
          <a:p>
            <a:pPr indent="-381000" lvl="1" marL="914400" rtl="0" algn="l">
              <a:spcBef>
                <a:spcPts val="0"/>
              </a:spcBef>
              <a:spcAft>
                <a:spcPts val="0"/>
              </a:spcAft>
              <a:buSzPts val="2400"/>
              <a:buChar char="○"/>
            </a:pPr>
            <a:r>
              <a:rPr lang="en" sz="2400"/>
              <a:t>2 Android phones</a:t>
            </a:r>
            <a:endParaRPr sz="2400"/>
          </a:p>
          <a:p>
            <a:pPr indent="-381000" lvl="0" marL="457200" rtl="0" algn="l">
              <a:spcBef>
                <a:spcPts val="0"/>
              </a:spcBef>
              <a:spcAft>
                <a:spcPts val="0"/>
              </a:spcAft>
              <a:buSzPts val="2400"/>
              <a:buChar char="●"/>
            </a:pPr>
            <a:r>
              <a:rPr lang="en" sz="2400"/>
              <a:t>Accelerometer data</a:t>
            </a:r>
            <a:endParaRPr sz="2400"/>
          </a:p>
          <a:p>
            <a:pPr indent="-381000" lvl="1" marL="914400" rtl="0" algn="l">
              <a:spcBef>
                <a:spcPts val="0"/>
              </a:spcBef>
              <a:spcAft>
                <a:spcPts val="0"/>
              </a:spcAft>
              <a:buSzPts val="2400"/>
              <a:buChar char="○"/>
            </a:pPr>
            <a:r>
              <a:rPr lang="en" sz="2400"/>
              <a:t>Sampling rate: 40 Hz</a:t>
            </a:r>
            <a:endParaRPr sz="2400"/>
          </a:p>
          <a:p>
            <a:pPr indent="-381000" lvl="1" marL="914400" rtl="0" algn="l">
              <a:spcBef>
                <a:spcPts val="0"/>
              </a:spcBef>
              <a:spcAft>
                <a:spcPts val="0"/>
              </a:spcAft>
              <a:buSzPts val="2400"/>
              <a:buChar char="○"/>
            </a:pPr>
            <a:r>
              <a:rPr lang="en" sz="2400"/>
              <a:t>14 million rows</a:t>
            </a:r>
            <a:endParaRPr sz="2400"/>
          </a:p>
          <a:p>
            <a:pPr indent="-381000" lvl="0" marL="457200" rtl="0" algn="l">
              <a:spcBef>
                <a:spcPts val="0"/>
              </a:spcBef>
              <a:spcAft>
                <a:spcPts val="0"/>
              </a:spcAft>
              <a:buSzPts val="2400"/>
              <a:buChar char="●"/>
            </a:pPr>
            <a:r>
              <a:rPr lang="en" sz="2400"/>
              <a:t>Transdermal Alcohol Content (TAC)</a:t>
            </a:r>
            <a:endParaRPr sz="2400"/>
          </a:p>
          <a:p>
            <a:pPr indent="-381000" lvl="1" marL="914400" rtl="0" algn="l">
              <a:spcBef>
                <a:spcPts val="0"/>
              </a:spcBef>
              <a:spcAft>
                <a:spcPts val="0"/>
              </a:spcAft>
              <a:buSzPts val="2400"/>
              <a:buChar char="○"/>
            </a:pPr>
            <a:r>
              <a:rPr lang="en" sz="2400"/>
              <a:t>Sampling rate: per 30 min</a:t>
            </a:r>
            <a:endParaRPr sz="2400"/>
          </a:p>
          <a:p>
            <a:pPr indent="-381000" lvl="1" marL="914400" rtl="0" algn="l">
              <a:spcBef>
                <a:spcPts val="0"/>
              </a:spcBef>
              <a:spcAft>
                <a:spcPts val="0"/>
              </a:spcAft>
              <a:buSzPts val="2400"/>
              <a:buChar char="○"/>
            </a:pPr>
            <a:r>
              <a:rPr lang="en" sz="2400"/>
              <a:t>600 rows</a:t>
            </a:r>
            <a:endParaRPr sz="2400"/>
          </a:p>
        </p:txBody>
      </p:sp>
      <p:graphicFrame>
        <p:nvGraphicFramePr>
          <p:cNvPr id="84" name="Google Shape;84;p16"/>
          <p:cNvGraphicFramePr/>
          <p:nvPr/>
        </p:nvGraphicFramePr>
        <p:xfrm>
          <a:off x="4572000" y="1321000"/>
          <a:ext cx="3000000" cy="3000000"/>
        </p:xfrm>
        <a:graphic>
          <a:graphicData uri="http://schemas.openxmlformats.org/drawingml/2006/table">
            <a:tbl>
              <a:tblPr>
                <a:noFill/>
                <a:tableStyleId>{CE9B4FD0-6CA5-4E53-A2B7-C59726ED74C4}</a:tableStyleId>
              </a:tblPr>
              <a:tblGrid>
                <a:gridCol w="295275"/>
                <a:gridCol w="1238250"/>
                <a:gridCol w="838200"/>
                <a:gridCol w="647700"/>
                <a:gridCol w="647700"/>
                <a:gridCol w="647700"/>
              </a:tblGrid>
              <a:tr h="228600">
                <a:tc>
                  <a:txBody>
                    <a:bodyPr/>
                    <a:lstStyle/>
                    <a:p>
                      <a:pPr indent="0" lvl="0" marL="0" rtl="0" algn="just">
                        <a:lnSpc>
                          <a:spcPct val="115000"/>
                        </a:lnSpc>
                        <a:spcBef>
                          <a:spcPts val="0"/>
                        </a:spcBef>
                        <a:spcAft>
                          <a:spcPts val="0"/>
                        </a:spcAft>
                        <a:buNone/>
                      </a:pPr>
                      <a:r>
                        <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time</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pid</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x</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y</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z</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JB3156</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1</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CC6740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2</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1493733882409</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SA0297</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0.0758</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0.0273</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-0.0102</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3</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1493733882455</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SA0297</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-0.0359</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0.0794</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0.0037</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4</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1493733882500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SA0297</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-0.2427</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-0.0861</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-0.0163</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graphicFrame>
        <p:nvGraphicFramePr>
          <p:cNvPr id="85" name="Google Shape;85;p16"/>
          <p:cNvGraphicFramePr/>
          <p:nvPr/>
        </p:nvGraphicFramePr>
        <p:xfrm>
          <a:off x="6162675" y="3212375"/>
          <a:ext cx="3000000" cy="3000000"/>
        </p:xfrm>
        <a:graphic>
          <a:graphicData uri="http://schemas.openxmlformats.org/drawingml/2006/table">
            <a:tbl>
              <a:tblPr>
                <a:noFill/>
                <a:tableStyleId>{CE9B4FD0-6CA5-4E53-A2B7-C59726ED74C4}</a:tableStyleId>
              </a:tblPr>
              <a:tblGrid>
                <a:gridCol w="161925"/>
                <a:gridCol w="942975"/>
                <a:gridCol w="1619250"/>
              </a:tblGrid>
              <a:tr h="228600">
                <a:tc>
                  <a:txBody>
                    <a:bodyPr/>
                    <a:lstStyle/>
                    <a:p>
                      <a:pPr indent="0" lvl="0" marL="0" rtl="0" algn="just">
                        <a:lnSpc>
                          <a:spcPct val="115000"/>
                        </a:lnSpc>
                        <a:spcBef>
                          <a:spcPts val="0"/>
                        </a:spcBef>
                        <a:spcAft>
                          <a:spcPts val="0"/>
                        </a:spcAft>
                        <a:buNone/>
                      </a:pPr>
                      <a:r>
                        <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TAC Level</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Time</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0</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0.0</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2017-05-02 10:36:54</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1</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0.0</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2017-05-02 11:09:57</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2</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0.0</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2017-05-02 11:15:27</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3</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0.0</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2017-05-02 11:20:57</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4</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0.0</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2017-05-02 11:26:26</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4668738" y="2194175"/>
            <a:ext cx="3184500" cy="236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350200" y="2194175"/>
            <a:ext cx="3184500" cy="236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Preserve the raw datapoints</a:t>
            </a:r>
            <a:endParaRPr sz="1600"/>
          </a:p>
          <a:p>
            <a:pPr indent="-330200" lvl="0" marL="457200" rtl="0" algn="l">
              <a:spcBef>
                <a:spcPts val="0"/>
              </a:spcBef>
              <a:spcAft>
                <a:spcPts val="0"/>
              </a:spcAft>
              <a:buSzPts val="1600"/>
              <a:buChar char="●"/>
            </a:pPr>
            <a:r>
              <a:rPr lang="en" sz="1600"/>
              <a:t>Then scipy interpolate</a:t>
            </a:r>
            <a:endParaRPr sz="1600"/>
          </a:p>
          <a:p>
            <a:pPr indent="0" lvl="0" marL="0" rtl="0" algn="l">
              <a:spcBef>
                <a:spcPts val="1200"/>
              </a:spcBef>
              <a:spcAft>
                <a:spcPts val="1200"/>
              </a:spcAft>
              <a:buNone/>
            </a:pPr>
            <a:r>
              <a:t/>
            </a:r>
            <a:endParaRPr/>
          </a:p>
        </p:txBody>
      </p:sp>
      <p:sp>
        <p:nvSpPr>
          <p:cNvPr id="93" name="Google Shape;93;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Bifurcating the Dataset: 2 Ways to Impute TAC</a:t>
            </a:r>
            <a:endParaRPr/>
          </a:p>
        </p:txBody>
      </p:sp>
      <p:sp>
        <p:nvSpPr>
          <p:cNvPr id="94" name="Google Shape;94;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Smooth with TMA</a:t>
            </a:r>
            <a:endParaRPr sz="1600"/>
          </a:p>
          <a:p>
            <a:pPr indent="-330200" lvl="0" marL="457200" rtl="0" algn="l">
              <a:spcBef>
                <a:spcPts val="0"/>
              </a:spcBef>
              <a:spcAft>
                <a:spcPts val="0"/>
              </a:spcAft>
              <a:buSzPts val="1600"/>
              <a:buChar char="●"/>
            </a:pPr>
            <a:r>
              <a:rPr lang="en" sz="1600"/>
              <a:t>Then scipy interpolate</a:t>
            </a:r>
            <a:endParaRPr sz="1600"/>
          </a:p>
        </p:txBody>
      </p:sp>
      <p:pic>
        <p:nvPicPr>
          <p:cNvPr id="95" name="Google Shape;95;p17"/>
          <p:cNvPicPr preferRelativeResize="0"/>
          <p:nvPr/>
        </p:nvPicPr>
        <p:blipFill>
          <a:blip r:embed="rId3">
            <a:alphaModFix/>
          </a:blip>
          <a:stretch>
            <a:fillRect/>
          </a:stretch>
        </p:blipFill>
        <p:spPr>
          <a:xfrm>
            <a:off x="387900" y="2203311"/>
            <a:ext cx="3058318" cy="2365414"/>
          </a:xfrm>
          <a:prstGeom prst="rect">
            <a:avLst/>
          </a:prstGeom>
          <a:noFill/>
          <a:ln>
            <a:noFill/>
          </a:ln>
        </p:spPr>
      </p:pic>
      <p:pic>
        <p:nvPicPr>
          <p:cNvPr id="96" name="Google Shape;96;p17"/>
          <p:cNvPicPr preferRelativeResize="0"/>
          <p:nvPr/>
        </p:nvPicPr>
        <p:blipFill>
          <a:blip r:embed="rId4">
            <a:alphaModFix/>
          </a:blip>
          <a:stretch>
            <a:fillRect/>
          </a:stretch>
        </p:blipFill>
        <p:spPr>
          <a:xfrm>
            <a:off x="4756195" y="2203300"/>
            <a:ext cx="3009580" cy="23654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p:nvPr/>
        </p:nvSpPr>
        <p:spPr>
          <a:xfrm>
            <a:off x="5554750" y="1403750"/>
            <a:ext cx="3201300" cy="25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406850" y="1403750"/>
            <a:ext cx="2407500" cy="35844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Accelerometers: Noisy Data and Missing Data</a:t>
            </a:r>
            <a:endParaRPr/>
          </a:p>
        </p:txBody>
      </p:sp>
      <p:pic>
        <p:nvPicPr>
          <p:cNvPr id="104" name="Google Shape;104;p18"/>
          <p:cNvPicPr preferRelativeResize="0"/>
          <p:nvPr/>
        </p:nvPicPr>
        <p:blipFill>
          <a:blip r:embed="rId3">
            <a:alphaModFix/>
          </a:blip>
          <a:stretch>
            <a:fillRect/>
          </a:stretch>
        </p:blipFill>
        <p:spPr>
          <a:xfrm>
            <a:off x="387900" y="1489825"/>
            <a:ext cx="2438039" cy="3502650"/>
          </a:xfrm>
          <a:prstGeom prst="rect">
            <a:avLst/>
          </a:prstGeom>
          <a:noFill/>
          <a:ln>
            <a:noFill/>
          </a:ln>
          <a:effectLst>
            <a:outerShdw blurRad="57150" rotWithShape="0" algn="bl" dir="5400000" dist="19050">
              <a:srgbClr val="000000">
                <a:alpha val="50000"/>
              </a:srgbClr>
            </a:outerShdw>
          </a:effectLst>
        </p:spPr>
      </p:pic>
      <p:sp>
        <p:nvSpPr>
          <p:cNvPr id="105" name="Google Shape;105;p18"/>
          <p:cNvSpPr/>
          <p:nvPr/>
        </p:nvSpPr>
        <p:spPr>
          <a:xfrm>
            <a:off x="2968050" y="1403750"/>
            <a:ext cx="2407500" cy="35844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8"/>
          <p:cNvPicPr preferRelativeResize="0"/>
          <p:nvPr/>
        </p:nvPicPr>
        <p:blipFill>
          <a:blip r:embed="rId4">
            <a:alphaModFix/>
          </a:blip>
          <a:stretch>
            <a:fillRect/>
          </a:stretch>
        </p:blipFill>
        <p:spPr>
          <a:xfrm>
            <a:off x="2968050" y="1540507"/>
            <a:ext cx="2407500" cy="3463281"/>
          </a:xfrm>
          <a:prstGeom prst="rect">
            <a:avLst/>
          </a:prstGeom>
          <a:noFill/>
          <a:ln>
            <a:noFill/>
          </a:ln>
        </p:spPr>
      </p:pic>
      <p:pic>
        <p:nvPicPr>
          <p:cNvPr id="107" name="Google Shape;107;p18"/>
          <p:cNvPicPr preferRelativeResize="0"/>
          <p:nvPr/>
        </p:nvPicPr>
        <p:blipFill>
          <a:blip r:embed="rId5">
            <a:alphaModFix/>
          </a:blip>
          <a:stretch>
            <a:fillRect/>
          </a:stretch>
        </p:blipFill>
        <p:spPr>
          <a:xfrm>
            <a:off x="5529250" y="1403750"/>
            <a:ext cx="3219450" cy="2562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Featurization: Making Meaning out of Noise</a:t>
            </a:r>
            <a:endParaRPr/>
          </a:p>
        </p:txBody>
      </p:sp>
      <p:sp>
        <p:nvSpPr>
          <p:cNvPr id="113" name="Google Shape;113;p19"/>
          <p:cNvSpPr txBox="1"/>
          <p:nvPr>
            <p:ph idx="1" type="body"/>
          </p:nvPr>
        </p:nvSpPr>
        <p:spPr>
          <a:xfrm>
            <a:off x="387900" y="1489825"/>
            <a:ext cx="8368200" cy="3465300"/>
          </a:xfrm>
          <a:prstGeom prst="rect">
            <a:avLst/>
          </a:prstGeom>
        </p:spPr>
        <p:txBody>
          <a:bodyPr anchorCtr="0" anchor="t" bIns="91425" lIns="91425" spcFirstLastPara="1" rIns="91425" wrap="square" tIns="91425">
            <a:normAutofit fontScale="85000" lnSpcReduction="20000"/>
          </a:bodyPr>
          <a:lstStyle/>
          <a:p>
            <a:pPr indent="-379730" lvl="0" marL="457200" rtl="0" algn="l">
              <a:spcBef>
                <a:spcPts val="0"/>
              </a:spcBef>
              <a:spcAft>
                <a:spcPts val="0"/>
              </a:spcAft>
              <a:buSzPct val="100000"/>
              <a:buChar char="●"/>
            </a:pPr>
            <a:r>
              <a:rPr lang="en" sz="2800"/>
              <a:t>Before featurization: 3 features (x, y, z) &amp; 1 target (TAC)</a:t>
            </a:r>
            <a:endParaRPr sz="2800"/>
          </a:p>
          <a:p>
            <a:pPr indent="-379730" lvl="0" marL="457200" rtl="0" algn="l">
              <a:spcBef>
                <a:spcPts val="0"/>
              </a:spcBef>
              <a:spcAft>
                <a:spcPts val="0"/>
              </a:spcAft>
              <a:buSzPct val="100000"/>
              <a:buChar char="●"/>
            </a:pPr>
            <a:r>
              <a:rPr lang="en" sz="2800"/>
              <a:t>Pandas rolling() method, 10-second windows</a:t>
            </a:r>
            <a:endParaRPr sz="2800"/>
          </a:p>
          <a:p>
            <a:pPr indent="-379730" lvl="0" marL="457200" rtl="0" algn="l">
              <a:spcBef>
                <a:spcPts val="0"/>
              </a:spcBef>
              <a:spcAft>
                <a:spcPts val="0"/>
              </a:spcAft>
              <a:buSzPct val="100000"/>
              <a:buChar char="●"/>
            </a:pPr>
            <a:r>
              <a:rPr lang="en" sz="2800"/>
              <a:t>After featurization: 306 new features</a:t>
            </a:r>
            <a:endParaRPr sz="2800"/>
          </a:p>
          <a:p>
            <a:pPr indent="-358140" lvl="1" marL="914400" rtl="0" algn="l">
              <a:spcBef>
                <a:spcPts val="0"/>
              </a:spcBef>
              <a:spcAft>
                <a:spcPts val="0"/>
              </a:spcAft>
              <a:buSzPct val="100000"/>
              <a:buChar char="○"/>
            </a:pPr>
            <a:r>
              <a:rPr lang="en" sz="2400"/>
              <a:t>Mean</a:t>
            </a:r>
            <a:r>
              <a:rPr lang="en" sz="2400"/>
              <a:t>, </a:t>
            </a:r>
            <a:r>
              <a:rPr lang="en" sz="2400"/>
              <a:t>Standard Deviation</a:t>
            </a:r>
            <a:r>
              <a:rPr lang="en" sz="2400"/>
              <a:t>, </a:t>
            </a:r>
            <a:r>
              <a:rPr lang="en" sz="2400"/>
              <a:t>Variance</a:t>
            </a:r>
            <a:r>
              <a:rPr lang="en" sz="2400"/>
              <a:t>, </a:t>
            </a:r>
            <a:r>
              <a:rPr lang="en" sz="2400"/>
              <a:t>Median</a:t>
            </a:r>
            <a:r>
              <a:rPr lang="en" sz="2400"/>
              <a:t>, </a:t>
            </a:r>
            <a:r>
              <a:rPr lang="en" sz="2400"/>
              <a:t>Max &amp; Min (of raw &amp; absolute signal)</a:t>
            </a:r>
            <a:r>
              <a:rPr lang="en" sz="2400"/>
              <a:t>, </a:t>
            </a:r>
            <a:r>
              <a:rPr lang="en" sz="2400"/>
              <a:t>Skew, Kurtosis, Zero Crossing Rate, Gait stretch, Number of steps,  Step Time, Root Mean Squared, Average Resultant Acceleration, partial derivatives of each axes</a:t>
            </a:r>
            <a:endParaRPr sz="2400"/>
          </a:p>
          <a:p>
            <a:pPr indent="-358140" lvl="1" marL="914400" rtl="0" algn="l">
              <a:spcBef>
                <a:spcPts val="0"/>
              </a:spcBef>
              <a:spcAft>
                <a:spcPts val="0"/>
              </a:spcAft>
              <a:buSzPct val="100000"/>
              <a:buChar char="○"/>
            </a:pPr>
            <a:r>
              <a:rPr lang="en" sz="2400" u="sng"/>
              <a:t>Jerk (the derivative of acceleration) + above</a:t>
            </a:r>
            <a:endParaRPr sz="2400" u="sng"/>
          </a:p>
          <a:p>
            <a:pPr indent="-358140" lvl="1" marL="914400" rtl="0" algn="l">
              <a:spcBef>
                <a:spcPts val="0"/>
              </a:spcBef>
              <a:spcAft>
                <a:spcPts val="0"/>
              </a:spcAft>
              <a:buSzPct val="100000"/>
              <a:buChar char="○"/>
            </a:pPr>
            <a:r>
              <a:rPr lang="en" sz="2400" u="sng"/>
              <a:t>Snap (the derivative of jerk) + above</a:t>
            </a:r>
            <a:endParaRPr sz="2400" u="sng"/>
          </a:p>
          <a:p>
            <a:pPr indent="-358140" lvl="1" marL="914400" rtl="0" algn="l">
              <a:spcBef>
                <a:spcPts val="0"/>
              </a:spcBef>
              <a:spcAft>
                <a:spcPts val="0"/>
              </a:spcAft>
              <a:buSzPct val="100000"/>
              <a:buChar char="○"/>
            </a:pPr>
            <a:r>
              <a:rPr lang="en" sz="2400" u="sng"/>
              <a:t>The standard deviation of all of the above features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p:nvPr/>
        </p:nvSpPr>
        <p:spPr>
          <a:xfrm>
            <a:off x="1217975" y="1389525"/>
            <a:ext cx="6797400" cy="3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 Immediate Patterns</a:t>
            </a:r>
            <a:endParaRPr/>
          </a:p>
        </p:txBody>
      </p:sp>
      <p:sp>
        <p:nvSpPr>
          <p:cNvPr id="120" name="Google Shape;120;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p>
        </p:txBody>
      </p:sp>
      <p:pic>
        <p:nvPicPr>
          <p:cNvPr id="121" name="Google Shape;121;p20"/>
          <p:cNvPicPr preferRelativeResize="0"/>
          <p:nvPr/>
        </p:nvPicPr>
        <p:blipFill>
          <a:blip r:embed="rId3">
            <a:alphaModFix/>
          </a:blip>
          <a:stretch>
            <a:fillRect/>
          </a:stretch>
        </p:blipFill>
        <p:spPr>
          <a:xfrm>
            <a:off x="1255238" y="1489826"/>
            <a:ext cx="6633526" cy="349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Sequential Processing is slow...</a:t>
            </a:r>
            <a:endParaRPr/>
          </a:p>
        </p:txBody>
      </p:sp>
      <p:sp>
        <p:nvSpPr>
          <p:cNvPr id="127" name="Google Shape;127;p21"/>
          <p:cNvSpPr txBox="1"/>
          <p:nvPr>
            <p:ph idx="1" type="body"/>
          </p:nvPr>
        </p:nvSpPr>
        <p:spPr>
          <a:xfrm>
            <a:off x="387900" y="1489825"/>
            <a:ext cx="64998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23 million rows to featurize</a:t>
            </a:r>
            <a:endParaRPr sz="2000"/>
          </a:p>
          <a:p>
            <a:pPr indent="-355600" lvl="1" marL="914400" rtl="0" algn="l">
              <a:spcBef>
                <a:spcPts val="0"/>
              </a:spcBef>
              <a:spcAft>
                <a:spcPts val="0"/>
              </a:spcAft>
              <a:buSzPts val="2000"/>
              <a:buChar char="○"/>
            </a:pPr>
            <a:r>
              <a:rPr lang="en" sz="2000"/>
              <a:t>13 dataframes (1 per person) </a:t>
            </a:r>
            <a:endParaRPr sz="2000"/>
          </a:p>
          <a:p>
            <a:pPr indent="-355600" lvl="1" marL="914400" rtl="0" algn="l">
              <a:spcBef>
                <a:spcPts val="0"/>
              </a:spcBef>
              <a:spcAft>
                <a:spcPts val="0"/>
              </a:spcAft>
              <a:buSzPts val="2000"/>
              <a:buChar char="○"/>
            </a:pPr>
            <a:r>
              <a:rPr lang="en" sz="2000"/>
              <a:t>2 datasets (raw vs smoothed)</a:t>
            </a:r>
            <a:endParaRPr sz="2000"/>
          </a:p>
          <a:p>
            <a:pPr indent="0" lvl="0" marL="0" rtl="0" algn="l">
              <a:spcBef>
                <a:spcPts val="1200"/>
              </a:spcBef>
              <a:spcAft>
                <a:spcPts val="1200"/>
              </a:spcAft>
              <a:buNone/>
            </a:pPr>
            <a:r>
              <a:t/>
            </a:r>
            <a:endParaRPr sz="2000"/>
          </a:p>
        </p:txBody>
      </p:sp>
      <p:graphicFrame>
        <p:nvGraphicFramePr>
          <p:cNvPr id="128" name="Google Shape;128;p21"/>
          <p:cNvGraphicFramePr/>
          <p:nvPr/>
        </p:nvGraphicFramePr>
        <p:xfrm>
          <a:off x="588888" y="2734013"/>
          <a:ext cx="3000000" cy="3000000"/>
        </p:xfrm>
        <a:graphic>
          <a:graphicData uri="http://schemas.openxmlformats.org/drawingml/2006/table">
            <a:tbl>
              <a:tblPr>
                <a:noFill/>
                <a:tableStyleId>{CE9B4FD0-6CA5-4E53-A2B7-C59726ED74C4}</a:tableStyleId>
              </a:tblPr>
              <a:tblGrid>
                <a:gridCol w="1991550"/>
                <a:gridCol w="1991550"/>
                <a:gridCol w="1991550"/>
                <a:gridCol w="1991550"/>
              </a:tblGrid>
              <a:tr h="388075">
                <a:tc>
                  <a:txBody>
                    <a:bodyPr/>
                    <a:lstStyle/>
                    <a:p>
                      <a:pPr indent="0" lvl="0" marL="0" rtl="0" algn="ctr">
                        <a:spcBef>
                          <a:spcPts val="0"/>
                        </a:spcBef>
                        <a:spcAft>
                          <a:spcPts val="0"/>
                        </a:spcAft>
                        <a:buNone/>
                      </a:pPr>
                      <a:r>
                        <a:rPr b="1" lang="en" sz="1800">
                          <a:latin typeface="Roboto"/>
                          <a:ea typeface="Roboto"/>
                          <a:cs typeface="Roboto"/>
                          <a:sym typeface="Roboto"/>
                        </a:rPr>
                        <a:t>Dataframe Size </a:t>
                      </a:r>
                      <a:endParaRPr b="1" sz="1800">
                        <a:latin typeface="Roboto"/>
                        <a:ea typeface="Roboto"/>
                        <a:cs typeface="Roboto"/>
                        <a:sym typeface="Roboto"/>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Roboto"/>
                          <a:ea typeface="Roboto"/>
                          <a:cs typeface="Roboto"/>
                          <a:sym typeface="Roboto"/>
                        </a:rPr>
                        <a:t>Sequential Processing</a:t>
                      </a:r>
                      <a:endParaRPr b="1" sz="1800">
                        <a:latin typeface="Roboto"/>
                        <a:ea typeface="Roboto"/>
                        <a:cs typeface="Roboto"/>
                        <a:sym typeface="Roboto"/>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Roboto"/>
                          <a:ea typeface="Roboto"/>
                          <a:cs typeface="Roboto"/>
                          <a:sym typeface="Roboto"/>
                        </a:rPr>
                        <a:t>Parallelized Processing</a:t>
                      </a:r>
                      <a:endParaRPr b="1" sz="1800">
                        <a:latin typeface="Roboto"/>
                        <a:ea typeface="Roboto"/>
                        <a:cs typeface="Roboto"/>
                        <a:sym typeface="Roboto"/>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Roboto"/>
                          <a:ea typeface="Roboto"/>
                          <a:cs typeface="Roboto"/>
                          <a:sym typeface="Roboto"/>
                        </a:rPr>
                        <a:t>Speed Increase</a:t>
                      </a:r>
                      <a:endParaRPr b="1" sz="1800">
                        <a:latin typeface="Roboto"/>
                        <a:ea typeface="Roboto"/>
                        <a:cs typeface="Roboto"/>
                        <a:sym typeface="Roboto"/>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8075">
                <a:tc>
                  <a:txBody>
                    <a:bodyPr/>
                    <a:lstStyle/>
                    <a:p>
                      <a:pPr indent="0" lvl="0" marL="0" rtl="0" algn="r">
                        <a:spcBef>
                          <a:spcPts val="0"/>
                        </a:spcBef>
                        <a:spcAft>
                          <a:spcPts val="0"/>
                        </a:spcAft>
                        <a:buNone/>
                      </a:pPr>
                      <a:r>
                        <a:rPr lang="en" sz="1800">
                          <a:latin typeface="Roboto"/>
                          <a:ea typeface="Roboto"/>
                          <a:cs typeface="Roboto"/>
                          <a:sym typeface="Roboto"/>
                        </a:rPr>
                        <a:t>10,000 rows</a:t>
                      </a:r>
                      <a:endParaRPr sz="1800">
                        <a:latin typeface="Roboto"/>
                        <a:ea typeface="Roboto"/>
                        <a:cs typeface="Roboto"/>
                        <a:sym typeface="Robo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spcBef>
                          <a:spcPts val="0"/>
                        </a:spcBef>
                        <a:spcAft>
                          <a:spcPts val="0"/>
                        </a:spcAft>
                        <a:buNone/>
                      </a:pPr>
                      <a:r>
                        <a:rPr lang="en" sz="1800">
                          <a:latin typeface="Roboto"/>
                          <a:ea typeface="Roboto"/>
                          <a:cs typeface="Roboto"/>
                          <a:sym typeface="Roboto"/>
                        </a:rPr>
                        <a:t>126.9 seconds</a:t>
                      </a:r>
                      <a:endParaRPr sz="1800">
                        <a:latin typeface="Roboto"/>
                        <a:ea typeface="Roboto"/>
                        <a:cs typeface="Roboto"/>
                        <a:sym typeface="Robo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spcBef>
                          <a:spcPts val="0"/>
                        </a:spcBef>
                        <a:spcAft>
                          <a:spcPts val="0"/>
                        </a:spcAft>
                        <a:buNone/>
                      </a:pPr>
                      <a:r>
                        <a:rPr lang="en" sz="1800">
                          <a:latin typeface="Roboto"/>
                          <a:ea typeface="Roboto"/>
                          <a:cs typeface="Roboto"/>
                          <a:sym typeface="Roboto"/>
                        </a:rPr>
                        <a:t>17.2 seconds</a:t>
                      </a:r>
                      <a:endParaRPr sz="1800">
                        <a:latin typeface="Roboto"/>
                        <a:ea typeface="Roboto"/>
                        <a:cs typeface="Roboto"/>
                        <a:sym typeface="Robo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spcBef>
                          <a:spcPts val="0"/>
                        </a:spcBef>
                        <a:spcAft>
                          <a:spcPts val="0"/>
                        </a:spcAft>
                        <a:buNone/>
                      </a:pPr>
                      <a:r>
                        <a:rPr lang="en" sz="1800">
                          <a:latin typeface="Roboto"/>
                          <a:ea typeface="Roboto"/>
                          <a:cs typeface="Roboto"/>
                          <a:sym typeface="Roboto"/>
                        </a:rPr>
                        <a:t>7.4x faster</a:t>
                      </a:r>
                      <a:endParaRPr sz="1800">
                        <a:latin typeface="Roboto"/>
                        <a:ea typeface="Roboto"/>
                        <a:cs typeface="Roboto"/>
                        <a:sym typeface="Robo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88075">
                <a:tc>
                  <a:txBody>
                    <a:bodyPr/>
                    <a:lstStyle/>
                    <a:p>
                      <a:pPr indent="0" lvl="0" marL="0" rtl="0" algn="r">
                        <a:spcBef>
                          <a:spcPts val="0"/>
                        </a:spcBef>
                        <a:spcAft>
                          <a:spcPts val="0"/>
                        </a:spcAft>
                        <a:buNone/>
                      </a:pPr>
                      <a:r>
                        <a:rPr lang="en" sz="1800">
                          <a:latin typeface="Roboto"/>
                          <a:ea typeface="Roboto"/>
                          <a:cs typeface="Roboto"/>
                          <a:sym typeface="Roboto"/>
                        </a:rPr>
                        <a:t>447,423 rows</a:t>
                      </a:r>
                      <a:endParaRPr sz="1800">
                        <a:latin typeface="Roboto"/>
                        <a:ea typeface="Roboto"/>
                        <a:cs typeface="Roboto"/>
                        <a:sym typeface="Robo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 sz="1800">
                          <a:latin typeface="Roboto"/>
                          <a:ea typeface="Roboto"/>
                          <a:cs typeface="Roboto"/>
                          <a:sym typeface="Roboto"/>
                        </a:rPr>
                        <a:t>3414 seconds</a:t>
                      </a:r>
                      <a:endParaRPr sz="1800">
                        <a:latin typeface="Roboto"/>
                        <a:ea typeface="Roboto"/>
                        <a:cs typeface="Roboto"/>
                        <a:sym typeface="Robo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 sz="1800">
                          <a:latin typeface="Roboto"/>
                          <a:ea typeface="Roboto"/>
                          <a:cs typeface="Roboto"/>
                          <a:sym typeface="Roboto"/>
                        </a:rPr>
                        <a:t>--</a:t>
                      </a:r>
                      <a:endParaRPr sz="1800">
                        <a:latin typeface="Roboto"/>
                        <a:ea typeface="Roboto"/>
                        <a:cs typeface="Roboto"/>
                        <a:sym typeface="Robo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 sz="1800">
                          <a:latin typeface="Roboto"/>
                          <a:ea typeface="Roboto"/>
                          <a:cs typeface="Roboto"/>
                          <a:sym typeface="Roboto"/>
                        </a:rPr>
                        <a:t>--</a:t>
                      </a:r>
                      <a:endParaRPr sz="1800">
                        <a:latin typeface="Roboto"/>
                        <a:ea typeface="Roboto"/>
                        <a:cs typeface="Roboto"/>
                        <a:sym typeface="Robo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8075">
                <a:tc>
                  <a:txBody>
                    <a:bodyPr/>
                    <a:lstStyle/>
                    <a:p>
                      <a:pPr indent="0" lvl="0" marL="0" rtl="0" algn="r">
                        <a:spcBef>
                          <a:spcPts val="0"/>
                        </a:spcBef>
                        <a:spcAft>
                          <a:spcPts val="0"/>
                        </a:spcAft>
                        <a:buNone/>
                      </a:pPr>
                      <a:r>
                        <a:rPr lang="en" sz="1800">
                          <a:latin typeface="Roboto"/>
                          <a:ea typeface="Roboto"/>
                          <a:cs typeface="Roboto"/>
                          <a:sym typeface="Roboto"/>
                        </a:rPr>
                        <a:t>22,756,812 rows</a:t>
                      </a:r>
                      <a:endParaRPr sz="1800">
                        <a:latin typeface="Roboto"/>
                        <a:ea typeface="Roboto"/>
                        <a:cs typeface="Roboto"/>
                        <a:sym typeface="Robo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spcBef>
                          <a:spcPts val="0"/>
                        </a:spcBef>
                        <a:spcAft>
                          <a:spcPts val="0"/>
                        </a:spcAft>
                        <a:buNone/>
                      </a:pPr>
                      <a:r>
                        <a:rPr lang="en" sz="1800">
                          <a:latin typeface="Roboto"/>
                          <a:ea typeface="Roboto"/>
                          <a:cs typeface="Roboto"/>
                          <a:sym typeface="Roboto"/>
                        </a:rPr>
                        <a:t>174k seconds</a:t>
                      </a:r>
                      <a:br>
                        <a:rPr lang="en" sz="1800">
                          <a:latin typeface="Roboto"/>
                          <a:ea typeface="Roboto"/>
                          <a:cs typeface="Roboto"/>
                          <a:sym typeface="Roboto"/>
                        </a:rPr>
                      </a:br>
                      <a:r>
                        <a:rPr lang="en" sz="1800">
                          <a:latin typeface="Roboto"/>
                          <a:ea typeface="Roboto"/>
                          <a:cs typeface="Roboto"/>
                          <a:sym typeface="Roboto"/>
                        </a:rPr>
                        <a:t>(48.2 hours)</a:t>
                      </a:r>
                      <a:endParaRPr sz="1800">
                        <a:latin typeface="Roboto"/>
                        <a:ea typeface="Roboto"/>
                        <a:cs typeface="Roboto"/>
                        <a:sym typeface="Robo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spcBef>
                          <a:spcPts val="0"/>
                        </a:spcBef>
                        <a:spcAft>
                          <a:spcPts val="0"/>
                        </a:spcAft>
                        <a:buNone/>
                      </a:pPr>
                      <a:r>
                        <a:rPr lang="en" sz="1800">
                          <a:latin typeface="Roboto"/>
                          <a:ea typeface="Roboto"/>
                          <a:cs typeface="Roboto"/>
                          <a:sym typeface="Roboto"/>
                        </a:rPr>
                        <a:t>48732 seconds </a:t>
                      </a:r>
                      <a:br>
                        <a:rPr lang="en" sz="1800">
                          <a:latin typeface="Roboto"/>
                          <a:ea typeface="Roboto"/>
                          <a:cs typeface="Roboto"/>
                          <a:sym typeface="Roboto"/>
                        </a:rPr>
                      </a:br>
                      <a:r>
                        <a:rPr lang="en" sz="1800">
                          <a:latin typeface="Roboto"/>
                          <a:ea typeface="Roboto"/>
                          <a:cs typeface="Roboto"/>
                          <a:sym typeface="Roboto"/>
                        </a:rPr>
                        <a:t>(13.5 hours)</a:t>
                      </a:r>
                      <a:endParaRPr sz="1800">
                        <a:latin typeface="Roboto"/>
                        <a:ea typeface="Roboto"/>
                        <a:cs typeface="Roboto"/>
                        <a:sym typeface="Robo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spcBef>
                          <a:spcPts val="0"/>
                        </a:spcBef>
                        <a:spcAft>
                          <a:spcPts val="0"/>
                        </a:spcAft>
                        <a:buNone/>
                      </a:pPr>
                      <a:r>
                        <a:rPr lang="en" sz="1800">
                          <a:latin typeface="Roboto"/>
                          <a:ea typeface="Roboto"/>
                          <a:cs typeface="Roboto"/>
                          <a:sym typeface="Roboto"/>
                        </a:rPr>
                        <a:t>3.6x faster</a:t>
                      </a:r>
                      <a:endParaRPr sz="1800">
                        <a:latin typeface="Roboto"/>
                        <a:ea typeface="Roboto"/>
                        <a:cs typeface="Roboto"/>
                        <a:sym typeface="Robo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