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D27D2B-E307-4F0C-9A52-E40C763994B8}">
  <a:tblStyle styleId="{34D27D2B-E307-4F0C-9A52-E40C763994B8}"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754D1A0-2646-445C-89B8-8471B2DA0D5E}" styleName="Table_1">
    <a:wholeTbl>
      <a:tcTxStyle>
        <a:font>
          <a:latin typeface="Arial"/>
          <a:ea typeface="Arial"/>
          <a:cs typeface="Arial"/>
        </a:font>
        <a:srgbClr val="000000"/>
      </a:tcTxStyle>
      <a:tcStyle>
        <a:tcBdr>
          <a:left>
            <a:ln cap="flat" cmpd="sng" w="9475">
              <a:solidFill>
                <a:srgbClr val="000000"/>
              </a:solidFill>
              <a:prstDash val="solid"/>
              <a:round/>
              <a:headEnd len="sm" w="sm" type="none"/>
              <a:tailEnd len="sm" w="sm" type="none"/>
            </a:ln>
          </a:left>
          <a:right>
            <a:ln cap="flat" cmpd="sng" w="9475">
              <a:solidFill>
                <a:srgbClr val="000000"/>
              </a:solidFill>
              <a:prstDash val="solid"/>
              <a:round/>
              <a:headEnd len="sm" w="sm" type="none"/>
              <a:tailEnd len="sm" w="sm" type="none"/>
            </a:ln>
          </a:right>
          <a:top>
            <a:ln cap="flat" cmpd="sng" w="9475">
              <a:solidFill>
                <a:srgbClr val="000000"/>
              </a:solidFill>
              <a:prstDash val="solid"/>
              <a:round/>
              <a:headEnd len="sm" w="sm" type="none"/>
              <a:tailEnd len="sm" w="sm" type="none"/>
            </a:ln>
          </a:top>
          <a:bottom>
            <a:ln cap="flat" cmpd="sng" w="9475">
              <a:solidFill>
                <a:srgbClr val="000000"/>
              </a:solidFill>
              <a:prstDash val="solid"/>
              <a:round/>
              <a:headEnd len="sm" w="sm" type="none"/>
              <a:tailEnd len="sm" w="sm" type="none"/>
            </a:ln>
          </a:bottom>
          <a:insideH>
            <a:ln cap="flat" cmpd="sng" w="9475">
              <a:solidFill>
                <a:srgbClr val="000000"/>
              </a:solidFill>
              <a:prstDash val="solid"/>
              <a:round/>
              <a:headEnd len="sm" w="sm" type="none"/>
              <a:tailEnd len="sm" w="sm" type="none"/>
            </a:ln>
          </a:insideH>
          <a:insideV>
            <a:ln cap="flat" cmpd="sng" w="9475">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164E9E7-DBD3-4458-984D-3B936C45C273}"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a46e25a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a46e25a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Problem: much of the accelerometer data was missing for certain individuals</a:t>
            </a:r>
            <a:endParaRPr/>
          </a:p>
          <a:p>
            <a:pPr indent="-298450" lvl="0" marL="457200" rtl="0" algn="l">
              <a:spcBef>
                <a:spcPts val="0"/>
              </a:spcBef>
              <a:spcAft>
                <a:spcPts val="0"/>
              </a:spcAft>
              <a:buSzPts val="1100"/>
              <a:buChar char="●"/>
            </a:pPr>
            <a:r>
              <a:rPr lang="en"/>
              <a:t>Imbalanced dataset</a:t>
            </a:r>
            <a:endParaRPr/>
          </a:p>
          <a:p>
            <a:pPr indent="-298450" lvl="1" marL="914400" rtl="0" algn="l">
              <a:spcBef>
                <a:spcPts val="0"/>
              </a:spcBef>
              <a:spcAft>
                <a:spcPts val="0"/>
              </a:spcAft>
              <a:buClr>
                <a:schemeClr val="dk1"/>
              </a:buClr>
              <a:buSzPts val="1100"/>
              <a:buChar char="○"/>
            </a:pPr>
            <a:r>
              <a:rPr lang="en">
                <a:solidFill>
                  <a:schemeClr val="dk1"/>
                </a:solidFill>
              </a:rPr>
              <a:t>Left 2 figures: Missing accelerometer data for participant with iPhone (A) versus participant with Android (B).</a:t>
            </a:r>
            <a:endParaRPr>
              <a:solidFill>
                <a:schemeClr val="dk1"/>
              </a:solidFill>
            </a:endParaRPr>
          </a:p>
          <a:p>
            <a:pPr indent="-298450" lvl="2" marL="1371600" rtl="0" algn="l">
              <a:spcBef>
                <a:spcPts val="0"/>
              </a:spcBef>
              <a:spcAft>
                <a:spcPts val="0"/>
              </a:spcAft>
              <a:buSzPts val="1100"/>
              <a:buChar char="■"/>
            </a:pPr>
            <a:r>
              <a:rPr lang="en"/>
              <a:t>Left: iPhone, Right: Android</a:t>
            </a:r>
            <a:endParaRPr/>
          </a:p>
          <a:p>
            <a:pPr indent="-298450" lvl="1" marL="914400" rtl="0" algn="l">
              <a:spcBef>
                <a:spcPts val="0"/>
              </a:spcBef>
              <a:spcAft>
                <a:spcPts val="0"/>
              </a:spcAft>
              <a:buClr>
                <a:schemeClr val="dk1"/>
              </a:buClr>
              <a:buSzPts val="1100"/>
              <a:buChar char="○"/>
            </a:pPr>
            <a:r>
              <a:rPr lang="en">
                <a:solidFill>
                  <a:schemeClr val="dk1"/>
                </a:solidFill>
              </a:rPr>
              <a:t>Figure on the Right: Imbalanced Dataset. Some participants have over 2 million rows of accelerometer data while others have as few as 300 thousand.</a:t>
            </a:r>
            <a:endParaRPr/>
          </a:p>
          <a:p>
            <a:pPr indent="-298450" lvl="0" marL="457200" rtl="0" algn="l">
              <a:spcBef>
                <a:spcPts val="0"/>
              </a:spcBef>
              <a:spcAft>
                <a:spcPts val="0"/>
              </a:spcAft>
              <a:buSzPts val="1100"/>
              <a:buChar char="●"/>
            </a:pPr>
            <a:r>
              <a:rPr lang="en"/>
              <a:t>Only the participants with iPhones had swaths of missing data. </a:t>
            </a:r>
            <a:endParaRPr/>
          </a:p>
          <a:p>
            <a:pPr indent="-298450" lvl="0" marL="457200" rtl="0" algn="l">
              <a:spcBef>
                <a:spcPts val="0"/>
              </a:spcBef>
              <a:spcAft>
                <a:spcPts val="0"/>
              </a:spcAft>
              <a:buSzPts val="1100"/>
              <a:buChar char="●"/>
            </a:pPr>
            <a:r>
              <a:rPr lang="en"/>
              <a:t>I contacted a former Apple employee, performed my own online search, and parsing through the Killian et al. (2019) paper, we concluded that it was likely that the program that used to collect the accelerometer data may have been more power-hungry or buggy on the iPhone operating system than on the Android phones. </a:t>
            </a:r>
            <a:endParaRPr/>
          </a:p>
          <a:p>
            <a:pPr indent="-298450" lvl="0" marL="457200" rtl="0" algn="l">
              <a:spcBef>
                <a:spcPts val="0"/>
              </a:spcBef>
              <a:spcAft>
                <a:spcPts val="0"/>
              </a:spcAft>
              <a:buSzPts val="1100"/>
              <a:buChar char="●"/>
            </a:pPr>
            <a:r>
              <a:rPr lang="en"/>
              <a:t>Solution: To mitigate this problem of data imbalance, in the train/test split step, I randomly sampled an equal number of instances from each participant so that the final dataset used on our models was balanced.</a:t>
            </a:r>
            <a:endParaRPr/>
          </a:p>
          <a:p>
            <a:pPr indent="-298450" lvl="1" marL="914400" rtl="0" algn="l">
              <a:spcBef>
                <a:spcPts val="0"/>
              </a:spcBef>
              <a:spcAft>
                <a:spcPts val="0"/>
              </a:spcAft>
              <a:buSzPts val="1100"/>
              <a:buChar char="○"/>
            </a:pPr>
            <a:r>
              <a:rPr lang="en"/>
              <a:t>No overrepresentation of any single person</a:t>
            </a:r>
            <a:endParaRPr/>
          </a:p>
          <a:p>
            <a:pPr indent="-298450" lvl="0" marL="457200" rtl="0" algn="l">
              <a:spcBef>
                <a:spcPts val="0"/>
              </a:spcBef>
              <a:spcAft>
                <a:spcPts val="0"/>
              </a:spcAft>
              <a:buSzPts val="1100"/>
              <a:buChar char="●"/>
            </a:pPr>
            <a:r>
              <a:rPr lang="en"/>
              <a:t>Like with the TAC data, we bifurcated our dataset. One copy had TMA-smoothing, and the other was left as original Raw data.</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a46e25a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a46e25a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Problem: much of the accelerometer data was missing for certain individuals</a:t>
            </a:r>
            <a:endParaRPr/>
          </a:p>
          <a:p>
            <a:pPr indent="-298450" lvl="0" marL="457200" rtl="0" algn="l">
              <a:spcBef>
                <a:spcPts val="0"/>
              </a:spcBef>
              <a:spcAft>
                <a:spcPts val="0"/>
              </a:spcAft>
              <a:buSzPts val="1100"/>
              <a:buChar char="●"/>
            </a:pPr>
            <a:r>
              <a:rPr lang="en"/>
              <a:t>Imbalanced dataset</a:t>
            </a:r>
            <a:endParaRPr/>
          </a:p>
          <a:p>
            <a:pPr indent="-298450" lvl="1" marL="914400" rtl="0" algn="l">
              <a:spcBef>
                <a:spcPts val="0"/>
              </a:spcBef>
              <a:spcAft>
                <a:spcPts val="0"/>
              </a:spcAft>
              <a:buClr>
                <a:schemeClr val="dk1"/>
              </a:buClr>
              <a:buSzPts val="1100"/>
              <a:buChar char="○"/>
            </a:pPr>
            <a:r>
              <a:rPr lang="en">
                <a:solidFill>
                  <a:schemeClr val="dk1"/>
                </a:solidFill>
              </a:rPr>
              <a:t>Left 2 figures: Missing accelerometer data for participant with iPhone (A) versus participant with Android (B).</a:t>
            </a:r>
            <a:endParaRPr>
              <a:solidFill>
                <a:schemeClr val="dk1"/>
              </a:solidFill>
            </a:endParaRPr>
          </a:p>
          <a:p>
            <a:pPr indent="-298450" lvl="2" marL="1371600" rtl="0" algn="l">
              <a:spcBef>
                <a:spcPts val="0"/>
              </a:spcBef>
              <a:spcAft>
                <a:spcPts val="0"/>
              </a:spcAft>
              <a:buSzPts val="1100"/>
              <a:buChar char="■"/>
            </a:pPr>
            <a:r>
              <a:rPr lang="en"/>
              <a:t>Left: iPhone, Right: Android</a:t>
            </a:r>
            <a:endParaRPr/>
          </a:p>
          <a:p>
            <a:pPr indent="-298450" lvl="1" marL="914400" rtl="0" algn="l">
              <a:spcBef>
                <a:spcPts val="0"/>
              </a:spcBef>
              <a:spcAft>
                <a:spcPts val="0"/>
              </a:spcAft>
              <a:buClr>
                <a:schemeClr val="dk1"/>
              </a:buClr>
              <a:buSzPts val="1100"/>
              <a:buChar char="○"/>
            </a:pPr>
            <a:r>
              <a:rPr lang="en">
                <a:solidFill>
                  <a:schemeClr val="dk1"/>
                </a:solidFill>
              </a:rPr>
              <a:t>Figure on the Right: Imbalanced Dataset. Some participants have over 2 million rows of accelerometer data while others have as few as 300 thousand.</a:t>
            </a:r>
            <a:endParaRPr/>
          </a:p>
          <a:p>
            <a:pPr indent="-298450" lvl="0" marL="457200" rtl="0" algn="l">
              <a:spcBef>
                <a:spcPts val="0"/>
              </a:spcBef>
              <a:spcAft>
                <a:spcPts val="0"/>
              </a:spcAft>
              <a:buSzPts val="1100"/>
              <a:buChar char="●"/>
            </a:pPr>
            <a:r>
              <a:rPr lang="en"/>
              <a:t>Only the participants with iPhones had swaths of missing data. </a:t>
            </a:r>
            <a:endParaRPr/>
          </a:p>
          <a:p>
            <a:pPr indent="-298450" lvl="0" marL="457200" rtl="0" algn="l">
              <a:spcBef>
                <a:spcPts val="0"/>
              </a:spcBef>
              <a:spcAft>
                <a:spcPts val="0"/>
              </a:spcAft>
              <a:buSzPts val="1100"/>
              <a:buChar char="●"/>
            </a:pPr>
            <a:r>
              <a:rPr lang="en"/>
              <a:t>I contacted a former Apple employee, performed my own online search, and parsing through the Killian et al. (2019) paper, we concluded that it was likely that the program that used to collect the accelerometer data may have been more power-hungry or buggy on the iPhone operating system than on the Android phones. </a:t>
            </a:r>
            <a:endParaRPr/>
          </a:p>
          <a:p>
            <a:pPr indent="-298450" lvl="0" marL="457200" rtl="0" algn="l">
              <a:spcBef>
                <a:spcPts val="0"/>
              </a:spcBef>
              <a:spcAft>
                <a:spcPts val="0"/>
              </a:spcAft>
              <a:buSzPts val="1100"/>
              <a:buChar char="●"/>
            </a:pPr>
            <a:r>
              <a:rPr lang="en"/>
              <a:t>Solution: To mitigate this problem of data imbalance, in the train/test split step, I randomly sampled an equal number of instances from each participant so that the final dataset used on our models was balanced.</a:t>
            </a:r>
            <a:endParaRPr/>
          </a:p>
          <a:p>
            <a:pPr indent="-298450" lvl="1" marL="914400" rtl="0" algn="l">
              <a:spcBef>
                <a:spcPts val="0"/>
              </a:spcBef>
              <a:spcAft>
                <a:spcPts val="0"/>
              </a:spcAft>
              <a:buSzPts val="1100"/>
              <a:buChar char="○"/>
            </a:pPr>
            <a:r>
              <a:rPr lang="en"/>
              <a:t>No overrepresentation of any single person</a:t>
            </a:r>
            <a:endParaRPr/>
          </a:p>
          <a:p>
            <a:pPr indent="-298450" lvl="0" marL="457200" rtl="0" algn="l">
              <a:spcBef>
                <a:spcPts val="0"/>
              </a:spcBef>
              <a:spcAft>
                <a:spcPts val="0"/>
              </a:spcAft>
              <a:buSzPts val="1100"/>
              <a:buChar char="●"/>
            </a:pPr>
            <a:r>
              <a:rPr lang="en"/>
              <a:t>Like with the TAC data, we bifurcated our dataset. One copy had TMA-smoothing, and the other was left as original Raw data.</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538752de6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538752de6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dataset had only 3 independent variables (x, y, and z accelerometer data) to predict our 1 dependent variable (TAC Level). </a:t>
            </a:r>
            <a:endParaRPr/>
          </a:p>
          <a:p>
            <a:pPr indent="-298450" lvl="0" marL="457200" rtl="0" algn="l">
              <a:spcBef>
                <a:spcPts val="0"/>
              </a:spcBef>
              <a:spcAft>
                <a:spcPts val="0"/>
              </a:spcAft>
              <a:buSzPts val="1100"/>
              <a:buChar char="●"/>
            </a:pPr>
            <a:r>
              <a:rPr lang="en"/>
              <a:t>Feeding these 3 columns of data into a machine learning model is essentially meaningless. </a:t>
            </a:r>
            <a:endParaRPr/>
          </a:p>
          <a:p>
            <a:pPr indent="-298450" lvl="1" marL="914400" rtl="0" algn="l">
              <a:spcBef>
                <a:spcPts val="0"/>
              </a:spcBef>
              <a:spcAft>
                <a:spcPts val="0"/>
              </a:spcAft>
              <a:buSzPts val="1100"/>
              <a:buChar char="○"/>
            </a:pPr>
            <a:r>
              <a:rPr lang="en"/>
              <a:t>Features have to be derived from the accelerometer data.</a:t>
            </a:r>
            <a:endParaRPr/>
          </a:p>
          <a:p>
            <a:pPr indent="-298450" lvl="1" marL="914400" rtl="0" algn="l">
              <a:spcBef>
                <a:spcPts val="0"/>
              </a:spcBef>
              <a:spcAft>
                <a:spcPts val="0"/>
              </a:spcAft>
              <a:buSzPts val="1100"/>
              <a:buChar char="○"/>
            </a:pPr>
            <a:r>
              <a:rPr lang="en"/>
              <a:t>These features will provide data for the algorithms to model on</a:t>
            </a:r>
            <a:endParaRPr/>
          </a:p>
          <a:p>
            <a:pPr indent="-298450" lvl="0" marL="457200" rtl="0" algn="l">
              <a:spcBef>
                <a:spcPts val="0"/>
              </a:spcBef>
              <a:spcAft>
                <a:spcPts val="0"/>
              </a:spcAft>
              <a:buSzPts val="1100"/>
              <a:buChar char="●"/>
            </a:pPr>
            <a:r>
              <a:rPr lang="en"/>
              <a:t>features were made in 6-fold sets (x, y, and z axis, plus their smoothed counterparts x_tma, y_tma, and z_tma) using the pandas rolling() method over 10-second windows</a:t>
            </a:r>
            <a:endParaRPr/>
          </a:p>
          <a:p>
            <a:pPr indent="-298450" lvl="0" marL="457200" rtl="0" algn="l">
              <a:spcBef>
                <a:spcPts val="0"/>
              </a:spcBef>
              <a:spcAft>
                <a:spcPts val="0"/>
              </a:spcAft>
              <a:buSzPts val="1100"/>
              <a:buChar char="●"/>
            </a:pPr>
            <a:r>
              <a:rPr lang="en"/>
              <a:t>I would like to note that jerk and snap were not features present in the original paper by Killian et al. (2019), and neither were the standard deviations of all the features.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Features:</a:t>
            </a:r>
            <a:endParaRPr/>
          </a:p>
          <a:p>
            <a:pPr indent="-298450" lvl="1" marL="914400" rtl="0" algn="l">
              <a:spcBef>
                <a:spcPts val="0"/>
              </a:spcBef>
              <a:spcAft>
                <a:spcPts val="0"/>
              </a:spcAft>
              <a:buSzPts val="1100"/>
              <a:buChar char="○"/>
            </a:pPr>
            <a:r>
              <a:rPr lang="en"/>
              <a:t>Mean</a:t>
            </a:r>
            <a:endParaRPr/>
          </a:p>
          <a:p>
            <a:pPr indent="-298450" lvl="1" marL="914400" rtl="0" algn="l">
              <a:spcBef>
                <a:spcPts val="0"/>
              </a:spcBef>
              <a:spcAft>
                <a:spcPts val="0"/>
              </a:spcAft>
              <a:buSzPts val="1100"/>
              <a:buChar char="○"/>
            </a:pPr>
            <a:r>
              <a:rPr lang="en"/>
              <a:t>Standard Deviation</a:t>
            </a:r>
            <a:endParaRPr/>
          </a:p>
          <a:p>
            <a:pPr indent="-298450" lvl="1" marL="914400" rtl="0" algn="l">
              <a:spcBef>
                <a:spcPts val="0"/>
              </a:spcBef>
              <a:spcAft>
                <a:spcPts val="0"/>
              </a:spcAft>
              <a:buSzPts val="1100"/>
              <a:buChar char="○"/>
            </a:pPr>
            <a:r>
              <a:rPr lang="en"/>
              <a:t>Variance</a:t>
            </a:r>
            <a:endParaRPr/>
          </a:p>
          <a:p>
            <a:pPr indent="-298450" lvl="1" marL="914400" rtl="0" algn="l">
              <a:spcBef>
                <a:spcPts val="0"/>
              </a:spcBef>
              <a:spcAft>
                <a:spcPts val="0"/>
              </a:spcAft>
              <a:buSzPts val="1100"/>
              <a:buChar char="○"/>
            </a:pPr>
            <a:r>
              <a:rPr lang="en"/>
              <a:t>Median</a:t>
            </a:r>
            <a:endParaRPr/>
          </a:p>
          <a:p>
            <a:pPr indent="-298450" lvl="1" marL="914400" rtl="0" algn="l">
              <a:spcBef>
                <a:spcPts val="0"/>
              </a:spcBef>
              <a:spcAft>
                <a:spcPts val="0"/>
              </a:spcAft>
              <a:buSzPts val="1100"/>
              <a:buChar char="○"/>
            </a:pPr>
            <a:r>
              <a:rPr lang="en"/>
              <a:t>Max (of raw and of absolute signal)</a:t>
            </a:r>
            <a:endParaRPr/>
          </a:p>
          <a:p>
            <a:pPr indent="-298450" lvl="1" marL="914400" rtl="0" algn="l">
              <a:spcBef>
                <a:spcPts val="0"/>
              </a:spcBef>
              <a:spcAft>
                <a:spcPts val="0"/>
              </a:spcAft>
              <a:buSzPts val="1100"/>
              <a:buChar char="○"/>
            </a:pPr>
            <a:r>
              <a:rPr lang="en"/>
              <a:t>Min (of raw and of absolute signal)</a:t>
            </a:r>
            <a:endParaRPr/>
          </a:p>
          <a:p>
            <a:pPr indent="-298450" lvl="1" marL="914400" rtl="0" algn="l">
              <a:spcBef>
                <a:spcPts val="0"/>
              </a:spcBef>
              <a:spcAft>
                <a:spcPts val="0"/>
              </a:spcAft>
              <a:buSzPts val="1100"/>
              <a:buChar char="○"/>
            </a:pPr>
            <a:r>
              <a:rPr lang="en"/>
              <a:t>Skew</a:t>
            </a:r>
            <a:endParaRPr/>
          </a:p>
          <a:p>
            <a:pPr indent="-298450" lvl="1" marL="914400" rtl="0" algn="l">
              <a:spcBef>
                <a:spcPts val="0"/>
              </a:spcBef>
              <a:spcAft>
                <a:spcPts val="0"/>
              </a:spcAft>
              <a:buSzPts val="1100"/>
              <a:buChar char="○"/>
            </a:pPr>
            <a:r>
              <a:rPr lang="en"/>
              <a:t>Kurtosis</a:t>
            </a:r>
            <a:endParaRPr/>
          </a:p>
          <a:p>
            <a:pPr indent="-298450" lvl="1" marL="914400" rtl="0" algn="l">
              <a:spcBef>
                <a:spcPts val="0"/>
              </a:spcBef>
              <a:spcAft>
                <a:spcPts val="0"/>
              </a:spcAft>
              <a:buSzPts val="1100"/>
              <a:buChar char="○"/>
            </a:pPr>
            <a:r>
              <a:rPr lang="en"/>
              <a:t>Zero Crossing Rate - the number of times the signal changes signs.</a:t>
            </a:r>
            <a:endParaRPr/>
          </a:p>
          <a:p>
            <a:pPr indent="-298450" lvl="1" marL="914400" rtl="0" algn="l">
              <a:spcBef>
                <a:spcPts val="0"/>
              </a:spcBef>
              <a:spcAft>
                <a:spcPts val="0"/>
              </a:spcAft>
              <a:buSzPts val="1100"/>
              <a:buChar char="○"/>
            </a:pPr>
            <a:r>
              <a:rPr lang="en"/>
              <a:t>Gait stretch - the difference between max and min of one stride (of raw signal).</a:t>
            </a:r>
            <a:endParaRPr/>
          </a:p>
          <a:p>
            <a:pPr indent="-298450" lvl="1" marL="914400" rtl="0" algn="l">
              <a:spcBef>
                <a:spcPts val="0"/>
              </a:spcBef>
              <a:spcAft>
                <a:spcPts val="0"/>
              </a:spcAft>
              <a:buSzPts val="1100"/>
              <a:buChar char="○"/>
            </a:pPr>
            <a:r>
              <a:rPr lang="en"/>
              <a:t>Number of steps - the total number of peaks.</a:t>
            </a:r>
            <a:endParaRPr/>
          </a:p>
          <a:p>
            <a:pPr indent="-298450" lvl="1" marL="914400" rtl="0" algn="l">
              <a:spcBef>
                <a:spcPts val="0"/>
              </a:spcBef>
              <a:spcAft>
                <a:spcPts val="0"/>
              </a:spcAft>
              <a:buSzPts val="1100"/>
              <a:buChar char="○"/>
            </a:pPr>
            <a:r>
              <a:rPr lang="en"/>
              <a:t>Step Time - the average time between steps.</a:t>
            </a:r>
            <a:endParaRPr/>
          </a:p>
          <a:p>
            <a:pPr indent="-298450" lvl="1" marL="914400" rtl="0" algn="l">
              <a:spcBef>
                <a:spcPts val="0"/>
              </a:spcBef>
              <a:spcAft>
                <a:spcPts val="0"/>
              </a:spcAft>
              <a:buSzPts val="1100"/>
              <a:buChar char="○"/>
            </a:pPr>
            <a:r>
              <a:rPr lang="en"/>
              <a:t>RMS - Root-mean-square of accelerations, i.e. the average power.</a:t>
            </a:r>
            <a:endParaRPr/>
          </a:p>
          <a:p>
            <a:pPr indent="-298450" lvl="1" marL="914400" rtl="0" algn="l">
              <a:spcBef>
                <a:spcPts val="0"/>
              </a:spcBef>
              <a:spcAft>
                <a:spcPts val="0"/>
              </a:spcAft>
              <a:buSzPts val="1100"/>
              <a:buChar char="○"/>
            </a:pPr>
            <a:r>
              <a:rPr lang="en"/>
              <a:t>Average Resultant Acceleration - Average of the square roots of the sum of the values of each axis squared: </a:t>
            </a:r>
            <a:endParaRPr/>
          </a:p>
          <a:p>
            <a:pPr indent="-298450" lvl="1" marL="914400" rtl="0" algn="l">
              <a:spcBef>
                <a:spcPts val="0"/>
              </a:spcBef>
              <a:spcAft>
                <a:spcPts val="0"/>
              </a:spcAft>
              <a:buSzPts val="1100"/>
              <a:buChar char="○"/>
            </a:pPr>
            <a:r>
              <a:rPr lang="en"/>
              <a:t>Jerk (the gradient of the accelerometer data) and the above features for Jerk.</a:t>
            </a:r>
            <a:endParaRPr/>
          </a:p>
          <a:p>
            <a:pPr indent="-298450" lvl="1" marL="914400" rtl="0" algn="l">
              <a:spcBef>
                <a:spcPts val="0"/>
              </a:spcBef>
              <a:spcAft>
                <a:spcPts val="0"/>
              </a:spcAft>
              <a:buSzPts val="1100"/>
              <a:buChar char="○"/>
            </a:pPr>
            <a:r>
              <a:rPr lang="en"/>
              <a:t>Snap (the gradient of jerk) and the above features for Snap.</a:t>
            </a:r>
            <a:endParaRPr/>
          </a:p>
          <a:p>
            <a:pPr indent="-298450" lvl="1" marL="914400" rtl="0" algn="l">
              <a:spcBef>
                <a:spcPts val="0"/>
              </a:spcBef>
              <a:spcAft>
                <a:spcPts val="0"/>
              </a:spcAft>
              <a:buSzPts val="1100"/>
              <a:buChar char="○"/>
            </a:pPr>
            <a:r>
              <a:rPr lang="en"/>
              <a:t>The standard deviation of all of the above features.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538752de6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538752de6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decision to calculate the standard deviations of all features was made after plotting heatmaps, scatterplots, histograms, and boxplots of the former features.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was no obvious relationship between any of the features and the participant's TAC.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However, there visually appears in the boxplots to be less variation in the features for the participant when they are sober compared to when they are intoxicated. </a:t>
            </a:r>
            <a:endParaRPr>
              <a:solidFill>
                <a:schemeClr val="dk1"/>
              </a:solidFill>
            </a:endParaRPr>
          </a:p>
          <a:p>
            <a:pPr indent="-298450" lvl="1" marL="914400" rtl="0" algn="l">
              <a:spcBef>
                <a:spcPts val="0"/>
              </a:spcBef>
              <a:spcAft>
                <a:spcPts val="0"/>
              </a:spcAft>
              <a:buSzPts val="1100"/>
              <a:buChar char="○"/>
            </a:pPr>
            <a:r>
              <a:rPr lang="en"/>
              <a:t>Boxplots of X-axis features for a single participant. TAC &gt; 8% (left) , TAC &lt; 8% (right). Note that the IQR appears larger when the participant is intoxicated compared to non-intoxicated.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538752de6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538752de6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538752de6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538752de6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most accurate model was XGB-optimized with the following parameters: {'n_estimators': 1000, 'max_depth': 15, 'learning_rate': 0.1}. </a:t>
            </a:r>
            <a:endParaRPr/>
          </a:p>
          <a:p>
            <a:pPr indent="-298450" lvl="0" marL="457200" rtl="0" algn="l">
              <a:spcBef>
                <a:spcPts val="0"/>
              </a:spcBef>
              <a:spcAft>
                <a:spcPts val="0"/>
              </a:spcAft>
              <a:buSzPts val="1100"/>
              <a:buChar char="●"/>
            </a:pPr>
            <a:r>
              <a:rPr lang="en"/>
              <a:t>If resources were unlimited, this model could be used to develop an app that would predict drunkenness and prompt them with a JITAI to curb heavy drinking behavior. </a:t>
            </a:r>
            <a:endParaRPr/>
          </a:p>
          <a:p>
            <a:pPr indent="-298450" lvl="0" marL="457200" rtl="0" algn="l">
              <a:spcBef>
                <a:spcPts val="0"/>
              </a:spcBef>
              <a:spcAft>
                <a:spcPts val="0"/>
              </a:spcAft>
              <a:buSzPts val="1100"/>
              <a:buChar char="●"/>
            </a:pPr>
            <a:r>
              <a:rPr lang="en"/>
              <a:t>If, however, we want to develop something lighter, I recommend instead the out-of-the-box XGB (where 'n_estimators':100), which also performs well. </a:t>
            </a:r>
            <a:endParaRPr/>
          </a:p>
          <a:p>
            <a:pPr indent="-298450" lvl="0" marL="457200" rtl="0" algn="l">
              <a:spcBef>
                <a:spcPts val="0"/>
              </a:spcBef>
              <a:spcAft>
                <a:spcPts val="0"/>
              </a:spcAft>
              <a:buSzPts val="1100"/>
              <a:buChar char="●"/>
            </a:pPr>
            <a:r>
              <a:rPr lang="en"/>
              <a:t>And again, if we want something even lighter than that, then I would recommend Random Forest Classifiers as an option.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2a46e25a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2a46e25a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most accurate model was XGB-optimized with the following parameters: {'n_estimators': 1000, 'max_depth': 15, 'learning_rate': 0.1}. </a:t>
            </a:r>
            <a:endParaRPr/>
          </a:p>
          <a:p>
            <a:pPr indent="-298450" lvl="0" marL="457200" rtl="0" algn="l">
              <a:spcBef>
                <a:spcPts val="0"/>
              </a:spcBef>
              <a:spcAft>
                <a:spcPts val="0"/>
              </a:spcAft>
              <a:buSzPts val="1100"/>
              <a:buChar char="●"/>
            </a:pPr>
            <a:r>
              <a:rPr lang="en"/>
              <a:t>If resources were unlimited, this model could be used to develop an app that would predict drunkenness and prompt them with a JITAI to curb heavy drinking behavior. </a:t>
            </a:r>
            <a:endParaRPr/>
          </a:p>
          <a:p>
            <a:pPr indent="-298450" lvl="0" marL="457200" rtl="0" algn="l">
              <a:spcBef>
                <a:spcPts val="0"/>
              </a:spcBef>
              <a:spcAft>
                <a:spcPts val="0"/>
              </a:spcAft>
              <a:buSzPts val="1100"/>
              <a:buChar char="●"/>
            </a:pPr>
            <a:r>
              <a:rPr lang="en"/>
              <a:t>If, however, we want to develop something lighter, I recommend instead the out-of-the-box XGB (where 'n_estimators':100), which also performs well. </a:t>
            </a:r>
            <a:endParaRPr/>
          </a:p>
          <a:p>
            <a:pPr indent="-298450" lvl="0" marL="457200" rtl="0" algn="l">
              <a:spcBef>
                <a:spcPts val="0"/>
              </a:spcBef>
              <a:spcAft>
                <a:spcPts val="0"/>
              </a:spcAft>
              <a:buSzPts val="1100"/>
              <a:buChar char="●"/>
            </a:pPr>
            <a:r>
              <a:rPr lang="en"/>
              <a:t>And again, if we want something even lighter than that, then I would recommend Random Forest Classifiers as an option.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538752de6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538752de6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Successful implementation for JITAIs: </a:t>
            </a:r>
            <a:r>
              <a:rPr b="1" lang="en"/>
              <a:t>needs to be able to predict in real time</a:t>
            </a:r>
            <a:r>
              <a:rPr lang="en"/>
              <a:t>, to be useful.</a:t>
            </a:r>
            <a:endParaRPr/>
          </a:p>
          <a:p>
            <a:pPr indent="-298450" lvl="0" marL="457200" rtl="0" algn="l">
              <a:spcBef>
                <a:spcPts val="0"/>
              </a:spcBef>
              <a:spcAft>
                <a:spcPts val="0"/>
              </a:spcAft>
              <a:buSzPts val="1100"/>
              <a:buChar char="●"/>
            </a:pPr>
            <a:r>
              <a:rPr lang="en"/>
              <a:t>Had there been more time:</a:t>
            </a:r>
            <a:endParaRPr/>
          </a:p>
          <a:p>
            <a:pPr indent="-298450" lvl="1" marL="914400" rtl="0" algn="l">
              <a:spcBef>
                <a:spcPts val="0"/>
              </a:spcBef>
              <a:spcAft>
                <a:spcPts val="0"/>
              </a:spcAft>
              <a:buSzPts val="1100"/>
              <a:buChar char="○"/>
            </a:pPr>
            <a:r>
              <a:rPr lang="en"/>
              <a:t>Would have liked to do more hyperparameter tuning on the RF classifiers to improve its predictive power while keeping it light. </a:t>
            </a:r>
            <a:endParaRPr/>
          </a:p>
          <a:p>
            <a:pPr indent="-298450" lvl="1" marL="914400" rtl="0" algn="l">
              <a:spcBef>
                <a:spcPts val="0"/>
              </a:spcBef>
              <a:spcAft>
                <a:spcPts val="0"/>
              </a:spcAft>
              <a:buSzPts val="1100"/>
              <a:buChar char="○"/>
            </a:pPr>
            <a:r>
              <a:rPr lang="en"/>
              <a:t>Would have liked to do the same with XGB Classifier, tuning it while keeping the n_estimators capped at 100 to avoid making the model heavier.</a:t>
            </a:r>
            <a:endParaRPr/>
          </a:p>
          <a:p>
            <a:pPr indent="-298450" lvl="0" marL="457200" rtl="0" algn="l">
              <a:spcBef>
                <a:spcPts val="0"/>
              </a:spcBef>
              <a:spcAft>
                <a:spcPts val="0"/>
              </a:spcAft>
              <a:buSzPts val="1100"/>
              <a:buChar char="●"/>
            </a:pPr>
            <a:r>
              <a:rPr lang="en"/>
              <a:t>Alternative models that were not discussed here could also be looked into. </a:t>
            </a:r>
            <a:endParaRPr/>
          </a:p>
          <a:p>
            <a:pPr indent="-298450" lvl="1" marL="914400" rtl="0" algn="l">
              <a:spcBef>
                <a:spcPts val="0"/>
              </a:spcBef>
              <a:spcAft>
                <a:spcPts val="0"/>
              </a:spcAft>
              <a:buSzPts val="1100"/>
              <a:buChar char="○"/>
            </a:pPr>
            <a:r>
              <a:rPr lang="en"/>
              <a:t>Preserve the datetime index and use it in combination with the features to predict blood alcohol content ahead of time, </a:t>
            </a:r>
            <a:endParaRPr/>
          </a:p>
          <a:p>
            <a:pPr indent="-298450" lvl="1" marL="914400" rtl="0" algn="l">
              <a:spcBef>
                <a:spcPts val="0"/>
              </a:spcBef>
              <a:spcAft>
                <a:spcPts val="0"/>
              </a:spcAft>
              <a:buSzPts val="1100"/>
              <a:buChar char="○"/>
            </a:pPr>
            <a:r>
              <a:rPr lang="en"/>
              <a:t>using forecasting methods like </a:t>
            </a:r>
            <a:r>
              <a:rPr b="1" lang="en"/>
              <a:t>ARIMA </a:t>
            </a:r>
            <a:r>
              <a:rPr lang="en"/>
              <a:t>or</a:t>
            </a:r>
            <a:r>
              <a:rPr b="1" lang="en"/>
              <a:t> Facebook Prophet.</a:t>
            </a:r>
            <a:endParaRPr b="1"/>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538752de6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538752de6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538752de6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538752de6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538752de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538752de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According to the CDC, Excessive alcohol use is responsible for more than 95,000 deaths in the United States each year, or 261 deaths per day.</a:t>
            </a:r>
            <a:endParaRPr>
              <a:solidFill>
                <a:schemeClr val="dk1"/>
              </a:solidFill>
            </a:endParaRPr>
          </a:p>
          <a:p>
            <a:pPr indent="-298450" lvl="0" marL="457200" rtl="0" algn="l">
              <a:spcBef>
                <a:spcPts val="0"/>
              </a:spcBef>
              <a:spcAft>
                <a:spcPts val="0"/>
              </a:spcAft>
              <a:buSzPts val="1100"/>
              <a:buChar char="●"/>
            </a:pPr>
            <a:r>
              <a:rPr lang="en"/>
              <a:t>Alcohol is 3rd leading preventable cause of death. Preceded by </a:t>
            </a:r>
            <a:r>
              <a:rPr lang="en"/>
              <a:t>tobacco (first leading preventable cause) and poor diet and physical inactivity (second leading preventable cause).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538752de6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538752de6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538752de6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538752de6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 s</a:t>
            </a:r>
            <a:r>
              <a:rPr lang="en">
                <a:solidFill>
                  <a:schemeClr val="dk1"/>
                </a:solidFill>
              </a:rPr>
              <a:t>martphones become increasingly commonplace in the US, and heavy drinking remains an ongoing problem, → can we predict incidences of heavy drinking using something accessible like mobile phone accelerometer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One particular method used to curb heavy drinking behavior is just-in-time adaptive interventions (JITAIs). This method sends prompts or cues in a strategically timed manner to the user (sent “just-in-time”) to alter user behavior and change habits.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Can we use people’s smartphone devices to detect heavy drinking, and thus increase the effectiveness of JITAIs?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We’re not limited to just JITAIs: The results of this project would have a variety of applications, from better implementation of JITAIs, to law enforcement applications, to medical interventions.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538752de6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538752de6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
            </a:r>
            <a:r>
              <a:rPr lang="en"/>
              <a:t>ataset by Jackson Killian (Harvard University); Danielle Madden (University of Southern California); John Clapp (University of Southern California) </a:t>
            </a:r>
            <a:endParaRPr/>
          </a:p>
          <a:p>
            <a:pPr indent="-298450" lvl="0" marL="457200" rtl="0" algn="l">
              <a:spcBef>
                <a:spcPts val="0"/>
              </a:spcBef>
              <a:spcAft>
                <a:spcPts val="0"/>
              </a:spcAft>
              <a:buSzPts val="1100"/>
              <a:buChar char="●"/>
            </a:pPr>
            <a:r>
              <a:rPr lang="en"/>
              <a:t>contains smartphone accelerometer data from 13 anonymized Ohio State University college students and corresponding Transdermal Alcohol Concentration (TAC) data using SCRAM ankle bracelets, during a bar crawl. </a:t>
            </a:r>
            <a:endParaRPr/>
          </a:p>
          <a:p>
            <a:pPr indent="-298450" lvl="0" marL="457200" rtl="0" algn="l">
              <a:spcBef>
                <a:spcPts val="0"/>
              </a:spcBef>
              <a:spcAft>
                <a:spcPts val="0"/>
              </a:spcAft>
              <a:buSzPts val="1100"/>
              <a:buChar char="●"/>
            </a:pPr>
            <a:r>
              <a:rPr lang="en"/>
              <a:t>The SCRAM bracelets are like a breathalyzer for the ankle. Measures alcohol through the skin.</a:t>
            </a:r>
            <a:endParaRPr/>
          </a:p>
          <a:p>
            <a:pPr indent="-298450" lvl="1" marL="914400" rtl="0" algn="l">
              <a:spcBef>
                <a:spcPts val="0"/>
              </a:spcBef>
              <a:spcAft>
                <a:spcPts val="0"/>
              </a:spcAft>
              <a:buSzPts val="1100"/>
              <a:buChar char="○"/>
            </a:pPr>
            <a:r>
              <a:rPr lang="en"/>
              <a:t>SCRAM bracelets show better TAC accuracy at higher alcohol concentrations, making the dataset unsuitable for regression, but suitable for classification </a:t>
            </a:r>
            <a:endParaRPr/>
          </a:p>
          <a:p>
            <a:pPr indent="-298450" lvl="0" marL="457200" rtl="0" algn="l">
              <a:spcBef>
                <a:spcPts val="0"/>
              </a:spcBef>
              <a:spcAft>
                <a:spcPts val="0"/>
              </a:spcAft>
              <a:buSzPts val="1100"/>
              <a:buChar char="●"/>
            </a:pPr>
            <a:r>
              <a:rPr lang="en"/>
              <a:t>Accelerometer data</a:t>
            </a:r>
            <a:endParaRPr/>
          </a:p>
          <a:p>
            <a:pPr indent="-298450" lvl="1" marL="914400" rtl="0" algn="l">
              <a:spcBef>
                <a:spcPts val="0"/>
              </a:spcBef>
              <a:spcAft>
                <a:spcPts val="0"/>
              </a:spcAft>
              <a:buSzPts val="1100"/>
              <a:buChar char="○"/>
            </a:pPr>
            <a:r>
              <a:rPr lang="en"/>
              <a:t>The file contains 5 columns: a timestamp, a participant ID, and a sample from each axis of the accelerometer. </a:t>
            </a:r>
            <a:endParaRPr/>
          </a:p>
          <a:p>
            <a:pPr indent="-298450" lvl="1" marL="914400" rtl="0" algn="l">
              <a:spcBef>
                <a:spcPts val="0"/>
              </a:spcBef>
              <a:spcAft>
                <a:spcPts val="0"/>
              </a:spcAft>
              <a:buSzPts val="1100"/>
              <a:buChar char="○"/>
            </a:pPr>
            <a:r>
              <a:rPr lang="en"/>
              <a:t>Time is measured in unix timestamp, with millisecond granularity</a:t>
            </a:r>
            <a:endParaRPr/>
          </a:p>
          <a:p>
            <a:pPr indent="-298450" lvl="1" marL="914400" rtl="0" algn="l">
              <a:spcBef>
                <a:spcPts val="0"/>
              </a:spcBef>
              <a:spcAft>
                <a:spcPts val="0"/>
              </a:spcAft>
              <a:buSzPts val="1100"/>
              <a:buChar char="○"/>
            </a:pPr>
            <a:r>
              <a:rPr lang="en"/>
              <a:t>40 Hz sampling rate.</a:t>
            </a:r>
            <a:endParaRPr/>
          </a:p>
          <a:p>
            <a:pPr indent="-298450" lvl="0" marL="457200" rtl="0" algn="l">
              <a:spcBef>
                <a:spcPts val="0"/>
              </a:spcBef>
              <a:spcAft>
                <a:spcPts val="0"/>
              </a:spcAft>
              <a:buSzPts val="1100"/>
              <a:buChar char="●"/>
            </a:pPr>
            <a:r>
              <a:rPr lang="en"/>
              <a:t>TAC data</a:t>
            </a:r>
            <a:endParaRPr/>
          </a:p>
          <a:p>
            <a:pPr indent="-298450" lvl="1" marL="914400" rtl="0" algn="l">
              <a:spcBef>
                <a:spcPts val="0"/>
              </a:spcBef>
              <a:spcAft>
                <a:spcPts val="0"/>
              </a:spcAft>
              <a:buSzPts val="1100"/>
              <a:buChar char="○"/>
            </a:pPr>
            <a:r>
              <a:rPr lang="en"/>
              <a:t>Sampled every 30 minutes, for a full 24 hours</a:t>
            </a:r>
            <a:endParaRPr/>
          </a:p>
          <a:p>
            <a:pPr indent="-298450" lvl="0" marL="457200" rtl="0" algn="l">
              <a:spcBef>
                <a:spcPts val="0"/>
              </a:spcBef>
              <a:spcAft>
                <a:spcPts val="0"/>
              </a:spcAft>
              <a:buSzPts val="1100"/>
              <a:buChar char="●"/>
            </a:pPr>
            <a:r>
              <a:rPr lang="en"/>
              <a:t>The file contains 14 million (14057567) rows , and there are no missing values. </a:t>
            </a:r>
            <a:endParaRPr/>
          </a:p>
          <a:p>
            <a:pPr indent="-298450" lvl="0" marL="457200" rtl="0" algn="l">
              <a:spcBef>
                <a:spcPts val="0"/>
              </a:spcBef>
              <a:spcAft>
                <a:spcPts val="0"/>
              </a:spcAft>
              <a:buClr>
                <a:schemeClr val="dk1"/>
              </a:buClr>
              <a:buSzPts val="1100"/>
              <a:buChar char="●"/>
            </a:pPr>
            <a:r>
              <a:rPr lang="en">
                <a:solidFill>
                  <a:schemeClr val="dk1"/>
                </a:solidFill>
              </a:rPr>
              <a:t>Problem:</a:t>
            </a:r>
            <a:r>
              <a:rPr lang="en">
                <a:solidFill>
                  <a:schemeClr val="dk1"/>
                </a:solidFill>
              </a:rPr>
              <a:t> There is much higher granularity in the accelerometer data (sampled at 40 Hz) than in the TAC data (sampled every 30 minutes). We will need to impute the missing TAC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a46e25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a46e25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Dataset by Jackson Killian (Harvard University); Danielle Madden (University of Southern California); John Clapp (University of Southern California) </a:t>
            </a:r>
            <a:endParaRPr/>
          </a:p>
          <a:p>
            <a:pPr indent="-298450" lvl="0" marL="457200" rtl="0" algn="l">
              <a:spcBef>
                <a:spcPts val="0"/>
              </a:spcBef>
              <a:spcAft>
                <a:spcPts val="0"/>
              </a:spcAft>
              <a:buSzPts val="1100"/>
              <a:buChar char="●"/>
            </a:pPr>
            <a:r>
              <a:rPr lang="en"/>
              <a:t>contains smartphone accelerometer data from 13 anonymized Ohio State University college students and corresponding Transdermal Alcohol Concentration (TAC) data using SCRAM ankle bracelets, during a bar crawl. </a:t>
            </a:r>
            <a:endParaRPr/>
          </a:p>
          <a:p>
            <a:pPr indent="-298450" lvl="0" marL="457200" rtl="0" algn="l">
              <a:spcBef>
                <a:spcPts val="0"/>
              </a:spcBef>
              <a:spcAft>
                <a:spcPts val="0"/>
              </a:spcAft>
              <a:buSzPts val="1100"/>
              <a:buChar char="●"/>
            </a:pPr>
            <a:r>
              <a:rPr lang="en"/>
              <a:t>The SCRAM bracelets are like a breathalyzer for the ankle. Measures alcohol through the skin.</a:t>
            </a:r>
            <a:endParaRPr/>
          </a:p>
          <a:p>
            <a:pPr indent="-298450" lvl="1" marL="914400" rtl="0" algn="l">
              <a:spcBef>
                <a:spcPts val="0"/>
              </a:spcBef>
              <a:spcAft>
                <a:spcPts val="0"/>
              </a:spcAft>
              <a:buSzPts val="1100"/>
              <a:buChar char="○"/>
            </a:pPr>
            <a:r>
              <a:rPr lang="en"/>
              <a:t>SCRAM bracelets show better TAC accuracy at higher alcohol concentrations, making the dataset unsuitable for regression, but suitable for classification </a:t>
            </a:r>
            <a:endParaRPr/>
          </a:p>
          <a:p>
            <a:pPr indent="-298450" lvl="0" marL="457200" rtl="0" algn="l">
              <a:spcBef>
                <a:spcPts val="0"/>
              </a:spcBef>
              <a:spcAft>
                <a:spcPts val="0"/>
              </a:spcAft>
              <a:buSzPts val="1100"/>
              <a:buChar char="●"/>
            </a:pPr>
            <a:r>
              <a:rPr lang="en"/>
              <a:t>Accelerometer data</a:t>
            </a:r>
            <a:endParaRPr/>
          </a:p>
          <a:p>
            <a:pPr indent="-298450" lvl="1" marL="914400" rtl="0" algn="l">
              <a:spcBef>
                <a:spcPts val="0"/>
              </a:spcBef>
              <a:spcAft>
                <a:spcPts val="0"/>
              </a:spcAft>
              <a:buSzPts val="1100"/>
              <a:buChar char="○"/>
            </a:pPr>
            <a:r>
              <a:rPr lang="en"/>
              <a:t>The file contains 5 columns: a timestamp, a participant ID, and a sample from each axis of the accelerometer. </a:t>
            </a:r>
            <a:endParaRPr/>
          </a:p>
          <a:p>
            <a:pPr indent="-298450" lvl="1" marL="914400" rtl="0" algn="l">
              <a:spcBef>
                <a:spcPts val="0"/>
              </a:spcBef>
              <a:spcAft>
                <a:spcPts val="0"/>
              </a:spcAft>
              <a:buSzPts val="1100"/>
              <a:buChar char="○"/>
            </a:pPr>
            <a:r>
              <a:rPr lang="en"/>
              <a:t>Time is measured in unix timestamp, with millisecond granularity</a:t>
            </a:r>
            <a:endParaRPr/>
          </a:p>
          <a:p>
            <a:pPr indent="-298450" lvl="1" marL="914400" rtl="0" algn="l">
              <a:spcBef>
                <a:spcPts val="0"/>
              </a:spcBef>
              <a:spcAft>
                <a:spcPts val="0"/>
              </a:spcAft>
              <a:buSzPts val="1100"/>
              <a:buChar char="○"/>
            </a:pPr>
            <a:r>
              <a:rPr lang="en"/>
              <a:t>40 Hz sampling rate.</a:t>
            </a:r>
            <a:endParaRPr/>
          </a:p>
          <a:p>
            <a:pPr indent="-298450" lvl="0" marL="457200" rtl="0" algn="l">
              <a:spcBef>
                <a:spcPts val="0"/>
              </a:spcBef>
              <a:spcAft>
                <a:spcPts val="0"/>
              </a:spcAft>
              <a:buSzPts val="1100"/>
              <a:buChar char="●"/>
            </a:pPr>
            <a:r>
              <a:rPr lang="en"/>
              <a:t>TAC data</a:t>
            </a:r>
            <a:endParaRPr/>
          </a:p>
          <a:p>
            <a:pPr indent="-298450" lvl="1" marL="914400" rtl="0" algn="l">
              <a:spcBef>
                <a:spcPts val="0"/>
              </a:spcBef>
              <a:spcAft>
                <a:spcPts val="0"/>
              </a:spcAft>
              <a:buSzPts val="1100"/>
              <a:buChar char="○"/>
            </a:pPr>
            <a:r>
              <a:rPr lang="en"/>
              <a:t>Sampled every 30 minutes, for a full 24 hours</a:t>
            </a:r>
            <a:endParaRPr/>
          </a:p>
          <a:p>
            <a:pPr indent="-298450" lvl="0" marL="457200" rtl="0" algn="l">
              <a:spcBef>
                <a:spcPts val="0"/>
              </a:spcBef>
              <a:spcAft>
                <a:spcPts val="0"/>
              </a:spcAft>
              <a:buSzPts val="1100"/>
              <a:buChar char="●"/>
            </a:pPr>
            <a:r>
              <a:rPr lang="en"/>
              <a:t>The file contains 14 million (14057567) rows , and there are no missing values. </a:t>
            </a:r>
            <a:endParaRPr/>
          </a:p>
          <a:p>
            <a:pPr indent="-298450" lvl="0" marL="457200" rtl="0" algn="l">
              <a:spcBef>
                <a:spcPts val="0"/>
              </a:spcBef>
              <a:spcAft>
                <a:spcPts val="0"/>
              </a:spcAft>
              <a:buClr>
                <a:schemeClr val="dk1"/>
              </a:buClr>
              <a:buSzPts val="1100"/>
              <a:buChar char="●"/>
            </a:pPr>
            <a:r>
              <a:rPr lang="en">
                <a:solidFill>
                  <a:schemeClr val="dk1"/>
                </a:solidFill>
              </a:rPr>
              <a:t>Problem: There is much higher granularity in the accelerometer data (sampled at 40 Hz) than in the TAC data (sampled every 30 minutes). We will need to impute the missing TAC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538752de6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538752de6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SCRAM bracelets not very accurate; may have outliers; → smoothing will help control for outliers</a:t>
            </a:r>
            <a:endParaRPr/>
          </a:p>
          <a:p>
            <a:pPr indent="-298450" lvl="0" marL="457200" rtl="0" algn="l">
              <a:spcBef>
                <a:spcPts val="0"/>
              </a:spcBef>
              <a:spcAft>
                <a:spcPts val="0"/>
              </a:spcAft>
              <a:buSzPts val="1100"/>
              <a:buChar char="●"/>
            </a:pPr>
            <a:r>
              <a:rPr lang="en"/>
              <a:t>We used 2 methods to impute our data, resulting in a bifurcation of our dataset.</a:t>
            </a:r>
            <a:endParaRPr/>
          </a:p>
          <a:p>
            <a:pPr indent="-298450" lvl="1" marL="914400" rtl="0" algn="l">
              <a:spcBef>
                <a:spcPts val="0"/>
              </a:spcBef>
              <a:spcAft>
                <a:spcPts val="0"/>
              </a:spcAft>
              <a:buSzPts val="1100"/>
              <a:buChar char="○"/>
            </a:pPr>
            <a:r>
              <a:rPr lang="en"/>
              <a:t>Use an interpolation function on the raw data to impute TAC values for every accelerometer row; and</a:t>
            </a:r>
            <a:endParaRPr/>
          </a:p>
          <a:p>
            <a:pPr indent="-298450" lvl="1" marL="914400" rtl="0" algn="l">
              <a:spcBef>
                <a:spcPts val="0"/>
              </a:spcBef>
              <a:spcAft>
                <a:spcPts val="0"/>
              </a:spcAft>
              <a:buSzPts val="1100"/>
              <a:buChar char="○"/>
            </a:pPr>
            <a:r>
              <a:rPr lang="en"/>
              <a:t>Use a triangular-moving-average of window size 3 to smooth all data points (for both the accelerometer data and TAC data), followed by a 3rd order interpolation on the smoothed TAC data to impute TAC values for every accelerometer row.</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 Triangular Moving Average with rolling window of size 3, and B.) interpolation of the 3rd order. </a:t>
            </a:r>
            <a:endParaRPr/>
          </a:p>
          <a:p>
            <a:pPr indent="-298450" lvl="0" marL="457200" rtl="0" algn="l">
              <a:spcBef>
                <a:spcPts val="0"/>
              </a:spcBef>
              <a:spcAft>
                <a:spcPts val="0"/>
              </a:spcAft>
              <a:buSzPts val="1100"/>
              <a:buChar char="●"/>
            </a:pPr>
            <a:r>
              <a:rPr lang="en"/>
              <a:t>The red-dotted line is the threshold for drunkenness: TAC Level = 0.08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2a46e25a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2a46e25a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SCRAM bracelets not very accurate; may have outliers; → smoothing will help control for outliers</a:t>
            </a:r>
            <a:endParaRPr/>
          </a:p>
          <a:p>
            <a:pPr indent="-298450" lvl="0" marL="457200" rtl="0" algn="l">
              <a:spcBef>
                <a:spcPts val="0"/>
              </a:spcBef>
              <a:spcAft>
                <a:spcPts val="0"/>
              </a:spcAft>
              <a:buSzPts val="1100"/>
              <a:buChar char="●"/>
            </a:pPr>
            <a:r>
              <a:rPr lang="en"/>
              <a:t>We used 2 methods to impute our data, resulting in a bifurcation of our dataset.</a:t>
            </a:r>
            <a:endParaRPr/>
          </a:p>
          <a:p>
            <a:pPr indent="-298450" lvl="1" marL="914400" rtl="0" algn="l">
              <a:spcBef>
                <a:spcPts val="0"/>
              </a:spcBef>
              <a:spcAft>
                <a:spcPts val="0"/>
              </a:spcAft>
              <a:buSzPts val="1100"/>
              <a:buChar char="○"/>
            </a:pPr>
            <a:r>
              <a:rPr lang="en"/>
              <a:t>Use an interpolation function on the raw data to impute TAC values for every accelerometer row; and</a:t>
            </a:r>
            <a:endParaRPr/>
          </a:p>
          <a:p>
            <a:pPr indent="-298450" lvl="1" marL="914400" rtl="0" algn="l">
              <a:spcBef>
                <a:spcPts val="0"/>
              </a:spcBef>
              <a:spcAft>
                <a:spcPts val="0"/>
              </a:spcAft>
              <a:buSzPts val="1100"/>
              <a:buChar char="○"/>
            </a:pPr>
            <a:r>
              <a:rPr lang="en"/>
              <a:t>Use a triangular-moving-average of window size 3 to smooth all data points (for both the accelerometer data and TAC data), followed by a 3rd order interpolation on the smoothed TAC data to impute TAC values for every accelerometer row.</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 Triangular Moving Average with rolling window of size 3, and B.) interpolation of the 3rd order. </a:t>
            </a:r>
            <a:endParaRPr/>
          </a:p>
          <a:p>
            <a:pPr indent="-298450" lvl="0" marL="457200" rtl="0" algn="l">
              <a:spcBef>
                <a:spcPts val="0"/>
              </a:spcBef>
              <a:spcAft>
                <a:spcPts val="0"/>
              </a:spcAft>
              <a:buSzPts val="1100"/>
              <a:buChar char="●"/>
            </a:pPr>
            <a:r>
              <a:rPr lang="en"/>
              <a:t>The red-dotted line is the threshold for drunkenness: TAC Level = 0.08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538752de6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538752de6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Problem: </a:t>
            </a:r>
            <a:r>
              <a:rPr lang="en"/>
              <a:t>much of the accelerometer data was missing for certain individuals</a:t>
            </a:r>
            <a:endParaRPr/>
          </a:p>
          <a:p>
            <a:pPr indent="-298450" lvl="0" marL="457200" rtl="0" algn="l">
              <a:spcBef>
                <a:spcPts val="0"/>
              </a:spcBef>
              <a:spcAft>
                <a:spcPts val="0"/>
              </a:spcAft>
              <a:buSzPts val="1100"/>
              <a:buChar char="●"/>
            </a:pPr>
            <a:r>
              <a:rPr lang="en"/>
              <a:t>Imbalanced dataset</a:t>
            </a:r>
            <a:endParaRPr/>
          </a:p>
          <a:p>
            <a:pPr indent="-298450" lvl="1" marL="914400" rtl="0" algn="l">
              <a:spcBef>
                <a:spcPts val="0"/>
              </a:spcBef>
              <a:spcAft>
                <a:spcPts val="0"/>
              </a:spcAft>
              <a:buClr>
                <a:schemeClr val="dk1"/>
              </a:buClr>
              <a:buSzPts val="1100"/>
              <a:buChar char="○"/>
            </a:pPr>
            <a:r>
              <a:rPr lang="en">
                <a:solidFill>
                  <a:schemeClr val="dk1"/>
                </a:solidFill>
              </a:rPr>
              <a:t>Left 2 figures: Missing accelerometer data for participant with iPhone (A) versus participant with Android (B).</a:t>
            </a:r>
            <a:endParaRPr>
              <a:solidFill>
                <a:schemeClr val="dk1"/>
              </a:solidFill>
            </a:endParaRPr>
          </a:p>
          <a:p>
            <a:pPr indent="-298450" lvl="2" marL="1371600" rtl="0" algn="l">
              <a:spcBef>
                <a:spcPts val="0"/>
              </a:spcBef>
              <a:spcAft>
                <a:spcPts val="0"/>
              </a:spcAft>
              <a:buSzPts val="1100"/>
              <a:buChar char="■"/>
            </a:pPr>
            <a:r>
              <a:rPr lang="en"/>
              <a:t>Left: iPhone, Right: Android</a:t>
            </a:r>
            <a:endParaRPr/>
          </a:p>
          <a:p>
            <a:pPr indent="-298450" lvl="1" marL="914400" rtl="0" algn="l">
              <a:spcBef>
                <a:spcPts val="0"/>
              </a:spcBef>
              <a:spcAft>
                <a:spcPts val="0"/>
              </a:spcAft>
              <a:buClr>
                <a:schemeClr val="dk1"/>
              </a:buClr>
              <a:buSzPts val="1100"/>
              <a:buChar char="○"/>
            </a:pPr>
            <a:r>
              <a:rPr lang="en">
                <a:solidFill>
                  <a:schemeClr val="dk1"/>
                </a:solidFill>
              </a:rPr>
              <a:t>Figure on the Right: Imbalanced Dataset. Some participants have over 2 million rows of accelerometer data while others have as few as 300 thousand.</a:t>
            </a:r>
            <a:endParaRPr/>
          </a:p>
          <a:p>
            <a:pPr indent="-298450" lvl="0" marL="457200" rtl="0" algn="l">
              <a:spcBef>
                <a:spcPts val="0"/>
              </a:spcBef>
              <a:spcAft>
                <a:spcPts val="0"/>
              </a:spcAft>
              <a:buSzPts val="1100"/>
              <a:buChar char="●"/>
            </a:pPr>
            <a:r>
              <a:rPr lang="en"/>
              <a:t>Only the participants with iPhones had swaths of missing data. </a:t>
            </a:r>
            <a:endParaRPr/>
          </a:p>
          <a:p>
            <a:pPr indent="-298450" lvl="0" marL="457200" rtl="0" algn="l">
              <a:spcBef>
                <a:spcPts val="0"/>
              </a:spcBef>
              <a:spcAft>
                <a:spcPts val="0"/>
              </a:spcAft>
              <a:buSzPts val="1100"/>
              <a:buChar char="●"/>
            </a:pPr>
            <a:r>
              <a:rPr lang="en"/>
              <a:t>I contacted a former Apple employee, performed my own online search, and parsing through the Killian et al. (2019) paper, we concluded that it was likely that the program that used to collect the accelerometer data may have been more power-hungry or buggy on the iPhone operating system than on the Android phones. </a:t>
            </a:r>
            <a:endParaRPr/>
          </a:p>
          <a:p>
            <a:pPr indent="-298450" lvl="0" marL="457200" rtl="0" algn="l">
              <a:spcBef>
                <a:spcPts val="0"/>
              </a:spcBef>
              <a:spcAft>
                <a:spcPts val="0"/>
              </a:spcAft>
              <a:buSzPts val="1100"/>
              <a:buChar char="●"/>
            </a:pPr>
            <a:r>
              <a:rPr lang="en"/>
              <a:t>Solution: To mitigate this problem of data imbalance, in the train/test split step, I randomly sampled an equal number of instances from each participant so that the final dataset used on our models was balanced.</a:t>
            </a:r>
            <a:endParaRPr/>
          </a:p>
          <a:p>
            <a:pPr indent="-298450" lvl="1" marL="914400" rtl="0" algn="l">
              <a:spcBef>
                <a:spcPts val="0"/>
              </a:spcBef>
              <a:spcAft>
                <a:spcPts val="0"/>
              </a:spcAft>
              <a:buSzPts val="1100"/>
              <a:buChar char="○"/>
            </a:pPr>
            <a:r>
              <a:rPr lang="en"/>
              <a:t>No overrepresentation of any single person</a:t>
            </a:r>
            <a:endParaRPr/>
          </a:p>
          <a:p>
            <a:pPr indent="-298450" lvl="0" marL="457200" rtl="0" algn="l">
              <a:spcBef>
                <a:spcPts val="0"/>
              </a:spcBef>
              <a:spcAft>
                <a:spcPts val="0"/>
              </a:spcAft>
              <a:buSzPts val="1100"/>
              <a:buChar char="●"/>
            </a:pPr>
            <a:r>
              <a:rPr lang="en"/>
              <a:t>Like with the TAC data, we bifurcated our dataset. One copy had TMA-smoothing, and the other was left as original Raw data.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2a46e25a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2a46e25a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Problem: much of the accelerometer data was missing for certain individuals</a:t>
            </a:r>
            <a:endParaRPr/>
          </a:p>
          <a:p>
            <a:pPr indent="-298450" lvl="0" marL="457200" rtl="0" algn="l">
              <a:spcBef>
                <a:spcPts val="0"/>
              </a:spcBef>
              <a:spcAft>
                <a:spcPts val="0"/>
              </a:spcAft>
              <a:buSzPts val="1100"/>
              <a:buChar char="●"/>
            </a:pPr>
            <a:r>
              <a:rPr lang="en"/>
              <a:t>Imbalanced dataset</a:t>
            </a:r>
            <a:endParaRPr/>
          </a:p>
          <a:p>
            <a:pPr indent="-298450" lvl="1" marL="914400" rtl="0" algn="l">
              <a:spcBef>
                <a:spcPts val="0"/>
              </a:spcBef>
              <a:spcAft>
                <a:spcPts val="0"/>
              </a:spcAft>
              <a:buClr>
                <a:schemeClr val="dk1"/>
              </a:buClr>
              <a:buSzPts val="1100"/>
              <a:buChar char="○"/>
            </a:pPr>
            <a:r>
              <a:rPr lang="en">
                <a:solidFill>
                  <a:schemeClr val="dk1"/>
                </a:solidFill>
              </a:rPr>
              <a:t>Left 2 figures: Missing accelerometer data for participant with iPhone (A) versus participant with Android (B).</a:t>
            </a:r>
            <a:endParaRPr>
              <a:solidFill>
                <a:schemeClr val="dk1"/>
              </a:solidFill>
            </a:endParaRPr>
          </a:p>
          <a:p>
            <a:pPr indent="-298450" lvl="2" marL="1371600" rtl="0" algn="l">
              <a:spcBef>
                <a:spcPts val="0"/>
              </a:spcBef>
              <a:spcAft>
                <a:spcPts val="0"/>
              </a:spcAft>
              <a:buSzPts val="1100"/>
              <a:buChar char="■"/>
            </a:pPr>
            <a:r>
              <a:rPr lang="en"/>
              <a:t>Left: iPhone, Right: Android</a:t>
            </a:r>
            <a:endParaRPr/>
          </a:p>
          <a:p>
            <a:pPr indent="-298450" lvl="1" marL="914400" rtl="0" algn="l">
              <a:spcBef>
                <a:spcPts val="0"/>
              </a:spcBef>
              <a:spcAft>
                <a:spcPts val="0"/>
              </a:spcAft>
              <a:buClr>
                <a:schemeClr val="dk1"/>
              </a:buClr>
              <a:buSzPts val="1100"/>
              <a:buChar char="○"/>
            </a:pPr>
            <a:r>
              <a:rPr lang="en">
                <a:solidFill>
                  <a:schemeClr val="dk1"/>
                </a:solidFill>
              </a:rPr>
              <a:t>Figure on the Right: Imbalanced Dataset. Some participants have over 2 million rows of accelerometer data while others have as few as 300 thousand.</a:t>
            </a:r>
            <a:endParaRPr/>
          </a:p>
          <a:p>
            <a:pPr indent="-298450" lvl="0" marL="457200" rtl="0" algn="l">
              <a:spcBef>
                <a:spcPts val="0"/>
              </a:spcBef>
              <a:spcAft>
                <a:spcPts val="0"/>
              </a:spcAft>
              <a:buSzPts val="1100"/>
              <a:buChar char="●"/>
            </a:pPr>
            <a:r>
              <a:rPr lang="en"/>
              <a:t>Only the participants with iPhones had swaths of missing data. </a:t>
            </a:r>
            <a:endParaRPr/>
          </a:p>
          <a:p>
            <a:pPr indent="-298450" lvl="0" marL="457200" rtl="0" algn="l">
              <a:spcBef>
                <a:spcPts val="0"/>
              </a:spcBef>
              <a:spcAft>
                <a:spcPts val="0"/>
              </a:spcAft>
              <a:buSzPts val="1100"/>
              <a:buChar char="●"/>
            </a:pPr>
            <a:r>
              <a:rPr lang="en"/>
              <a:t>I contacted a former Apple employee, performed my own online search, and parsing through the Killian et al. (2019) paper, we concluded that it was likely that the program that used to collect the accelerometer data may have been more power-hungry or buggy on the iPhone operating system than on the Android phones. </a:t>
            </a:r>
            <a:endParaRPr/>
          </a:p>
          <a:p>
            <a:pPr indent="-298450" lvl="0" marL="457200" rtl="0" algn="l">
              <a:spcBef>
                <a:spcPts val="0"/>
              </a:spcBef>
              <a:spcAft>
                <a:spcPts val="0"/>
              </a:spcAft>
              <a:buSzPts val="1100"/>
              <a:buChar char="●"/>
            </a:pPr>
            <a:r>
              <a:rPr lang="en"/>
              <a:t>Solution: To mitigate this problem of data imbalance, in the train/test split step, I randomly sampled an equal number of instances from each participant so that the final dataset used on our models was balanced.</a:t>
            </a:r>
            <a:endParaRPr/>
          </a:p>
          <a:p>
            <a:pPr indent="-298450" lvl="1" marL="914400" rtl="0" algn="l">
              <a:spcBef>
                <a:spcPts val="0"/>
              </a:spcBef>
              <a:spcAft>
                <a:spcPts val="0"/>
              </a:spcAft>
              <a:buSzPts val="1100"/>
              <a:buChar char="○"/>
            </a:pPr>
            <a:r>
              <a:rPr lang="en"/>
              <a:t>No overrepresentation of any single person</a:t>
            </a:r>
            <a:endParaRPr/>
          </a:p>
          <a:p>
            <a:pPr indent="-298450" lvl="0" marL="457200" rtl="0" algn="l">
              <a:spcBef>
                <a:spcPts val="0"/>
              </a:spcBef>
              <a:spcAft>
                <a:spcPts val="0"/>
              </a:spcAft>
              <a:buSzPts val="1100"/>
              <a:buChar char="●"/>
            </a:pPr>
            <a:r>
              <a:rPr lang="en"/>
              <a:t>Like with the TAC data, we bifurcated our dataset. One copy had TMA-smoothing, and the other was left as original Raw data.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kaggle.com/fedesoriano/company-bankruptcy-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Company Bankruptcy</a:t>
            </a:r>
            <a:endParaRPr/>
          </a:p>
        </p:txBody>
      </p:sp>
      <p:sp>
        <p:nvSpPr>
          <p:cNvPr id="64" name="Google Shape;64;p13"/>
          <p:cNvSpPr txBox="1"/>
          <p:nvPr>
            <p:ph idx="1" type="subTitle"/>
          </p:nvPr>
        </p:nvSpPr>
        <p:spPr>
          <a:xfrm>
            <a:off x="510450" y="3182341"/>
            <a:ext cx="8123100" cy="14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Grace Tang</a:t>
            </a:r>
            <a:endParaRPr/>
          </a:p>
          <a:p>
            <a:pPr indent="0" lvl="0" marL="0" rtl="0" algn="ctr">
              <a:spcBef>
                <a:spcPts val="0"/>
              </a:spcBef>
              <a:spcAft>
                <a:spcPts val="0"/>
              </a:spcAft>
              <a:buNone/>
            </a:pPr>
            <a:r>
              <a:rPr lang="en"/>
              <a:t>Springboard DSC - Capstone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7561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PCA: </a:t>
            </a:r>
            <a:r>
              <a:rPr lang="en"/>
              <a:t>Features That “Contribute” to Bankruptcy</a:t>
            </a:r>
            <a:endParaRPr/>
          </a:p>
        </p:txBody>
      </p:sp>
      <p:sp>
        <p:nvSpPr>
          <p:cNvPr id="129" name="Google Shape;129;p22"/>
          <p:cNvSpPr txBox="1"/>
          <p:nvPr>
            <p:ph idx="1" type="body"/>
          </p:nvPr>
        </p:nvSpPr>
        <p:spPr>
          <a:xfrm>
            <a:off x="387900" y="1489825"/>
            <a:ext cx="8368200" cy="3412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Principal Component 2</a:t>
            </a:r>
            <a:endParaRPr sz="2400"/>
          </a:p>
          <a:p>
            <a:pPr indent="-381000" lvl="1" marL="914400" rtl="0" algn="l">
              <a:spcBef>
                <a:spcPts val="0"/>
              </a:spcBef>
              <a:spcAft>
                <a:spcPts val="0"/>
              </a:spcAft>
              <a:buSzPts val="2400"/>
              <a:buChar char="○"/>
            </a:pPr>
            <a:r>
              <a:rPr lang="en" sz="2400"/>
              <a:t>Debt ratio %</a:t>
            </a:r>
            <a:endParaRPr sz="2400"/>
          </a:p>
          <a:p>
            <a:pPr indent="-381000" lvl="1" marL="914400" rtl="0" algn="l">
              <a:spcBef>
                <a:spcPts val="0"/>
              </a:spcBef>
              <a:spcAft>
                <a:spcPts val="0"/>
              </a:spcAft>
              <a:buSzPts val="2400"/>
              <a:buChar char="○"/>
            </a:pPr>
            <a:r>
              <a:rPr lang="en" sz="2400"/>
              <a:t>Borrowing dependency</a:t>
            </a:r>
            <a:endParaRPr sz="2400"/>
          </a:p>
          <a:p>
            <a:pPr indent="-381000" lvl="1" marL="914400" rtl="0" algn="l">
              <a:spcBef>
                <a:spcPts val="0"/>
              </a:spcBef>
              <a:spcAft>
                <a:spcPts val="0"/>
              </a:spcAft>
              <a:buSzPts val="2400"/>
              <a:buChar char="○"/>
            </a:pPr>
            <a:r>
              <a:rPr lang="en" sz="2400"/>
              <a:t>Inventory and accounts receivable</a:t>
            </a:r>
            <a:endParaRPr sz="2400"/>
          </a:p>
          <a:p>
            <a:pPr indent="-381000" lvl="1" marL="914400" rtl="0" algn="l">
              <a:spcBef>
                <a:spcPts val="0"/>
              </a:spcBef>
              <a:spcAft>
                <a:spcPts val="0"/>
              </a:spcAft>
              <a:buSzPts val="2400"/>
              <a:buChar char="○"/>
            </a:pPr>
            <a:r>
              <a:rPr lang="en" sz="2400"/>
              <a:t>Net Worth Turnover Rate (times)</a:t>
            </a:r>
            <a:endParaRPr sz="2400"/>
          </a:p>
          <a:p>
            <a:pPr indent="-381000" lvl="1" marL="914400" rtl="0" algn="l">
              <a:spcBef>
                <a:spcPts val="0"/>
              </a:spcBef>
              <a:spcAft>
                <a:spcPts val="0"/>
              </a:spcAft>
              <a:buSzPts val="2400"/>
              <a:buChar char="○"/>
            </a:pPr>
            <a:r>
              <a:rPr lang="en" sz="2400"/>
              <a:t>Current Liability to Assets Ratio</a:t>
            </a:r>
            <a:endParaRPr sz="2400"/>
          </a:p>
          <a:p>
            <a:pPr indent="-381000" lvl="1" marL="914400" rtl="0" algn="l">
              <a:spcBef>
                <a:spcPts val="0"/>
              </a:spcBef>
              <a:spcAft>
                <a:spcPts val="0"/>
              </a:spcAft>
              <a:buSzPts val="2400"/>
              <a:buChar char="○"/>
            </a:pPr>
            <a:r>
              <a:rPr lang="en" sz="2400"/>
              <a:t>Current Liability to Equity Ratio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with t-SNE and Cluster Labels</a:t>
            </a:r>
            <a:endParaRPr/>
          </a:p>
        </p:txBody>
      </p:sp>
      <p:grpSp>
        <p:nvGrpSpPr>
          <p:cNvPr id="135" name="Google Shape;135;p23"/>
          <p:cNvGrpSpPr/>
          <p:nvPr/>
        </p:nvGrpSpPr>
        <p:grpSpPr>
          <a:xfrm>
            <a:off x="540293" y="1572484"/>
            <a:ext cx="3349208" cy="3294751"/>
            <a:chOff x="172225" y="1161550"/>
            <a:chExt cx="2985300" cy="2819400"/>
          </a:xfrm>
        </p:grpSpPr>
        <p:sp>
          <p:nvSpPr>
            <p:cNvPr id="136" name="Google Shape;136;p23"/>
            <p:cNvSpPr/>
            <p:nvPr/>
          </p:nvSpPr>
          <p:spPr>
            <a:xfrm>
              <a:off x="172225" y="1161550"/>
              <a:ext cx="2985300" cy="281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241100" y="1176338"/>
              <a:ext cx="2819400" cy="2790825"/>
            </a:xfrm>
            <a:prstGeom prst="rect">
              <a:avLst/>
            </a:prstGeom>
            <a:noFill/>
            <a:ln>
              <a:noFill/>
            </a:ln>
          </p:spPr>
        </p:pic>
      </p:grpSp>
      <p:grpSp>
        <p:nvGrpSpPr>
          <p:cNvPr id="138" name="Google Shape;138;p23"/>
          <p:cNvGrpSpPr/>
          <p:nvPr/>
        </p:nvGrpSpPr>
        <p:grpSpPr>
          <a:xfrm>
            <a:off x="4619343" y="1572292"/>
            <a:ext cx="3482950" cy="3294786"/>
            <a:chOff x="5031850" y="1161550"/>
            <a:chExt cx="2985300" cy="2819913"/>
          </a:xfrm>
        </p:grpSpPr>
        <p:sp>
          <p:nvSpPr>
            <p:cNvPr id="139" name="Google Shape;139;p23"/>
            <p:cNvSpPr/>
            <p:nvPr/>
          </p:nvSpPr>
          <p:spPr>
            <a:xfrm>
              <a:off x="5031850" y="1162063"/>
              <a:ext cx="2985300" cy="281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3"/>
            <p:cNvPicPr preferRelativeResize="0"/>
            <p:nvPr/>
          </p:nvPicPr>
          <p:blipFill>
            <a:blip r:embed="rId4">
              <a:alphaModFix/>
            </a:blip>
            <a:stretch>
              <a:fillRect/>
            </a:stretch>
          </p:blipFill>
          <p:spPr>
            <a:xfrm>
              <a:off x="5095750" y="1161550"/>
              <a:ext cx="2857500" cy="28194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387900" y="2453425"/>
            <a:ext cx="8368200" cy="259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Upsampling the Minority (Bankrupt) Class</a:t>
            </a:r>
            <a:endParaRPr/>
          </a:p>
        </p:txBody>
      </p:sp>
      <p:sp>
        <p:nvSpPr>
          <p:cNvPr id="147" name="Google Shape;147;p24"/>
          <p:cNvSpPr txBox="1"/>
          <p:nvPr>
            <p:ph idx="1" type="body"/>
          </p:nvPr>
        </p:nvSpPr>
        <p:spPr>
          <a:xfrm>
            <a:off x="387900" y="1489825"/>
            <a:ext cx="8368200" cy="86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Remember, </a:t>
            </a:r>
            <a:r>
              <a:rPr lang="en" sz="2000" u="sng"/>
              <a:t>only 3.23%</a:t>
            </a:r>
            <a:r>
              <a:rPr lang="en" sz="2000"/>
              <a:t> is in the “Bankrupt” class.</a:t>
            </a:r>
            <a:endParaRPr sz="2000"/>
          </a:p>
          <a:p>
            <a:pPr indent="-355600" lvl="0" marL="457200" rtl="0" algn="l">
              <a:spcBef>
                <a:spcPts val="0"/>
              </a:spcBef>
              <a:spcAft>
                <a:spcPts val="0"/>
              </a:spcAft>
              <a:buSzPts val="2000"/>
              <a:buChar char="●"/>
            </a:pPr>
            <a:r>
              <a:rPr lang="en" sz="2000"/>
              <a:t>Upsample with SMOTE (Synthetic Minority Oversampling TEchnique)</a:t>
            </a:r>
            <a:endParaRPr sz="2000"/>
          </a:p>
        </p:txBody>
      </p:sp>
      <p:pic>
        <p:nvPicPr>
          <p:cNvPr id="148" name="Google Shape;148;p24"/>
          <p:cNvPicPr preferRelativeResize="0"/>
          <p:nvPr/>
        </p:nvPicPr>
        <p:blipFill rotWithShape="1">
          <a:blip r:embed="rId3">
            <a:alphaModFix/>
          </a:blip>
          <a:srcRect b="-6269" l="0" r="-7863" t="0"/>
          <a:stretch/>
        </p:blipFill>
        <p:spPr>
          <a:xfrm>
            <a:off x="3313000" y="2582125"/>
            <a:ext cx="2691612" cy="2598303"/>
          </a:xfrm>
          <a:prstGeom prst="rect">
            <a:avLst/>
          </a:prstGeom>
          <a:noFill/>
          <a:ln>
            <a:noFill/>
          </a:ln>
        </p:spPr>
      </p:pic>
      <p:pic>
        <p:nvPicPr>
          <p:cNvPr id="149" name="Google Shape;149;p24"/>
          <p:cNvPicPr preferRelativeResize="0"/>
          <p:nvPr/>
        </p:nvPicPr>
        <p:blipFill>
          <a:blip r:embed="rId4">
            <a:alphaModFix/>
          </a:blip>
          <a:stretch>
            <a:fillRect/>
          </a:stretch>
        </p:blipFill>
        <p:spPr>
          <a:xfrm>
            <a:off x="6140150" y="2582125"/>
            <a:ext cx="2539750" cy="2451725"/>
          </a:xfrm>
          <a:prstGeom prst="rect">
            <a:avLst/>
          </a:prstGeom>
          <a:noFill/>
          <a:ln>
            <a:noFill/>
          </a:ln>
        </p:spPr>
      </p:pic>
      <p:pic>
        <p:nvPicPr>
          <p:cNvPr id="150" name="Google Shape;150;p24"/>
          <p:cNvPicPr preferRelativeResize="0"/>
          <p:nvPr/>
        </p:nvPicPr>
        <p:blipFill>
          <a:blip r:embed="rId5">
            <a:alphaModFix/>
          </a:blip>
          <a:stretch>
            <a:fillRect/>
          </a:stretch>
        </p:blipFill>
        <p:spPr>
          <a:xfrm>
            <a:off x="464100" y="2562675"/>
            <a:ext cx="2539750" cy="2488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SMOTE Upsampling Improves Model Performance</a:t>
            </a:r>
            <a:endParaRPr/>
          </a:p>
        </p:txBody>
      </p:sp>
      <p:sp>
        <p:nvSpPr>
          <p:cNvPr id="156" name="Google Shape;15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t/>
            </a:r>
            <a:endParaRPr sz="2400"/>
          </a:p>
        </p:txBody>
      </p:sp>
      <p:graphicFrame>
        <p:nvGraphicFramePr>
          <p:cNvPr id="157" name="Google Shape;157;p25"/>
          <p:cNvGraphicFramePr/>
          <p:nvPr/>
        </p:nvGraphicFramePr>
        <p:xfrm>
          <a:off x="387888" y="1489813"/>
          <a:ext cx="3000000" cy="3000000"/>
        </p:xfrm>
        <a:graphic>
          <a:graphicData uri="http://schemas.openxmlformats.org/drawingml/2006/table">
            <a:tbl>
              <a:tblPr>
                <a:noFill/>
                <a:tableStyleId>{6754D1A0-2646-445C-89B8-8471B2DA0D5E}</a:tableStyleId>
              </a:tblPr>
              <a:tblGrid>
                <a:gridCol w="2789400"/>
                <a:gridCol w="2789400"/>
                <a:gridCol w="2789400"/>
              </a:tblGrid>
              <a:tr h="513150">
                <a:tc gridSpan="3">
                  <a:txBody>
                    <a:bodyPr/>
                    <a:lstStyle/>
                    <a:p>
                      <a:pPr indent="0" lvl="0" marL="0" rtl="0" algn="ctr">
                        <a:spcBef>
                          <a:spcPts val="0"/>
                        </a:spcBef>
                        <a:spcAft>
                          <a:spcPts val="0"/>
                        </a:spcAft>
                        <a:buNone/>
                      </a:pPr>
                      <a:r>
                        <a:rPr b="1" lang="en" sz="2400">
                          <a:latin typeface="Roboto"/>
                          <a:ea typeface="Roboto"/>
                          <a:cs typeface="Roboto"/>
                          <a:sym typeface="Roboto"/>
                        </a:rPr>
                        <a:t>Baseline Model: Logistic Regression</a:t>
                      </a:r>
                      <a:endParaRPr b="1" sz="24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hMerge="1"/>
                <a:tc hMerge="1"/>
              </a:tr>
              <a:tr h="513150">
                <a:tc>
                  <a:txBody>
                    <a:bodyPr/>
                    <a:lstStyle/>
                    <a:p>
                      <a:pPr indent="0" lvl="0" marL="0" rtl="0" algn="ctr">
                        <a:spcBef>
                          <a:spcPts val="0"/>
                        </a:spcBef>
                        <a:spcAft>
                          <a:spcPts val="0"/>
                        </a:spcAft>
                        <a:buNone/>
                      </a:pPr>
                      <a:r>
                        <a:rPr b="1" lang="en" sz="2000">
                          <a:latin typeface="Roboto"/>
                          <a:ea typeface="Roboto"/>
                          <a:cs typeface="Roboto"/>
                          <a:sym typeface="Roboto"/>
                        </a:rPr>
                        <a:t>Evaluation Metric</a:t>
                      </a:r>
                      <a:endParaRPr b="1"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latin typeface="Roboto"/>
                          <a:ea typeface="Roboto"/>
                          <a:cs typeface="Roboto"/>
                          <a:sym typeface="Roboto"/>
                        </a:rPr>
                        <a:t>Before SMOTE</a:t>
                      </a:r>
                      <a:endParaRPr b="1"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000">
                          <a:latin typeface="Roboto"/>
                          <a:ea typeface="Roboto"/>
                          <a:cs typeface="Roboto"/>
                          <a:sym typeface="Roboto"/>
                        </a:rPr>
                        <a:t>After SMOTE</a:t>
                      </a:r>
                      <a:endParaRPr b="1"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513150">
                <a:tc>
                  <a:txBody>
                    <a:bodyPr/>
                    <a:lstStyle/>
                    <a:p>
                      <a:pPr indent="0" lvl="0" marL="0" rtl="0" algn="ctr">
                        <a:spcBef>
                          <a:spcPts val="0"/>
                        </a:spcBef>
                        <a:spcAft>
                          <a:spcPts val="0"/>
                        </a:spcAft>
                        <a:buNone/>
                      </a:pPr>
                      <a:r>
                        <a:rPr lang="en" sz="2000">
                          <a:latin typeface="Roboto"/>
                          <a:ea typeface="Roboto"/>
                          <a:cs typeface="Roboto"/>
                          <a:sym typeface="Roboto"/>
                        </a:rPr>
                        <a:t>Accuracy</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2000">
                          <a:latin typeface="Roboto"/>
                          <a:ea typeface="Roboto"/>
                          <a:cs typeface="Roboto"/>
                          <a:sym typeface="Roboto"/>
                        </a:rPr>
                        <a:t>0.9619</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2000">
                          <a:latin typeface="Roboto"/>
                          <a:ea typeface="Roboto"/>
                          <a:cs typeface="Roboto"/>
                          <a:sym typeface="Roboto"/>
                        </a:rPr>
                        <a:t>0.8773</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r>
              <a:tr h="513150">
                <a:tc>
                  <a:txBody>
                    <a:bodyPr/>
                    <a:lstStyle/>
                    <a:p>
                      <a:pPr indent="0" lvl="0" marL="0" rtl="0" algn="ctr">
                        <a:spcBef>
                          <a:spcPts val="0"/>
                        </a:spcBef>
                        <a:spcAft>
                          <a:spcPts val="0"/>
                        </a:spcAft>
                        <a:buNone/>
                      </a:pPr>
                      <a:r>
                        <a:rPr lang="en" sz="2000">
                          <a:latin typeface="Roboto"/>
                          <a:ea typeface="Roboto"/>
                          <a:cs typeface="Roboto"/>
                          <a:sym typeface="Roboto"/>
                        </a:rPr>
                        <a:t>F1-Score</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2000">
                          <a:latin typeface="Roboto"/>
                          <a:ea typeface="Roboto"/>
                          <a:cs typeface="Roboto"/>
                          <a:sym typeface="Roboto"/>
                        </a:rPr>
                        <a:t>0.0000</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2000">
                          <a:latin typeface="Roboto"/>
                          <a:ea typeface="Roboto"/>
                          <a:cs typeface="Roboto"/>
                          <a:sym typeface="Roboto"/>
                        </a:rPr>
                        <a:t>0.2807</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513150">
                <a:tc>
                  <a:txBody>
                    <a:bodyPr/>
                    <a:lstStyle/>
                    <a:p>
                      <a:pPr indent="0" lvl="0" marL="0" rtl="0" algn="ctr">
                        <a:spcBef>
                          <a:spcPts val="0"/>
                        </a:spcBef>
                        <a:spcAft>
                          <a:spcPts val="0"/>
                        </a:spcAft>
                        <a:buNone/>
                      </a:pPr>
                      <a:r>
                        <a:rPr lang="en" sz="2000">
                          <a:latin typeface="Roboto"/>
                          <a:ea typeface="Roboto"/>
                          <a:cs typeface="Roboto"/>
                          <a:sym typeface="Roboto"/>
                        </a:rPr>
                        <a:t>Precision</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2000">
                          <a:latin typeface="Roboto"/>
                          <a:ea typeface="Roboto"/>
                          <a:cs typeface="Roboto"/>
                          <a:sym typeface="Roboto"/>
                        </a:rPr>
                        <a:t>0.0000</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2000">
                          <a:latin typeface="Roboto"/>
                          <a:ea typeface="Roboto"/>
                          <a:cs typeface="Roboto"/>
                          <a:sym typeface="Roboto"/>
                        </a:rPr>
                        <a:t>0.1731</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EFEF"/>
                    </a:solidFill>
                  </a:tcPr>
                </a:tc>
              </a:tr>
              <a:tr h="513150">
                <a:tc>
                  <a:txBody>
                    <a:bodyPr/>
                    <a:lstStyle/>
                    <a:p>
                      <a:pPr indent="0" lvl="0" marL="0" rtl="0" algn="ctr">
                        <a:spcBef>
                          <a:spcPts val="0"/>
                        </a:spcBef>
                        <a:spcAft>
                          <a:spcPts val="0"/>
                        </a:spcAft>
                        <a:buNone/>
                      </a:pPr>
                      <a:r>
                        <a:rPr lang="en" sz="2000">
                          <a:latin typeface="Roboto"/>
                          <a:ea typeface="Roboto"/>
                          <a:cs typeface="Roboto"/>
                          <a:sym typeface="Roboto"/>
                        </a:rPr>
                        <a:t>Recall</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2000">
                          <a:latin typeface="Roboto"/>
                          <a:ea typeface="Roboto"/>
                          <a:cs typeface="Roboto"/>
                          <a:sym typeface="Roboto"/>
                        </a:rPr>
                        <a:t>0.0000</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2000">
                          <a:latin typeface="Roboto"/>
                          <a:ea typeface="Roboto"/>
                          <a:cs typeface="Roboto"/>
                          <a:sym typeface="Roboto"/>
                        </a:rPr>
                        <a:t>0.7424</a:t>
                      </a:r>
                      <a:endParaRPr sz="2000">
                        <a:latin typeface="Roboto"/>
                        <a:ea typeface="Roboto"/>
                        <a:cs typeface="Roboto"/>
                        <a:sym typeface="Roboto"/>
                      </a:endParaRPr>
                    </a:p>
                  </a:txBody>
                  <a:tcPr marT="38100" marB="38100" marR="38100" marL="38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158" name="Google Shape;158;p25"/>
          <p:cNvSpPr/>
          <p:nvPr/>
        </p:nvSpPr>
        <p:spPr>
          <a:xfrm>
            <a:off x="6888875" y="3088400"/>
            <a:ext cx="929700" cy="1423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64" name="Google Shape;164;p26"/>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Binary Classification Models:</a:t>
            </a:r>
            <a:endParaRPr sz="2000"/>
          </a:p>
          <a:p>
            <a:pPr indent="-355600" lvl="1" marL="914400" rtl="0" algn="l">
              <a:spcBef>
                <a:spcPts val="0"/>
              </a:spcBef>
              <a:spcAft>
                <a:spcPts val="0"/>
              </a:spcAft>
              <a:buSzPts val="2000"/>
              <a:buChar char="○"/>
            </a:pPr>
            <a:r>
              <a:rPr lang="en" sz="2000"/>
              <a:t>Logistic Regression</a:t>
            </a:r>
            <a:endParaRPr sz="2000"/>
          </a:p>
          <a:p>
            <a:pPr indent="-355600" lvl="1" marL="914400" rtl="0" algn="l">
              <a:spcBef>
                <a:spcPts val="0"/>
              </a:spcBef>
              <a:spcAft>
                <a:spcPts val="0"/>
              </a:spcAft>
              <a:buSzPts val="2000"/>
              <a:buChar char="○"/>
            </a:pPr>
            <a:r>
              <a:rPr lang="en" sz="2000"/>
              <a:t>Random Forest</a:t>
            </a:r>
            <a:endParaRPr sz="2000"/>
          </a:p>
          <a:p>
            <a:pPr indent="-355600" lvl="1" marL="914400" rtl="0" algn="l">
              <a:spcBef>
                <a:spcPts val="0"/>
              </a:spcBef>
              <a:spcAft>
                <a:spcPts val="0"/>
              </a:spcAft>
              <a:buSzPts val="2000"/>
              <a:buChar char="○"/>
            </a:pPr>
            <a:r>
              <a:rPr lang="en" sz="2000"/>
              <a:t>XGBoost</a:t>
            </a:r>
            <a:endParaRPr sz="2000"/>
          </a:p>
        </p:txBody>
      </p:sp>
      <p:sp>
        <p:nvSpPr>
          <p:cNvPr id="165" name="Google Shape;165;p26"/>
          <p:cNvSpPr txBox="1"/>
          <p:nvPr>
            <p:ph idx="2" type="body"/>
          </p:nvPr>
        </p:nvSpPr>
        <p:spPr>
          <a:xfrm>
            <a:off x="4472200" y="1489825"/>
            <a:ext cx="4284000" cy="273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Hyperparameter Tuning: Random Search 10-Fold Cross Validation</a:t>
            </a:r>
            <a:endParaRPr sz="2000"/>
          </a:p>
        </p:txBody>
      </p:sp>
      <p:pic>
        <p:nvPicPr>
          <p:cNvPr id="166" name="Google Shape;166;p26"/>
          <p:cNvPicPr preferRelativeResize="0"/>
          <p:nvPr/>
        </p:nvPicPr>
        <p:blipFill>
          <a:blip r:embed="rId3">
            <a:alphaModFix/>
          </a:blip>
          <a:stretch>
            <a:fillRect/>
          </a:stretch>
        </p:blipFill>
        <p:spPr>
          <a:xfrm>
            <a:off x="4472200" y="2276025"/>
            <a:ext cx="4283899" cy="2292700"/>
          </a:xfrm>
          <a:prstGeom prst="rect">
            <a:avLst/>
          </a:prstGeom>
          <a:noFill/>
          <a:ln>
            <a:noFill/>
          </a:ln>
        </p:spPr>
      </p:pic>
      <p:sp>
        <p:nvSpPr>
          <p:cNvPr id="167" name="Google Shape;167;p26"/>
          <p:cNvSpPr txBox="1"/>
          <p:nvPr/>
        </p:nvSpPr>
        <p:spPr>
          <a:xfrm>
            <a:off x="2445600" y="4568725"/>
            <a:ext cx="6310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FFFFFF"/>
                </a:solidFill>
                <a:latin typeface="Roboto"/>
                <a:ea typeface="Roboto"/>
                <a:cs typeface="Roboto"/>
                <a:sym typeface="Roboto"/>
              </a:rPr>
              <a:t>Picture Credit: Chris McCormick, chrisjmccormick.wordpress.com/</a:t>
            </a:r>
            <a:endParaRPr>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of Results</a:t>
            </a:r>
            <a:endParaRPr/>
          </a:p>
        </p:txBody>
      </p:sp>
      <p:sp>
        <p:nvSpPr>
          <p:cNvPr id="173" name="Google Shape;173;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t/>
            </a:r>
            <a:endParaRPr sz="2400"/>
          </a:p>
        </p:txBody>
      </p:sp>
      <p:graphicFrame>
        <p:nvGraphicFramePr>
          <p:cNvPr id="174" name="Google Shape;174;p27"/>
          <p:cNvGraphicFramePr/>
          <p:nvPr/>
        </p:nvGraphicFramePr>
        <p:xfrm>
          <a:off x="236525" y="1489825"/>
          <a:ext cx="3000000" cy="3000000"/>
        </p:xfrm>
        <a:graphic>
          <a:graphicData uri="http://schemas.openxmlformats.org/drawingml/2006/table">
            <a:tbl>
              <a:tblPr>
                <a:noFill/>
                <a:tableStyleId>{2164E9E7-DBD3-4458-984D-3B936C45C273}</a:tableStyleId>
              </a:tblPr>
              <a:tblGrid>
                <a:gridCol w="1019275"/>
                <a:gridCol w="1326475"/>
                <a:gridCol w="903600"/>
                <a:gridCol w="903600"/>
                <a:gridCol w="903600"/>
                <a:gridCol w="903600"/>
                <a:gridCol w="903600"/>
                <a:gridCol w="903600"/>
                <a:gridCol w="903600"/>
              </a:tblGrid>
              <a:tr h="12700">
                <a:tc>
                  <a:txBody>
                    <a:bodyPr/>
                    <a:lstStyle/>
                    <a:p>
                      <a:pPr indent="0" lvl="0" marL="0" rtl="0" algn="ctr">
                        <a:spcBef>
                          <a:spcPts val="0"/>
                        </a:spcBef>
                        <a:spcAft>
                          <a:spcPts val="0"/>
                        </a:spcAft>
                        <a:buNone/>
                      </a:pPr>
                      <a:r>
                        <a:rPr b="1" lang="en">
                          <a:latin typeface="Calibri"/>
                          <a:ea typeface="Calibri"/>
                          <a:cs typeface="Calibri"/>
                          <a:sym typeface="Calibri"/>
                        </a:rPr>
                        <a:t>Model</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latin typeface="Calibri"/>
                          <a:ea typeface="Calibri"/>
                          <a:cs typeface="Calibri"/>
                          <a:sym typeface="Calibri"/>
                        </a:rPr>
                        <a:t>Data Preprocessing</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latin typeface="Calibri"/>
                          <a:ea typeface="Calibri"/>
                          <a:cs typeface="Calibri"/>
                          <a:sym typeface="Calibri"/>
                        </a:rPr>
                        <a:t>Accuracy</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latin typeface="Calibri"/>
                          <a:ea typeface="Calibri"/>
                          <a:cs typeface="Calibri"/>
                          <a:sym typeface="Calibri"/>
                        </a:rPr>
                        <a:t>F1-Score</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latin typeface="Calibri"/>
                          <a:ea typeface="Calibri"/>
                          <a:cs typeface="Calibri"/>
                          <a:sym typeface="Calibri"/>
                        </a:rPr>
                        <a:t>Precision</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latin typeface="Calibri"/>
                          <a:ea typeface="Calibri"/>
                          <a:cs typeface="Calibri"/>
                          <a:sym typeface="Calibri"/>
                        </a:rPr>
                        <a:t>Recall</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latin typeface="Calibri"/>
                          <a:ea typeface="Calibri"/>
                          <a:cs typeface="Calibri"/>
                          <a:sym typeface="Calibri"/>
                        </a:rPr>
                        <a:t>ROC AUC</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latin typeface="Calibri"/>
                          <a:ea typeface="Calibri"/>
                          <a:cs typeface="Calibri"/>
                          <a:sym typeface="Calibri"/>
                        </a:rPr>
                        <a:t>P-R AUC</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a:latin typeface="Calibri"/>
                          <a:ea typeface="Calibri"/>
                          <a:cs typeface="Calibri"/>
                          <a:sym typeface="Calibri"/>
                        </a:rPr>
                        <a:t>Runtime (s)</a:t>
                      </a:r>
                      <a:endParaRPr b="1">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dk1"/>
                    </a:solidFill>
                  </a:tcPr>
                </a:tc>
              </a:tr>
              <a:tr h="12700">
                <a:tc>
                  <a:txBody>
                    <a:bodyPr/>
                    <a:lstStyle/>
                    <a:p>
                      <a:pPr indent="0" lvl="0" marL="0" rtl="0" algn="ctr">
                        <a:spcBef>
                          <a:spcPts val="0"/>
                        </a:spcBef>
                        <a:spcAft>
                          <a:spcPts val="0"/>
                        </a:spcAft>
                        <a:buNone/>
                      </a:pPr>
                      <a:r>
                        <a:rPr lang="en">
                          <a:latin typeface="Calibri"/>
                          <a:ea typeface="Calibri"/>
                          <a:cs typeface="Calibri"/>
                          <a:sym typeface="Calibri"/>
                        </a:rPr>
                        <a:t>Logistic Regression</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No</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0.9619</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0.0000</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0.0000</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0.0000</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0.5887</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0.0377</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1.0776</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12700">
                <a:tc>
                  <a:txBody>
                    <a:bodyPr/>
                    <a:lstStyle/>
                    <a:p>
                      <a:pPr indent="0" lvl="0" marL="0" rtl="0" algn="ctr">
                        <a:spcBef>
                          <a:spcPts val="0"/>
                        </a:spcBef>
                        <a:spcAft>
                          <a:spcPts val="0"/>
                        </a:spcAft>
                        <a:buNone/>
                      </a:pPr>
                      <a:r>
                        <a:rPr lang="en">
                          <a:latin typeface="Calibri"/>
                          <a:ea typeface="Calibri"/>
                          <a:cs typeface="Calibri"/>
                          <a:sym typeface="Calibri"/>
                        </a:rPr>
                        <a:t>Logistic Regression</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0.8739</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0.2989</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0.1821</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0.8333</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0.9252</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0.3020</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2.0035</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r>
              <a:tr h="12700">
                <a:tc>
                  <a:txBody>
                    <a:bodyPr/>
                    <a:lstStyle/>
                    <a:p>
                      <a:pPr indent="0" lvl="0" marL="0" rtl="0" algn="ctr">
                        <a:spcBef>
                          <a:spcPts val="0"/>
                        </a:spcBef>
                        <a:spcAft>
                          <a:spcPts val="0"/>
                        </a:spcAft>
                        <a:buNone/>
                      </a:pPr>
                      <a:r>
                        <a:rPr lang="en">
                          <a:latin typeface="Calibri"/>
                          <a:ea typeface="Calibri"/>
                          <a:cs typeface="Calibri"/>
                          <a:sym typeface="Calibri"/>
                        </a:rPr>
                        <a:t>Random Forest</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No</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0.9707</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0.2308</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0.7500</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0.1364</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0.9497</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0.4728</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1.0542</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12700">
                <a:tc>
                  <a:txBody>
                    <a:bodyPr/>
                    <a:lstStyle/>
                    <a:p>
                      <a:pPr indent="0" lvl="0" marL="0" rtl="0" algn="ctr">
                        <a:spcBef>
                          <a:spcPts val="0"/>
                        </a:spcBef>
                        <a:spcAft>
                          <a:spcPts val="0"/>
                        </a:spcAft>
                        <a:buNone/>
                      </a:pPr>
                      <a:r>
                        <a:rPr lang="en">
                          <a:latin typeface="Calibri"/>
                          <a:ea typeface="Calibri"/>
                          <a:cs typeface="Calibri"/>
                          <a:sym typeface="Calibri"/>
                        </a:rPr>
                        <a:t>Random Forest</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0.9355</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0.2979</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0.2295</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0.4242</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0.9203</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0.2473</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6.6547</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r>
              <a:tr h="12700">
                <a:tc>
                  <a:txBody>
                    <a:bodyPr/>
                    <a:lstStyle/>
                    <a:p>
                      <a:pPr indent="0" lvl="0" marL="0" rtl="0" algn="ctr">
                        <a:spcBef>
                          <a:spcPts val="0"/>
                        </a:spcBef>
                        <a:spcAft>
                          <a:spcPts val="0"/>
                        </a:spcAft>
                        <a:buNone/>
                      </a:pPr>
                      <a:r>
                        <a:rPr lang="en">
                          <a:latin typeface="Calibri"/>
                          <a:ea typeface="Calibri"/>
                          <a:cs typeface="Calibri"/>
                          <a:sym typeface="Calibri"/>
                        </a:rPr>
                        <a:t>XGBoost</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No</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0.9697</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0.3404</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0.5714</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0.2424</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0.9472</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0.4602</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0.3819</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12700">
                <a:tc>
                  <a:txBody>
                    <a:bodyPr/>
                    <a:lstStyle/>
                    <a:p>
                      <a:pPr indent="0" lvl="0" marL="0" rtl="0" algn="ctr">
                        <a:spcBef>
                          <a:spcPts val="0"/>
                        </a:spcBef>
                        <a:spcAft>
                          <a:spcPts val="0"/>
                        </a:spcAft>
                        <a:buNone/>
                      </a:pPr>
                      <a:r>
                        <a:rPr lang="en">
                          <a:latin typeface="Calibri"/>
                          <a:ea typeface="Calibri"/>
                          <a:cs typeface="Calibri"/>
                          <a:sym typeface="Calibri"/>
                        </a:rPr>
                        <a:t>XGBoost</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0.9355</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0.3465</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0.2574</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0.5303</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0.9086</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0.2524</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Calibri"/>
                          <a:ea typeface="Calibri"/>
                          <a:cs typeface="Calibri"/>
                          <a:sym typeface="Calibri"/>
                        </a:rPr>
                        <a:t>6.2850</a:t>
                      </a:r>
                      <a:endParaRPr>
                        <a:latin typeface="Calibri"/>
                        <a:ea typeface="Calibri"/>
                        <a:cs typeface="Calibri"/>
                        <a:sym typeface="Calibri"/>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dk1"/>
                    </a:solidFill>
                  </a:tcPr>
                </a:tc>
              </a:tr>
            </a:tbl>
          </a:graphicData>
        </a:graphic>
      </p:graphicFrame>
      <p:sp>
        <p:nvSpPr>
          <p:cNvPr id="175" name="Google Shape;175;p27"/>
          <p:cNvSpPr/>
          <p:nvPr/>
        </p:nvSpPr>
        <p:spPr>
          <a:xfrm>
            <a:off x="3573725" y="45568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5370475" y="45568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4472100" y="45568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573725" y="2672450"/>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5370475" y="2672450"/>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4472100" y="2672450"/>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Takeaways: </a:t>
            </a:r>
            <a:endParaRPr/>
          </a:p>
        </p:txBody>
      </p:sp>
      <p:sp>
        <p:nvSpPr>
          <p:cNvPr id="186" name="Google Shape;186;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F1-Score is higher for the models fitted to the processed data.</a:t>
            </a:r>
            <a:endParaRPr sz="2400"/>
          </a:p>
          <a:p>
            <a:pPr indent="-381000" lvl="1" marL="914400" rtl="0" algn="l">
              <a:spcBef>
                <a:spcPts val="0"/>
              </a:spcBef>
              <a:spcAft>
                <a:spcPts val="0"/>
              </a:spcAft>
              <a:buSzPts val="2400"/>
              <a:buChar char="○"/>
            </a:pPr>
            <a:r>
              <a:rPr lang="en" sz="2400"/>
              <a:t>scaled, dimension reduction, upsampling with SMOTE</a:t>
            </a:r>
            <a:endParaRPr sz="2400"/>
          </a:p>
          <a:p>
            <a:pPr indent="-381000" lvl="0" marL="457200" rtl="0" algn="l">
              <a:spcBef>
                <a:spcPts val="0"/>
              </a:spcBef>
              <a:spcAft>
                <a:spcPts val="0"/>
              </a:spcAft>
              <a:buSzPts val="2400"/>
              <a:buChar char="●"/>
            </a:pPr>
            <a:r>
              <a:rPr lang="en" sz="2400" u="sng"/>
              <a:t>Logistic Regression Model with data preprocessing </a:t>
            </a:r>
            <a:r>
              <a:rPr lang="en" sz="2400"/>
              <a:t>has highest recall (minimizes false negatives).</a:t>
            </a:r>
            <a:endParaRPr sz="2400"/>
          </a:p>
          <a:p>
            <a:pPr indent="-381000" lvl="0" marL="457200" rtl="0" algn="l">
              <a:spcBef>
                <a:spcPts val="0"/>
              </a:spcBef>
              <a:spcAft>
                <a:spcPts val="0"/>
              </a:spcAft>
              <a:buSzPts val="2400"/>
              <a:buChar char="●"/>
            </a:pPr>
            <a:r>
              <a:rPr lang="en" sz="2400" u="sng"/>
              <a:t>XGBoost with data preprocessing</a:t>
            </a:r>
            <a:r>
              <a:rPr lang="en" sz="2400"/>
              <a:t> has highest F1-Score.</a:t>
            </a:r>
            <a:endParaRPr sz="2400"/>
          </a:p>
          <a:p>
            <a:pPr indent="-381000" lvl="1" marL="914400" rtl="0" algn="l">
              <a:spcBef>
                <a:spcPts val="0"/>
              </a:spcBef>
              <a:spcAft>
                <a:spcPts val="0"/>
              </a:spcAft>
              <a:buSzPts val="2400"/>
              <a:buChar char="○"/>
            </a:pPr>
            <a:r>
              <a:rPr lang="en" sz="2400"/>
              <a:t>XGBoost also more robust to outliers than LR.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Directions </a:t>
            </a:r>
            <a:endParaRPr/>
          </a:p>
        </p:txBody>
      </p:sp>
      <p:sp>
        <p:nvSpPr>
          <p:cNvPr id="192" name="Google Shape;192;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0"/>
              </a:spcBef>
              <a:spcAft>
                <a:spcPts val="0"/>
              </a:spcAft>
              <a:buSzPct val="100000"/>
              <a:buChar char="●"/>
            </a:pPr>
            <a:r>
              <a:rPr lang="en" sz="2400"/>
              <a:t>Understand the Model:</a:t>
            </a:r>
            <a:r>
              <a:rPr i="1" lang="en" sz="2400"/>
              <a:t> </a:t>
            </a:r>
            <a:endParaRPr i="1" sz="2400"/>
          </a:p>
          <a:p>
            <a:pPr indent="-369569" lvl="1" marL="914400" rtl="0" algn="l">
              <a:spcBef>
                <a:spcPts val="0"/>
              </a:spcBef>
              <a:spcAft>
                <a:spcPts val="0"/>
              </a:spcAft>
              <a:buSzPct val="100000"/>
              <a:buChar char="○"/>
            </a:pPr>
            <a:r>
              <a:rPr lang="en" sz="2400"/>
              <a:t>Investigate</a:t>
            </a:r>
            <a:r>
              <a:rPr lang="en" sz="2400"/>
              <a:t> the underlying features that contribute to bankruptcy. (Build on results from PCA and t-test.)</a:t>
            </a:r>
            <a:endParaRPr sz="2400"/>
          </a:p>
          <a:p>
            <a:pPr indent="-369570" lvl="0" marL="457200" rtl="0" algn="l">
              <a:spcBef>
                <a:spcPts val="0"/>
              </a:spcBef>
              <a:spcAft>
                <a:spcPts val="0"/>
              </a:spcAft>
              <a:buSzPct val="100000"/>
              <a:buChar char="●"/>
            </a:pPr>
            <a:r>
              <a:rPr lang="en" sz="2400"/>
              <a:t>Improve the Model: </a:t>
            </a:r>
            <a:endParaRPr sz="2400"/>
          </a:p>
          <a:p>
            <a:pPr indent="-369569" lvl="1" marL="914400" rtl="0" algn="l">
              <a:spcBef>
                <a:spcPts val="0"/>
              </a:spcBef>
              <a:spcAft>
                <a:spcPts val="0"/>
              </a:spcAft>
              <a:buSzPct val="100000"/>
              <a:buChar char="○"/>
            </a:pPr>
            <a:r>
              <a:rPr lang="en" sz="2400"/>
              <a:t>Further investigation into data preprocessing methods to improve separation between classes.</a:t>
            </a:r>
            <a:endParaRPr sz="2400"/>
          </a:p>
          <a:p>
            <a:pPr indent="-369570" lvl="0" marL="457200" rtl="0" algn="l">
              <a:spcBef>
                <a:spcPts val="0"/>
              </a:spcBef>
              <a:spcAft>
                <a:spcPts val="0"/>
              </a:spcAft>
              <a:buSzPct val="100000"/>
              <a:buChar char="●"/>
            </a:pPr>
            <a:r>
              <a:rPr lang="en" sz="2400"/>
              <a:t>Apply the Model: </a:t>
            </a:r>
            <a:endParaRPr sz="2400"/>
          </a:p>
          <a:p>
            <a:pPr indent="-369569" lvl="1" marL="914400" rtl="0" algn="l">
              <a:spcBef>
                <a:spcPts val="0"/>
              </a:spcBef>
              <a:spcAft>
                <a:spcPts val="0"/>
              </a:spcAft>
              <a:buSzPct val="100000"/>
              <a:buChar char="○"/>
            </a:pPr>
            <a:r>
              <a:rPr lang="en" sz="2400"/>
              <a:t>Implement model pipeline on USA business data and evaluate.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98" name="Google Shape;198;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Chris Esposo for being an awesome Springboard mentor: for teaching me about SMOTE, helping me narrow down ideas, and giving me guidance throughout this project.</a:t>
            </a:r>
            <a:endParaRPr sz="2000"/>
          </a:p>
          <a:p>
            <a:pPr indent="0" lvl="0" marL="0" rtl="0" algn="l">
              <a:spcBef>
                <a:spcPts val="1200"/>
              </a:spcBef>
              <a:spcAft>
                <a:spcPts val="0"/>
              </a:spcAft>
              <a:buNone/>
            </a:pPr>
            <a:r>
              <a:rPr lang="en" sz="2000"/>
              <a:t>Deron Liang and Chih-Fong Tsai (National Central University, Taiwan) for donating this valuable dataset to the UCI Machine Learning Repository.</a:t>
            </a:r>
            <a:endParaRPr sz="2000"/>
          </a:p>
          <a:p>
            <a:pPr indent="0" lvl="0" marL="0" rtl="0" algn="l">
              <a:spcBef>
                <a:spcPts val="1200"/>
              </a:spcBef>
              <a:spcAft>
                <a:spcPts val="1200"/>
              </a:spcAft>
              <a:buNone/>
            </a:pPr>
            <a:r>
              <a:rPr lang="en" sz="2000"/>
              <a:t>Federico Soriano Palacios for uploading the dataset to kaggle, where I was able to access it.</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204" name="Google Shape;204;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400"/>
              <a:t>Dataset donated by: </a:t>
            </a:r>
            <a:br>
              <a:rPr lang="en" sz="2400"/>
            </a:br>
            <a:r>
              <a:rPr lang="en" sz="2400"/>
              <a:t>Deron Liang and Chih-Fong Tsai, deronliang '@' gmail.com; cftsai '@' mgt.ncu.edu.tw, National Central University, Taiwan</a:t>
            </a:r>
            <a:endParaRPr sz="2400"/>
          </a:p>
          <a:p>
            <a:pPr indent="0" lvl="0" marL="0" rtl="0" algn="l">
              <a:spcBef>
                <a:spcPts val="1200"/>
              </a:spcBef>
              <a:spcAft>
                <a:spcPts val="0"/>
              </a:spcAft>
              <a:buNone/>
            </a:pPr>
            <a:r>
              <a:rPr lang="en" sz="2400"/>
              <a:t>Relevant Paper: </a:t>
            </a:r>
            <a:br>
              <a:rPr lang="en" sz="2400"/>
            </a:br>
            <a:r>
              <a:rPr lang="en" sz="2400"/>
              <a:t>Liang, D., Lu, C.-C., Tsai, C.-F., and Shih, G.-A. (2016) Financial Ratios and Corporate Governance Indicators in Bankruptcy Prediction: A Comprehensive Study. European Journal of Operational Research, vol. 252, no. 2, pp. 561-572.</a:t>
            </a:r>
            <a:endParaRPr sz="2400"/>
          </a:p>
          <a:p>
            <a:pPr indent="0" lvl="0" marL="0" rtl="0" algn="l">
              <a:spcBef>
                <a:spcPts val="1200"/>
              </a:spcBef>
              <a:spcAft>
                <a:spcPts val="1200"/>
              </a:spcAft>
              <a:buNone/>
            </a:pPr>
            <a:r>
              <a:rPr lang="en" sz="2400"/>
              <a:t>Dataset: </a:t>
            </a:r>
            <a:r>
              <a:rPr lang="en" sz="2400" u="sng">
                <a:solidFill>
                  <a:schemeClr val="hlink"/>
                </a:solidFill>
                <a:hlinkClick r:id="rId3"/>
              </a:rPr>
              <a:t>https://www.kaggle.com/fedesoriano/company-bankruptcy-prediction</a:t>
            </a:r>
            <a:r>
              <a:rPr lang="en"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 I know who to lend money to?</a:t>
            </a:r>
            <a:endParaRPr/>
          </a:p>
        </p:txBody>
      </p:sp>
      <p:sp>
        <p:nvSpPr>
          <p:cNvPr id="70" name="Google Shape;70;p14"/>
          <p:cNvSpPr txBox="1"/>
          <p:nvPr>
            <p:ph idx="1" type="body"/>
          </p:nvPr>
        </p:nvSpPr>
        <p:spPr>
          <a:xfrm>
            <a:off x="387900" y="1489825"/>
            <a:ext cx="4453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A successful business loan can grow companies, create jobs, bolster the economy. </a:t>
            </a:r>
            <a:br>
              <a:rPr lang="en" sz="2400"/>
            </a:br>
            <a:endParaRPr sz="2400"/>
          </a:p>
          <a:p>
            <a:pPr indent="-381000" lvl="0" marL="457200" rtl="0" algn="l">
              <a:spcBef>
                <a:spcPts val="0"/>
              </a:spcBef>
              <a:spcAft>
                <a:spcPts val="0"/>
              </a:spcAft>
              <a:buSzPts val="2400"/>
              <a:buChar char="●"/>
            </a:pPr>
            <a:r>
              <a:rPr lang="en" sz="2400"/>
              <a:t>A failed loan can result in millions of dollars in losses.</a:t>
            </a:r>
            <a:endParaRPr sz="2400"/>
          </a:p>
        </p:txBody>
      </p:sp>
      <p:pic>
        <p:nvPicPr>
          <p:cNvPr id="71" name="Google Shape;71;p14"/>
          <p:cNvPicPr preferRelativeResize="0"/>
          <p:nvPr/>
        </p:nvPicPr>
        <p:blipFill rotWithShape="1">
          <a:blip r:embed="rId3">
            <a:alphaModFix/>
          </a:blip>
          <a:srcRect b="19040" l="0" r="0" t="17615"/>
          <a:stretch/>
        </p:blipFill>
        <p:spPr>
          <a:xfrm>
            <a:off x="4841100" y="1489825"/>
            <a:ext cx="3915026" cy="2479900"/>
          </a:xfrm>
          <a:prstGeom prst="rect">
            <a:avLst/>
          </a:prstGeom>
          <a:noFill/>
          <a:ln>
            <a:noFill/>
          </a:ln>
        </p:spPr>
      </p:pic>
      <p:sp>
        <p:nvSpPr>
          <p:cNvPr id="72" name="Google Shape;72;p14"/>
          <p:cNvSpPr txBox="1"/>
          <p:nvPr/>
        </p:nvSpPr>
        <p:spPr>
          <a:xfrm>
            <a:off x="6693325" y="4168525"/>
            <a:ext cx="2062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FFFFFF"/>
                </a:solidFill>
                <a:latin typeface="Roboto"/>
                <a:ea typeface="Roboto"/>
                <a:cs typeface="Roboto"/>
                <a:sym typeface="Roboto"/>
              </a:rPr>
              <a:t>Picture Credit: debt.org</a:t>
            </a:r>
            <a:endParaRPr>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Solution: Predict Ahead of Time</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Can we predict company bankruptcy, and use the </a:t>
            </a:r>
            <a:r>
              <a:rPr lang="en" sz="2400"/>
              <a:t>results</a:t>
            </a:r>
            <a:r>
              <a:rPr lang="en" sz="2400"/>
              <a:t> to inform financial decisions?</a:t>
            </a:r>
            <a:endParaRPr sz="2400"/>
          </a:p>
          <a:p>
            <a:pPr indent="-381000" lvl="0" marL="457200" rtl="0" algn="l">
              <a:spcBef>
                <a:spcPts val="0"/>
              </a:spcBef>
              <a:spcAft>
                <a:spcPts val="0"/>
              </a:spcAft>
              <a:buSzPts val="2400"/>
              <a:buChar char="●"/>
            </a:pPr>
            <a:r>
              <a:rPr lang="en" sz="2400"/>
              <a:t>Many applications:</a:t>
            </a:r>
            <a:endParaRPr sz="2400"/>
          </a:p>
          <a:p>
            <a:pPr indent="-381000" lvl="1" marL="914400" rtl="0" algn="l">
              <a:spcBef>
                <a:spcPts val="0"/>
              </a:spcBef>
              <a:spcAft>
                <a:spcPts val="0"/>
              </a:spcAft>
              <a:buSzPts val="2400"/>
              <a:buChar char="○"/>
            </a:pPr>
            <a:r>
              <a:rPr lang="en" sz="2400"/>
              <a:t>Approving/Denying business loans</a:t>
            </a:r>
            <a:endParaRPr sz="2400"/>
          </a:p>
          <a:p>
            <a:pPr indent="-381000" lvl="1" marL="914400" rtl="0" algn="l">
              <a:spcBef>
                <a:spcPts val="0"/>
              </a:spcBef>
              <a:spcAft>
                <a:spcPts val="0"/>
              </a:spcAft>
              <a:buSzPts val="2400"/>
              <a:buChar char="○"/>
            </a:pPr>
            <a:r>
              <a:rPr lang="en" sz="2400"/>
              <a:t>Investing more safely</a:t>
            </a:r>
            <a:endParaRPr sz="2400"/>
          </a:p>
          <a:p>
            <a:pPr indent="-381000" lvl="1" marL="914400" rtl="0" algn="l">
              <a:spcBef>
                <a:spcPts val="0"/>
              </a:spcBef>
              <a:spcAft>
                <a:spcPts val="0"/>
              </a:spcAft>
              <a:buSzPts val="2400"/>
              <a:buChar char="○"/>
            </a:pPr>
            <a:r>
              <a:rPr lang="en" sz="2400"/>
              <a:t>Understanding what contributes to </a:t>
            </a:r>
            <a:r>
              <a:rPr lang="en" sz="2400"/>
              <a:t>company</a:t>
            </a:r>
            <a:r>
              <a:rPr lang="en" sz="2400"/>
              <a:t> health</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 6819 Taiwanese Companies</a:t>
            </a:r>
            <a:endParaRPr/>
          </a:p>
        </p:txBody>
      </p:sp>
      <p:sp>
        <p:nvSpPr>
          <p:cNvPr id="84" name="Google Shape;84;p16"/>
          <p:cNvSpPr txBox="1"/>
          <p:nvPr>
            <p:ph idx="1" type="body"/>
          </p:nvPr>
        </p:nvSpPr>
        <p:spPr>
          <a:xfrm>
            <a:off x="387900" y="2858775"/>
            <a:ext cx="7729200" cy="2098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95 features</a:t>
            </a:r>
            <a:endParaRPr sz="2000"/>
          </a:p>
          <a:p>
            <a:pPr indent="-355600" lvl="0" marL="457200" rtl="0" algn="l">
              <a:spcBef>
                <a:spcPts val="0"/>
              </a:spcBef>
              <a:spcAft>
                <a:spcPts val="0"/>
              </a:spcAft>
              <a:buSzPts val="2000"/>
              <a:buChar char="●"/>
            </a:pPr>
            <a:r>
              <a:rPr lang="en" sz="2000"/>
              <a:t>1 class label (1 for bankrupt, 0 for non-bankrupt)</a:t>
            </a:r>
            <a:endParaRPr sz="2000"/>
          </a:p>
          <a:p>
            <a:pPr indent="-355600" lvl="0" marL="457200" rtl="0" algn="l">
              <a:spcBef>
                <a:spcPts val="0"/>
              </a:spcBef>
              <a:spcAft>
                <a:spcPts val="0"/>
              </a:spcAft>
              <a:buSzPts val="2000"/>
              <a:buChar char="●"/>
            </a:pPr>
            <a:r>
              <a:rPr lang="en" sz="2000"/>
              <a:t>6819 total companies</a:t>
            </a:r>
            <a:endParaRPr sz="2000"/>
          </a:p>
          <a:p>
            <a:pPr indent="-355600" lvl="1" marL="914400" rtl="0" algn="l">
              <a:spcBef>
                <a:spcPts val="0"/>
              </a:spcBef>
              <a:spcAft>
                <a:spcPts val="0"/>
              </a:spcAft>
              <a:buSzPts val="2000"/>
              <a:buChar char="○"/>
            </a:pPr>
            <a:r>
              <a:rPr lang="en" sz="2000"/>
              <a:t>220 (3.23%) bankrupt companies</a:t>
            </a:r>
            <a:endParaRPr sz="2000"/>
          </a:p>
          <a:p>
            <a:pPr indent="-355600" lvl="1" marL="914400" rtl="0" algn="l">
              <a:spcBef>
                <a:spcPts val="0"/>
              </a:spcBef>
              <a:spcAft>
                <a:spcPts val="0"/>
              </a:spcAft>
              <a:buSzPts val="2000"/>
              <a:buChar char="○"/>
            </a:pPr>
            <a:r>
              <a:rPr lang="en" sz="2000"/>
              <a:t>6599 (96.77%) non-bankrupt companies</a:t>
            </a:r>
            <a:endParaRPr sz="2000"/>
          </a:p>
        </p:txBody>
      </p:sp>
      <p:graphicFrame>
        <p:nvGraphicFramePr>
          <p:cNvPr id="85" name="Google Shape;85;p16"/>
          <p:cNvGraphicFramePr/>
          <p:nvPr/>
        </p:nvGraphicFramePr>
        <p:xfrm>
          <a:off x="2752563" y="1144125"/>
          <a:ext cx="3000000" cy="3000000"/>
        </p:xfrm>
        <a:graphic>
          <a:graphicData uri="http://schemas.openxmlformats.org/drawingml/2006/table">
            <a:tbl>
              <a:tblPr>
                <a:noFill/>
                <a:tableStyleId>{34D27D2B-E307-4F0C-9A52-E40C763994B8}</a:tableStyleId>
              </a:tblPr>
              <a:tblGrid>
                <a:gridCol w="400050"/>
                <a:gridCol w="647700"/>
                <a:gridCol w="914400"/>
                <a:gridCol w="760650"/>
                <a:gridCol w="760650"/>
                <a:gridCol w="760650"/>
                <a:gridCol w="760650"/>
                <a:gridCol w="760650"/>
                <a:gridCol w="238125"/>
              </a:tblGrid>
              <a:tr h="803725">
                <a:tc>
                  <a:txBody>
                    <a:bodyPr/>
                    <a:lstStyle/>
                    <a:p>
                      <a:pPr indent="0" lvl="0" marL="0" rtl="0" algn="l">
                        <a:spcBef>
                          <a:spcPts val="0"/>
                        </a:spcBef>
                        <a:spcAft>
                          <a:spcPts val="0"/>
                        </a:spcAft>
                        <a:buNone/>
                      </a:pPr>
                      <a:r>
                        <a:rPr b="1" lang="en" sz="1000">
                          <a:latin typeface="Calibri"/>
                          <a:ea typeface="Calibri"/>
                          <a:cs typeface="Calibri"/>
                          <a:sym typeface="Calibri"/>
                        </a:rPr>
                        <a:t>Index</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Calibri"/>
                          <a:ea typeface="Calibri"/>
                          <a:cs typeface="Calibri"/>
                          <a:sym typeface="Calibri"/>
                        </a:rPr>
                        <a:t>Bankrupt?</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Calibri"/>
                          <a:ea typeface="Calibri"/>
                          <a:cs typeface="Calibri"/>
                          <a:sym typeface="Calibri"/>
                        </a:rPr>
                        <a:t>ROA(C) before interest and depreciation before interest</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Calibri"/>
                          <a:ea typeface="Calibri"/>
                          <a:cs typeface="Calibri"/>
                          <a:sym typeface="Calibri"/>
                        </a:rPr>
                        <a:t>ROA(A) before interest and % after tax</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Calibri"/>
                          <a:ea typeface="Calibri"/>
                          <a:cs typeface="Calibri"/>
                          <a:sym typeface="Calibri"/>
                        </a:rPr>
                        <a:t>ROA(B) before interest and depreciation after tax</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Calibri"/>
                          <a:ea typeface="Calibri"/>
                          <a:cs typeface="Calibri"/>
                          <a:sym typeface="Calibri"/>
                        </a:rPr>
                        <a:t>Operating Gross Margin</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Calibri"/>
                          <a:ea typeface="Calibri"/>
                          <a:cs typeface="Calibri"/>
                          <a:sym typeface="Calibri"/>
                        </a:rPr>
                        <a:t>Realized Sales Gross Margin</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Calibri"/>
                          <a:ea typeface="Calibri"/>
                          <a:cs typeface="Calibri"/>
                          <a:sym typeface="Calibri"/>
                        </a:rPr>
                        <a:t>Operating Profit Rate</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Calibri"/>
                          <a:ea typeface="Calibri"/>
                          <a:cs typeface="Calibri"/>
                          <a:sym typeface="Calibri"/>
                        </a:rPr>
                        <a:t>...</a:t>
                      </a:r>
                      <a:endParaRPr b="1"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lang="en" sz="1000">
                          <a:latin typeface="Calibri"/>
                          <a:ea typeface="Calibri"/>
                          <a:cs typeface="Calibri"/>
                          <a:sym typeface="Calibri"/>
                        </a:rPr>
                        <a:t>0</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0.370594</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0.424389</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0.405750</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0.601457</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0.601457</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0.998969</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0.464291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0.538214</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0.516730</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0.610235</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0.610235</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0.998946</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0.426071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0.499019</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0.472295</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0.601450</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0.601364</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0.998857</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lang="en" sz="1000">
                          <a:latin typeface="Calibri"/>
                          <a:ea typeface="Calibri"/>
                          <a:cs typeface="Calibri"/>
                          <a:sym typeface="Calibri"/>
                        </a:rPr>
                        <a:t>3</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0.399844</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0.451265</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0.457733</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0.583541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0.583541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0.998700</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spcBef>
                          <a:spcPts val="0"/>
                        </a:spcBef>
                        <a:spcAft>
                          <a:spcPts val="0"/>
                        </a:spcAft>
                        <a:buNone/>
                      </a:pPr>
                      <a:r>
                        <a:rPr lang="en" sz="1000">
                          <a:latin typeface="Calibri"/>
                          <a:ea typeface="Calibri"/>
                          <a:cs typeface="Calibri"/>
                          <a:sym typeface="Calibri"/>
                        </a:rPr>
                        <a:t>4</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0.465022</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0.538432</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0.522298</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0.598783</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0.598783</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0.998973</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Taiwan? Not so different from the U.S.A.</a:t>
            </a:r>
            <a:endParaRPr/>
          </a:p>
        </p:txBody>
      </p:sp>
      <p:sp>
        <p:nvSpPr>
          <p:cNvPr id="91" name="Google Shape;91;p17"/>
          <p:cNvSpPr txBox="1"/>
          <p:nvPr>
            <p:ph idx="1" type="body"/>
          </p:nvPr>
        </p:nvSpPr>
        <p:spPr>
          <a:xfrm>
            <a:off x="387900" y="1489825"/>
            <a:ext cx="5314200" cy="3467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The most technologically advanced computer microchip industry in the world</a:t>
            </a:r>
            <a:endParaRPr sz="2400"/>
          </a:p>
          <a:p>
            <a:pPr indent="-381000" lvl="0" marL="457200" rtl="0" algn="l">
              <a:spcBef>
                <a:spcPts val="0"/>
              </a:spcBef>
              <a:spcAft>
                <a:spcPts val="0"/>
              </a:spcAft>
              <a:buSzPts val="2400"/>
              <a:buChar char="●"/>
            </a:pPr>
            <a:r>
              <a:rPr lang="en" sz="2400"/>
              <a:t>Developed capitalist economy </a:t>
            </a:r>
            <a:endParaRPr sz="2400"/>
          </a:p>
          <a:p>
            <a:pPr indent="-381000" lvl="0" marL="457200" rtl="0" algn="l">
              <a:spcBef>
                <a:spcPts val="0"/>
              </a:spcBef>
              <a:spcAft>
                <a:spcPts val="0"/>
              </a:spcAft>
              <a:buSzPts val="2400"/>
              <a:buChar char="●"/>
            </a:pPr>
            <a:r>
              <a:rPr lang="en" sz="2400"/>
              <a:t>Most government firms privatized </a:t>
            </a:r>
            <a:endParaRPr sz="2400"/>
          </a:p>
          <a:p>
            <a:pPr indent="-381000" lvl="0" marL="457200" rtl="0" algn="l">
              <a:spcBef>
                <a:spcPts val="0"/>
              </a:spcBef>
              <a:spcAft>
                <a:spcPts val="0"/>
              </a:spcAft>
              <a:buSzPts val="2400"/>
              <a:buChar char="●"/>
            </a:pPr>
            <a:r>
              <a:rPr lang="en" sz="2400"/>
              <a:t>7th-largest economy in Asia and 20th-largest in the world</a:t>
            </a:r>
            <a:endParaRPr sz="2400"/>
          </a:p>
        </p:txBody>
      </p:sp>
      <p:pic>
        <p:nvPicPr>
          <p:cNvPr id="92" name="Google Shape;92;p17"/>
          <p:cNvPicPr preferRelativeResize="0"/>
          <p:nvPr/>
        </p:nvPicPr>
        <p:blipFill rotWithShape="1">
          <a:blip r:embed="rId3">
            <a:alphaModFix/>
          </a:blip>
          <a:srcRect b="0" l="22387" r="15735" t="0"/>
          <a:stretch/>
        </p:blipFill>
        <p:spPr>
          <a:xfrm>
            <a:off x="5702125" y="1489813"/>
            <a:ext cx="3053975" cy="2777775"/>
          </a:xfrm>
          <a:prstGeom prst="rect">
            <a:avLst/>
          </a:prstGeom>
          <a:noFill/>
          <a:ln>
            <a:noFill/>
          </a:ln>
        </p:spPr>
      </p:pic>
      <p:sp>
        <p:nvSpPr>
          <p:cNvPr id="93" name="Google Shape;93;p17"/>
          <p:cNvSpPr txBox="1"/>
          <p:nvPr/>
        </p:nvSpPr>
        <p:spPr>
          <a:xfrm>
            <a:off x="5702125" y="4421100"/>
            <a:ext cx="3054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FFFFFF"/>
                </a:solidFill>
                <a:latin typeface="Roboto"/>
                <a:ea typeface="Roboto"/>
                <a:cs typeface="Roboto"/>
                <a:sym typeface="Roboto"/>
              </a:rPr>
              <a:t>Photo Credit: https://www.chinaimportal.com/blog/electronics-manufacturers-taiwan/</a:t>
            </a:r>
            <a:endParaRPr sz="10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Which Features are Statistically Significant Between Class Labels? - Student’s T-Test</a:t>
            </a:r>
            <a:endParaRPr/>
          </a:p>
        </p:txBody>
      </p:sp>
      <p:sp>
        <p:nvSpPr>
          <p:cNvPr id="99" name="Google Shape;99;p18"/>
          <p:cNvSpPr txBox="1"/>
          <p:nvPr>
            <p:ph idx="1" type="body"/>
          </p:nvPr>
        </p:nvSpPr>
        <p:spPr>
          <a:xfrm>
            <a:off x="387925" y="2064600"/>
            <a:ext cx="39999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u="sng"/>
              <a:t>56 (60%) features significant</a:t>
            </a:r>
            <a:endParaRPr sz="1800" u="sng"/>
          </a:p>
          <a:p>
            <a:pPr indent="-342900" lvl="1" marL="914400" rtl="0" algn="l">
              <a:spcBef>
                <a:spcPts val="0"/>
              </a:spcBef>
              <a:spcAft>
                <a:spcPts val="0"/>
              </a:spcAft>
              <a:buSzPts val="1800"/>
              <a:buChar char="○"/>
            </a:pPr>
            <a:r>
              <a:rPr lang="en" sz="1800"/>
              <a:t>Return on Assets</a:t>
            </a:r>
            <a:endParaRPr sz="1800"/>
          </a:p>
          <a:p>
            <a:pPr indent="-342900" lvl="1" marL="914400" rtl="0" algn="l">
              <a:spcBef>
                <a:spcPts val="0"/>
              </a:spcBef>
              <a:spcAft>
                <a:spcPts val="0"/>
              </a:spcAft>
              <a:buSzPts val="1800"/>
              <a:buChar char="○"/>
            </a:pPr>
            <a:r>
              <a:rPr lang="en" sz="1800"/>
              <a:t>Operating Gross Margin</a:t>
            </a:r>
            <a:endParaRPr sz="1800"/>
          </a:p>
          <a:p>
            <a:pPr indent="-342900" lvl="1" marL="914400" rtl="0" algn="l">
              <a:spcBef>
                <a:spcPts val="0"/>
              </a:spcBef>
              <a:spcAft>
                <a:spcPts val="0"/>
              </a:spcAft>
              <a:buSzPts val="1800"/>
              <a:buChar char="○"/>
            </a:pPr>
            <a:r>
              <a:rPr lang="en" sz="1800"/>
              <a:t>Cash flow rate</a:t>
            </a:r>
            <a:endParaRPr sz="1800"/>
          </a:p>
          <a:p>
            <a:pPr indent="-342900" lvl="1" marL="914400" rtl="0" algn="l">
              <a:spcBef>
                <a:spcPts val="0"/>
              </a:spcBef>
              <a:spcAft>
                <a:spcPts val="0"/>
              </a:spcAft>
              <a:buSzPts val="1800"/>
              <a:buChar char="○"/>
            </a:pPr>
            <a:r>
              <a:rPr lang="en" sz="1800"/>
              <a:t>Cash Reinvestment %</a:t>
            </a:r>
            <a:endParaRPr sz="1800"/>
          </a:p>
          <a:p>
            <a:pPr indent="-342900" lvl="1" marL="914400" rtl="0" algn="l">
              <a:spcBef>
                <a:spcPts val="0"/>
              </a:spcBef>
              <a:spcAft>
                <a:spcPts val="0"/>
              </a:spcAft>
              <a:buSzPts val="1800"/>
              <a:buChar char="○"/>
            </a:pPr>
            <a:r>
              <a:rPr lang="en" sz="1800"/>
              <a:t>Debt ratio %</a:t>
            </a:r>
            <a:endParaRPr sz="1800"/>
          </a:p>
          <a:p>
            <a:pPr indent="-342900" lvl="1" marL="914400" rtl="0" algn="l">
              <a:spcBef>
                <a:spcPts val="0"/>
              </a:spcBef>
              <a:spcAft>
                <a:spcPts val="0"/>
              </a:spcAft>
              <a:buSzPts val="1800"/>
              <a:buChar char="○"/>
            </a:pPr>
            <a:r>
              <a:rPr lang="en" sz="1800"/>
              <a:t>Net worth/Assets</a:t>
            </a:r>
            <a:endParaRPr sz="1800"/>
          </a:p>
          <a:p>
            <a:pPr indent="-342900" lvl="1" marL="914400" rtl="0" algn="l">
              <a:spcBef>
                <a:spcPts val="0"/>
              </a:spcBef>
              <a:spcAft>
                <a:spcPts val="0"/>
              </a:spcAft>
              <a:buSzPts val="1800"/>
              <a:buChar char="○"/>
            </a:pPr>
            <a:r>
              <a:rPr lang="en" sz="1800"/>
              <a:t>… </a:t>
            </a:r>
            <a:endParaRPr sz="1800"/>
          </a:p>
        </p:txBody>
      </p:sp>
      <p:sp>
        <p:nvSpPr>
          <p:cNvPr id="100" name="Google Shape;100;p18"/>
          <p:cNvSpPr txBox="1"/>
          <p:nvPr>
            <p:ph idx="2" type="body"/>
          </p:nvPr>
        </p:nvSpPr>
        <p:spPr>
          <a:xfrm>
            <a:off x="4328375" y="2064600"/>
            <a:ext cx="4427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u="sng"/>
              <a:t>38 (40%) features not significant</a:t>
            </a:r>
            <a:endParaRPr sz="1800" u="sng"/>
          </a:p>
          <a:p>
            <a:pPr indent="-342900" lvl="1" marL="914400" rtl="0" algn="l">
              <a:spcBef>
                <a:spcPts val="0"/>
              </a:spcBef>
              <a:spcAft>
                <a:spcPts val="0"/>
              </a:spcAft>
              <a:buSzPts val="1800"/>
              <a:buChar char="○"/>
            </a:pPr>
            <a:r>
              <a:rPr lang="en" sz="1800"/>
              <a:t>Operating Profit Rate</a:t>
            </a:r>
            <a:endParaRPr sz="1800"/>
          </a:p>
          <a:p>
            <a:pPr indent="-342900" lvl="1" marL="914400" rtl="0" algn="l">
              <a:spcBef>
                <a:spcPts val="0"/>
              </a:spcBef>
              <a:spcAft>
                <a:spcPts val="0"/>
              </a:spcAft>
              <a:buSzPts val="1800"/>
              <a:buChar char="○"/>
            </a:pPr>
            <a:r>
              <a:rPr lang="en" sz="1800"/>
              <a:t>Pre-tax net Interest Rate</a:t>
            </a:r>
            <a:endParaRPr sz="1800"/>
          </a:p>
          <a:p>
            <a:pPr indent="-342900" lvl="1" marL="914400" rtl="0" algn="l">
              <a:spcBef>
                <a:spcPts val="0"/>
              </a:spcBef>
              <a:spcAft>
                <a:spcPts val="0"/>
              </a:spcAft>
              <a:buSzPts val="1800"/>
              <a:buChar char="○"/>
            </a:pPr>
            <a:r>
              <a:rPr lang="en" sz="1800"/>
              <a:t>Non-industry income and expenditure/revenue</a:t>
            </a:r>
            <a:endParaRPr sz="1800"/>
          </a:p>
          <a:p>
            <a:pPr indent="-342900" lvl="1" marL="914400" rtl="0" algn="l">
              <a:spcBef>
                <a:spcPts val="0"/>
              </a:spcBef>
              <a:spcAft>
                <a:spcPts val="0"/>
              </a:spcAft>
              <a:buSzPts val="1800"/>
              <a:buChar char="○"/>
            </a:pPr>
            <a:r>
              <a:rPr lang="en" sz="1800"/>
              <a:t>Operating Expense Rate</a:t>
            </a:r>
            <a:endParaRPr sz="1800"/>
          </a:p>
          <a:p>
            <a:pPr indent="-342900" lvl="1" marL="914400" rtl="0" algn="l">
              <a:spcBef>
                <a:spcPts val="0"/>
              </a:spcBef>
              <a:spcAft>
                <a:spcPts val="0"/>
              </a:spcAft>
              <a:buSzPts val="1800"/>
              <a:buChar char="○"/>
            </a:pPr>
            <a:r>
              <a:rPr lang="en" sz="1800"/>
              <a:t>R&amp;D expense rate</a:t>
            </a:r>
            <a:endParaRPr sz="1800"/>
          </a:p>
          <a:p>
            <a:pPr indent="-342900" lvl="1" marL="914400" rtl="0" algn="l">
              <a:spcBef>
                <a:spcPts val="0"/>
              </a:spcBef>
              <a:spcAft>
                <a:spcPts val="0"/>
              </a:spcAft>
              <a:buSzPts val="1800"/>
              <a:buChar char="○"/>
            </a:pPr>
            <a:r>
              <a:rPr lang="en" sz="1800"/>
              <a:t>… </a:t>
            </a:r>
            <a:endParaRPr sz="1800"/>
          </a:p>
        </p:txBody>
      </p:sp>
      <p:sp>
        <p:nvSpPr>
          <p:cNvPr id="101" name="Google Shape;101;p18"/>
          <p:cNvSpPr txBox="1"/>
          <p:nvPr>
            <p:ph idx="1" type="body"/>
          </p:nvPr>
        </p:nvSpPr>
        <p:spPr>
          <a:xfrm>
            <a:off x="387900" y="1351825"/>
            <a:ext cx="8039100" cy="73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u="sng"/>
              <a:t>Null Hypothesis:</a:t>
            </a:r>
            <a:r>
              <a:rPr lang="en" sz="1600"/>
              <a:t>  “There are no differences in feature values between ‘bankrupt’ &amp; ‘non-bankrupt’ companies.” (</a:t>
            </a:r>
            <a:r>
              <a:rPr lang="en" sz="1600"/>
              <a:t>p-</a:t>
            </a:r>
            <a:r>
              <a:rPr lang="en" sz="1600"/>
              <a:t>value &lt; 0.01)</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4512050" y="1144125"/>
            <a:ext cx="4244400" cy="3896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Features Non-Independent: Correlation Heatmap</a:t>
            </a:r>
            <a:endParaRPr/>
          </a:p>
        </p:txBody>
      </p:sp>
      <p:pic>
        <p:nvPicPr>
          <p:cNvPr id="108" name="Google Shape;108;p19"/>
          <p:cNvPicPr preferRelativeResize="0"/>
          <p:nvPr/>
        </p:nvPicPr>
        <p:blipFill>
          <a:blip r:embed="rId3">
            <a:alphaModFix/>
          </a:blip>
          <a:stretch>
            <a:fillRect/>
          </a:stretch>
        </p:blipFill>
        <p:spPr>
          <a:xfrm>
            <a:off x="4572000" y="1144125"/>
            <a:ext cx="4184100" cy="3838810"/>
          </a:xfrm>
          <a:prstGeom prst="rect">
            <a:avLst/>
          </a:prstGeom>
          <a:noFill/>
          <a:ln>
            <a:noFill/>
          </a:ln>
        </p:spPr>
      </p:pic>
      <p:sp>
        <p:nvSpPr>
          <p:cNvPr id="109" name="Google Shape;109;p19"/>
          <p:cNvSpPr txBox="1"/>
          <p:nvPr>
            <p:ph idx="1" type="body"/>
          </p:nvPr>
        </p:nvSpPr>
        <p:spPr>
          <a:xfrm>
            <a:off x="387900" y="1489825"/>
            <a:ext cx="4124100" cy="3467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No strong correlations with bankruptcy.</a:t>
            </a:r>
            <a:endParaRPr sz="2400"/>
          </a:p>
          <a:p>
            <a:pPr indent="-381000" lvl="0" marL="457200" rtl="0" algn="l">
              <a:spcBef>
                <a:spcPts val="0"/>
              </a:spcBef>
              <a:spcAft>
                <a:spcPts val="0"/>
              </a:spcAft>
              <a:buSzPts val="2400"/>
              <a:buChar char="●"/>
            </a:pPr>
            <a:r>
              <a:rPr lang="en" sz="2400"/>
              <a:t>But some features have strong correlations with each other.</a:t>
            </a:r>
            <a:endParaRPr sz="2400"/>
          </a:p>
          <a:p>
            <a:pPr indent="-381000" lvl="0" marL="457200" rtl="0" algn="l">
              <a:spcBef>
                <a:spcPts val="0"/>
              </a:spcBef>
              <a:spcAft>
                <a:spcPts val="0"/>
              </a:spcAft>
              <a:buSzPts val="2400"/>
              <a:buChar char="●"/>
            </a:pPr>
            <a:r>
              <a:rPr lang="en" sz="2400"/>
              <a:t>Data would benefit from </a:t>
            </a:r>
            <a:r>
              <a:rPr lang="en" sz="2400" u="sng"/>
              <a:t>dimension reduction</a:t>
            </a:r>
            <a:r>
              <a:rPr lang="en" sz="2400"/>
              <a: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387900" y="1458100"/>
            <a:ext cx="4261800" cy="2940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Dimension</a:t>
            </a:r>
            <a:r>
              <a:rPr lang="en"/>
              <a:t> Reduction with PCA</a:t>
            </a:r>
            <a:endParaRPr/>
          </a:p>
        </p:txBody>
      </p:sp>
      <p:pic>
        <p:nvPicPr>
          <p:cNvPr id="116" name="Google Shape;116;p20"/>
          <p:cNvPicPr preferRelativeResize="0"/>
          <p:nvPr/>
        </p:nvPicPr>
        <p:blipFill rotWithShape="1">
          <a:blip r:embed="rId3">
            <a:alphaModFix/>
          </a:blip>
          <a:srcRect b="0" l="9567" r="0" t="0"/>
          <a:stretch/>
        </p:blipFill>
        <p:spPr>
          <a:xfrm>
            <a:off x="4997000" y="1377725"/>
            <a:ext cx="3759100" cy="3058725"/>
          </a:xfrm>
          <a:prstGeom prst="rect">
            <a:avLst/>
          </a:prstGeom>
          <a:noFill/>
          <a:ln>
            <a:noFill/>
          </a:ln>
        </p:spPr>
      </p:pic>
      <p:pic>
        <p:nvPicPr>
          <p:cNvPr id="117" name="Google Shape;117;p20"/>
          <p:cNvPicPr preferRelativeResize="0"/>
          <p:nvPr/>
        </p:nvPicPr>
        <p:blipFill>
          <a:blip r:embed="rId4">
            <a:alphaModFix/>
          </a:blip>
          <a:stretch>
            <a:fillRect/>
          </a:stretch>
        </p:blipFill>
        <p:spPr>
          <a:xfrm>
            <a:off x="387900" y="1458100"/>
            <a:ext cx="4184100" cy="29401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PCA: Features That “Reduce” Bankruptcy </a:t>
            </a:r>
            <a:endParaRPr/>
          </a:p>
        </p:txBody>
      </p:sp>
      <p:sp>
        <p:nvSpPr>
          <p:cNvPr id="123" name="Google Shape;123;p21"/>
          <p:cNvSpPr txBox="1"/>
          <p:nvPr>
            <p:ph idx="1" type="body"/>
          </p:nvPr>
        </p:nvSpPr>
        <p:spPr>
          <a:xfrm>
            <a:off x="387900" y="1489825"/>
            <a:ext cx="8368200" cy="359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Principal Component 1</a:t>
            </a:r>
            <a:endParaRPr sz="2400"/>
          </a:p>
          <a:p>
            <a:pPr indent="-381000" lvl="1" marL="914400" rtl="0" algn="l">
              <a:spcBef>
                <a:spcPts val="0"/>
              </a:spcBef>
              <a:spcAft>
                <a:spcPts val="0"/>
              </a:spcAft>
              <a:buSzPts val="2400"/>
              <a:buChar char="○"/>
            </a:pPr>
            <a:r>
              <a:rPr lang="en" sz="2400"/>
              <a:t>Return on Assets</a:t>
            </a:r>
            <a:endParaRPr sz="2400"/>
          </a:p>
          <a:p>
            <a:pPr indent="-381000" lvl="1" marL="914400" rtl="0" algn="l">
              <a:spcBef>
                <a:spcPts val="0"/>
              </a:spcBef>
              <a:spcAft>
                <a:spcPts val="0"/>
              </a:spcAft>
              <a:buSzPts val="2400"/>
              <a:buChar char="○"/>
            </a:pPr>
            <a:r>
              <a:rPr lang="en" sz="2400"/>
              <a:t>Persistent EPS in the Last Four Seasons</a:t>
            </a:r>
            <a:endParaRPr sz="2400"/>
          </a:p>
          <a:p>
            <a:pPr indent="-381000" lvl="1" marL="914400" rtl="0" algn="l">
              <a:spcBef>
                <a:spcPts val="0"/>
              </a:spcBef>
              <a:spcAft>
                <a:spcPts val="0"/>
              </a:spcAft>
              <a:buSzPts val="2400"/>
              <a:buChar char="○"/>
            </a:pPr>
            <a:r>
              <a:rPr lang="en" sz="2400"/>
              <a:t>Operating Profit Per Share</a:t>
            </a:r>
            <a:endParaRPr sz="2400"/>
          </a:p>
          <a:p>
            <a:pPr indent="-381000" lvl="1" marL="914400" rtl="0" algn="l">
              <a:spcBef>
                <a:spcPts val="0"/>
              </a:spcBef>
              <a:spcAft>
                <a:spcPts val="0"/>
              </a:spcAft>
              <a:buSzPts val="2400"/>
              <a:buChar char="○"/>
            </a:pPr>
            <a:r>
              <a:rPr lang="en" sz="2400"/>
              <a:t>Per Share Net profit before tax</a:t>
            </a:r>
            <a:endParaRPr sz="2400"/>
          </a:p>
          <a:p>
            <a:pPr indent="-381000" lvl="1" marL="914400" rtl="0" algn="l">
              <a:spcBef>
                <a:spcPts val="0"/>
              </a:spcBef>
              <a:spcAft>
                <a:spcPts val="0"/>
              </a:spcAft>
              <a:buSzPts val="2400"/>
              <a:buChar char="○"/>
            </a:pPr>
            <a:r>
              <a:rPr lang="en" sz="2400"/>
              <a:t>Operating profit</a:t>
            </a:r>
            <a:endParaRPr sz="2400"/>
          </a:p>
          <a:p>
            <a:pPr indent="-381000" lvl="1" marL="914400" rtl="0" algn="l">
              <a:spcBef>
                <a:spcPts val="0"/>
              </a:spcBef>
              <a:spcAft>
                <a:spcPts val="0"/>
              </a:spcAft>
              <a:buSzPts val="2400"/>
              <a:buChar char="○"/>
            </a:pPr>
            <a:r>
              <a:rPr lang="en" sz="2400"/>
              <a:t>Net profit before tax</a:t>
            </a:r>
            <a:endParaRPr sz="2400"/>
          </a:p>
          <a:p>
            <a:pPr indent="-381000" lvl="1" marL="914400" rtl="0" algn="l">
              <a:spcBef>
                <a:spcPts val="0"/>
              </a:spcBef>
              <a:spcAft>
                <a:spcPts val="0"/>
              </a:spcAft>
              <a:buSzPts val="2400"/>
              <a:buChar char="○"/>
            </a:pPr>
            <a:r>
              <a:rPr lang="en" sz="2400"/>
              <a:t>Net Income Total Assets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