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6858000" cx="9144000"/>
  <p:notesSz cx="6858000" cy="9144000"/>
  <p:embeddedFontLst>
    <p:embeddedFont>
      <p:font typeface="Quattrocento Sans"/>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1" roundtripDataSignature="AMtx7mgZDYRTr6ddmhl/v1fE21X2/Cqy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customschemas.google.com/relationships/presentationmetadata" Target="metadata"/><Relationship Id="rId10" Type="http://schemas.openxmlformats.org/officeDocument/2006/relationships/font" Target="fonts/QuattrocentoSans-boldItalic.fntdata"/><Relationship Id="rId9" Type="http://schemas.openxmlformats.org/officeDocument/2006/relationships/font" Target="fonts/Quattrocento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QuattrocentoSans-regular.fntdata"/><Relationship Id="rId8" Type="http://schemas.openxmlformats.org/officeDocument/2006/relationships/font" Target="fonts/QuattrocentoSa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 name="Shape 15"/>
        <p:cNvGrpSpPr/>
        <p:nvPr/>
      </p:nvGrpSpPr>
      <p:grpSpPr>
        <a:xfrm>
          <a:off x="0" y="0"/>
          <a:ext cx="0" cy="0"/>
          <a:chOff x="0" y="0"/>
          <a:chExt cx="0" cy="0"/>
        </a:xfrm>
      </p:grpSpPr>
      <p:sp>
        <p:nvSpPr>
          <p:cNvPr id="16" name="Google Shape;16;p1:notes"/>
          <p:cNvSpPr txBox="1"/>
          <p:nvPr>
            <p:ph idx="12" type="sldNum"/>
          </p:nvPr>
        </p:nvSpPr>
        <p:spPr>
          <a:xfrm>
            <a:off x="6042320" y="9493393"/>
            <a:ext cx="169918" cy="18466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AU" sz="1800" u="none" cap="none" strike="noStrike">
                <a:solidFill>
                  <a:srgbClr val="000000"/>
                </a:solidFill>
              </a:rPr>
              <a:t>‹#›</a:t>
            </a:fld>
            <a:endParaRPr b="0" i="0" sz="1800" u="none" cap="none" strike="noStrike">
              <a:solidFill>
                <a:srgbClr val="000000"/>
              </a:solidFill>
            </a:endParaRPr>
          </a:p>
        </p:txBody>
      </p:sp>
      <p:sp>
        <p:nvSpPr>
          <p:cNvPr id="17" name="Google Shape;17;p1:notes"/>
          <p:cNvSpPr/>
          <p:nvPr>
            <p:ph idx="2" type="sldImg"/>
          </p:nvPr>
        </p:nvSpPr>
        <p:spPr>
          <a:xfrm>
            <a:off x="-2319338" y="1265238"/>
            <a:ext cx="11201401" cy="84010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 name="Google Shape;18;p1:notes"/>
          <p:cNvSpPr txBox="1"/>
          <p:nvPr>
            <p:ph idx="1" type="body"/>
          </p:nvPr>
        </p:nvSpPr>
        <p:spPr>
          <a:xfrm>
            <a:off x="789535" y="605318"/>
            <a:ext cx="5470797" cy="2462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n-AU"/>
              <a:t>Hypothesis: </a:t>
            </a:r>
            <a:r>
              <a:rPr b="0" i="1" lang="en-AU" sz="1200" u="none" cap="none" strike="noStrike">
                <a:solidFill>
                  <a:srgbClr val="000000"/>
                </a:solidFill>
                <a:latin typeface="Arial"/>
                <a:ea typeface="Arial"/>
                <a:cs typeface="Arial"/>
                <a:sym typeface="Arial"/>
              </a:rPr>
              <a:t>Create a Hypothesis with an emphasis on SMART principles. </a:t>
            </a:r>
            <a:r>
              <a:rPr b="1" i="1" lang="en-AU" sz="1200" u="none" cap="none" strike="noStrike">
                <a:solidFill>
                  <a:srgbClr val="000000"/>
                </a:solidFill>
                <a:latin typeface="Arial"/>
                <a:ea typeface="Arial"/>
                <a:cs typeface="Arial"/>
                <a:sym typeface="Arial"/>
              </a:rPr>
              <a:t>(</a:t>
            </a:r>
            <a:r>
              <a:rPr b="1" i="1" lang="en-AU" sz="1200"/>
              <a:t>S – Specific, M – Measurable, A – Achievable, R – Realistic, T – Timebound). </a:t>
            </a:r>
            <a:r>
              <a:rPr b="0" i="0" lang="en-AU" sz="1200"/>
              <a:t>If you cannot do this, you </a:t>
            </a:r>
            <a:r>
              <a:rPr b="1" i="0" lang="en-AU" sz="1200"/>
              <a:t>do not</a:t>
            </a:r>
            <a:r>
              <a:rPr b="0" i="0" lang="en-AU" sz="1200"/>
              <a:t> have a good grasp on the business problem.</a:t>
            </a:r>
            <a:endParaRPr b="1"/>
          </a:p>
          <a:p>
            <a:pPr indent="0" lvl="0" marL="0" rtl="0" algn="l">
              <a:lnSpc>
                <a:spcPct val="100000"/>
              </a:lnSpc>
              <a:spcBef>
                <a:spcPts val="0"/>
              </a:spcBef>
              <a:spcAft>
                <a:spcPts val="0"/>
              </a:spcAft>
              <a:buSzPts val="1400"/>
              <a:buNone/>
            </a:pPr>
            <a:r>
              <a:t/>
            </a:r>
            <a:endParaRPr/>
          </a:p>
          <a:p>
            <a:pPr indent="0" lvl="0" marL="0" marR="0" rtl="0" algn="l">
              <a:lnSpc>
                <a:spcPct val="100000"/>
              </a:lnSpc>
              <a:spcBef>
                <a:spcPts val="0"/>
              </a:spcBef>
              <a:spcAft>
                <a:spcPts val="0"/>
              </a:spcAft>
              <a:buClr>
                <a:srgbClr val="000000"/>
              </a:buClr>
              <a:buSzPts val="1400"/>
              <a:buFont typeface="Arial"/>
              <a:buNone/>
            </a:pPr>
            <a:r>
              <a:rPr b="1" lang="en-AU"/>
              <a:t>Context: </a:t>
            </a:r>
            <a:r>
              <a:rPr lang="en-AU" sz="1200"/>
              <a:t>With context, we have </a:t>
            </a:r>
            <a:r>
              <a:rPr b="1" lang="en-AU" sz="1200" u="sng"/>
              <a:t>clearly identified the problem at hand </a:t>
            </a:r>
            <a:r>
              <a:rPr lang="en-AU" sz="1200"/>
              <a:t>and have elucidated on how our initiative may solve this problem, alongside the commercial implications this will have on the business. </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b="1" lang="en-AU"/>
              <a:t>Criteria for Success</a:t>
            </a:r>
            <a:r>
              <a:rPr b="0" lang="en-AU"/>
              <a:t>: Clearly defining the criteria for success ensures that the scope of your work is clearly defined and understood. Otherwise, if this isn’t defined – your work will never end which will result in mismatched expectations.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Scope of Solution Space: </a:t>
            </a:r>
            <a:r>
              <a:rPr b="0" lang="en-AU"/>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Constraints within Solution Space: </a:t>
            </a:r>
            <a:r>
              <a:rPr b="0" lang="en-AU"/>
              <a:t>Looking forward, what are the foreseeable problems we are likely to encounter? Could this be stakeholder resistance? Could this be we don’t have access to the right data? </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Stakeholders to provide key insight: </a:t>
            </a:r>
            <a:r>
              <a:rPr b="0" lang="en-AU"/>
              <a:t>Who are the people I need to speak to, to get the answers I need for my data analysis?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What key data sources are required</a:t>
            </a:r>
            <a:r>
              <a:rPr b="0" lang="en-AU"/>
              <a:t>?</a:t>
            </a:r>
            <a:endParaRPr/>
          </a:p>
          <a:p>
            <a:pPr indent="0" lvl="0" marL="0" rtl="0" algn="l">
              <a:lnSpc>
                <a:spcPct val="100000"/>
              </a:lnSpc>
              <a:spcBef>
                <a:spcPts val="0"/>
              </a:spcBef>
              <a:spcAft>
                <a:spcPts val="0"/>
              </a:spcAft>
              <a:buSzPts val="1400"/>
              <a:buNone/>
            </a:pPr>
            <a:r>
              <a:rPr b="0" lang="en-AU"/>
              <a:t>Based off my discussions with the key stakeholders – can we clearly list out all the data sources we need so we can make a highly targeted request as opposed to a scatter-gun approach where we ask for a bit of everything?</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t/>
            </a: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3" name="Shape 13"/>
        <p:cNvGrpSpPr/>
        <p:nvPr/>
      </p:nvGrpSpPr>
      <p:grpSpPr>
        <a:xfrm>
          <a:off x="0" y="0"/>
          <a:ext cx="0" cy="0"/>
          <a:chOff x="0" y="0"/>
          <a:chExt cx="0" cy="0"/>
        </a:xfrm>
      </p:grpSpPr>
      <p:sp>
        <p:nvSpPr>
          <p:cNvPr id="14" name="Google Shape;14;p3"/>
          <p:cNvSpPr txBox="1"/>
          <p:nvPr>
            <p:ph type="title"/>
          </p:nvPr>
        </p:nvSpPr>
        <p:spPr>
          <a:xfrm>
            <a:off x="174945" y="234863"/>
            <a:ext cx="8794113" cy="29832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816"/>
              <a:buFont typeface="Arial"/>
              <a:buNone/>
            </a:pPr>
            <a:r>
              <a:t/>
            </a:r>
            <a:endParaRPr b="0" i="0" sz="816" u="none" cap="none" strike="noStrike">
              <a:solidFill>
                <a:srgbClr val="000000"/>
              </a:solidFill>
              <a:latin typeface="Arial"/>
              <a:ea typeface="Arial"/>
              <a:cs typeface="Arial"/>
              <a:sym typeface="Arial"/>
            </a:endParaRPr>
          </a:p>
        </p:txBody>
      </p:sp>
      <p:sp>
        <p:nvSpPr>
          <p:cNvPr id="11" name="Google Shape;11;p2"/>
          <p:cNvSpPr txBox="1"/>
          <p:nvPr>
            <p:ph idx="1" type="body"/>
          </p:nvPr>
        </p:nvSpPr>
        <p:spPr>
          <a:xfrm>
            <a:off x="2343099" y="2570857"/>
            <a:ext cx="4389768" cy="125611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1pPr>
            <a:lvl2pPr indent="-358140" lvl="1" marL="914400" marR="0" rtl="0" algn="l">
              <a:lnSpc>
                <a:spcPct val="100000"/>
              </a:lnSpc>
              <a:spcBef>
                <a:spcPts val="0"/>
              </a:spcBef>
              <a:spcAft>
                <a:spcPts val="0"/>
              </a:spcAft>
              <a:buClr>
                <a:schemeClr val="dk2"/>
              </a:buClr>
              <a:buSzPts val="2040"/>
              <a:buFont typeface="Arial"/>
              <a:buChar char="▪"/>
              <a:defRPr b="0" i="0" sz="1632" u="none" cap="none" strike="noStrike">
                <a:solidFill>
                  <a:schemeClr val="dk1"/>
                </a:solidFill>
                <a:latin typeface="Arial"/>
                <a:ea typeface="Arial"/>
                <a:cs typeface="Arial"/>
                <a:sym typeface="Arial"/>
              </a:defRPr>
            </a:lvl2pPr>
            <a:lvl3pPr indent="-352933" lvl="2" marL="13716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3pPr>
            <a:lvl4pPr indent="-352933" lvl="3" marL="18288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4pPr>
            <a:lvl5pPr indent="-320801" lvl="4" marL="22860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5pPr>
            <a:lvl6pPr indent="-320801" lvl="5" marL="27432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6pPr>
            <a:lvl7pPr indent="-320801" lvl="6" marL="32004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7pPr>
            <a:lvl8pPr indent="-320802" lvl="7" marL="36576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8pPr>
            <a:lvl9pPr indent="-320802" lvl="8" marL="41148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9pPr>
          </a:lstStyle>
          <a:p/>
        </p:txBody>
      </p:sp>
      <p:sp>
        <p:nvSpPr>
          <p:cNvPr id="12" name="Google Shape;12;p2"/>
          <p:cNvSpPr txBox="1"/>
          <p:nvPr>
            <p:ph type="title"/>
          </p:nvPr>
        </p:nvSpPr>
        <p:spPr>
          <a:xfrm>
            <a:off x="174945" y="234863"/>
            <a:ext cx="8794113" cy="298327"/>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1939"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1</a:t>
            </a:r>
            <a:endParaRPr b="0" i="0" sz="1428" u="none" cap="none" strike="noStrik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Context</a:t>
            </a:r>
            <a:endParaRPr b="0" i="0" sz="1400" u="none" cap="none" strike="noStrik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Constraints within solution space</a:t>
            </a:r>
            <a:endParaRPr b="0" i="0" sz="1400" u="none" cap="none" strike="noStrik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Criteria for success</a:t>
            </a:r>
            <a:endParaRPr b="0" i="0" sz="1400" u="none" cap="none" strike="noStrik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Stakeholders to provide key insight</a:t>
            </a:r>
            <a:endParaRPr b="0" i="0" sz="1400" u="none" cap="none" strike="noStrik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Scope of solution space </a:t>
            </a:r>
            <a:endParaRPr b="0" i="0" sz="1400" u="none" cap="none" strike="noStrik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Key data sources </a:t>
            </a:r>
            <a:endParaRPr b="0" i="0" sz="1400" u="none" cap="none" strike="noStrik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rPr b="1" lang="en-AU" sz="1070"/>
              <a:t>Big Mountain Resort installed a new chair lift which increases operating costs by $1.54M this season. Investors want to keep the profit margin at 9.2%. Thus, the company seeks to increase this season’s revenu by at least $1.696M to cover the new operating costs and maintain its profit margin.</a:t>
            </a:r>
            <a:endParaRPr b="0" i="0" sz="1400" u="none" cap="none" strike="noStrike">
              <a:solidFill>
                <a:srgbClr val="000000"/>
              </a:solidFill>
              <a:latin typeface="Arial"/>
              <a:ea typeface="Arial"/>
              <a:cs typeface="Arial"/>
              <a:sym typeface="Arial"/>
            </a:endParaRPr>
          </a:p>
        </p:txBody>
      </p:sp>
      <p:sp>
        <p:nvSpPr>
          <p:cNvPr id="35" name="Google Shape;35;p1"/>
          <p:cNvSpPr txBox="1"/>
          <p:nvPr/>
        </p:nvSpPr>
        <p:spPr>
          <a:xfrm>
            <a:off x="143108" y="3538874"/>
            <a:ext cx="4324418" cy="141064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1"/>
              <a:buFont typeface="Arial"/>
              <a:buNone/>
            </a:pPr>
            <a:r>
              <a:rPr b="1" lang="en-AU" sz="1071"/>
              <a:t>The company’s revenue must be increased by $1.696M for the duration of the upcoming season. The main method of increasing revenue is to increase the price of weekday and weekend adult chairlift tickets. We must determine the optimal price increase to achieve the $1.696M increase in revenue while also staying competitive with other ski resorts in the market.</a:t>
            </a:r>
            <a:endParaRPr b="1" i="0" sz="1071" u="none" cap="none" strike="noStrike">
              <a:solidFill>
                <a:srgbClr val="000000"/>
              </a:solidFill>
              <a:latin typeface="Arial"/>
              <a:ea typeface="Arial"/>
              <a:cs typeface="Arial"/>
              <a:sym typeface="Arial"/>
            </a:endParaRPr>
          </a:p>
        </p:txBody>
      </p:sp>
      <p:sp>
        <p:nvSpPr>
          <p:cNvPr id="36" name="Google Shape;36;p1"/>
          <p:cNvSpPr txBox="1"/>
          <p:nvPr/>
        </p:nvSpPr>
        <p:spPr>
          <a:xfrm>
            <a:off x="143125" y="5184800"/>
            <a:ext cx="4324500" cy="1081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1"/>
              <a:buFont typeface="Arial"/>
              <a:buNone/>
            </a:pPr>
            <a:r>
              <a:rPr b="1" lang="en-AU" sz="1071"/>
              <a:t>We will run analyses on our dataset of 330 ski resorts in the US to determine how prices are set based on factors like location, number of runs, number of lifts, etc., and apply that model to Big Mountain Resort to determine what our optimal prices should be, while ensuring that this new price will achieve our desired revenue increase.</a:t>
            </a:r>
            <a:endParaRPr b="1" i="0" sz="1400" u="none" cap="none" strike="noStrike">
              <a:solidFill>
                <a:srgbClr val="000000"/>
              </a:solidFill>
            </a:endParaRPr>
          </a:p>
        </p:txBody>
      </p:sp>
      <p:sp>
        <p:nvSpPr>
          <p:cNvPr id="37" name="Google Shape;37;p1"/>
          <p:cNvSpPr txBox="1"/>
          <p:nvPr/>
        </p:nvSpPr>
        <p:spPr>
          <a:xfrm>
            <a:off x="4558225" y="1963926"/>
            <a:ext cx="4324500" cy="1189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rPr b="1" lang="en-AU" sz="1070"/>
              <a:t>-The projected days open in the upcoming season may be too low to make up for our increased operations costs.</a:t>
            </a:r>
            <a:endParaRPr b="1" sz="1070"/>
          </a:p>
          <a:p>
            <a:pPr indent="0" lvl="0" marL="0" marR="0" rtl="0" algn="l">
              <a:lnSpc>
                <a:spcPct val="100000"/>
              </a:lnSpc>
              <a:spcBef>
                <a:spcPts val="0"/>
              </a:spcBef>
              <a:spcAft>
                <a:spcPts val="0"/>
              </a:spcAft>
              <a:buClr>
                <a:srgbClr val="000000"/>
              </a:buClr>
              <a:buSzPts val="1070"/>
              <a:buFont typeface="Arial"/>
              <a:buNone/>
            </a:pPr>
            <a:r>
              <a:rPr b="1" lang="en-AU" sz="1070"/>
              <a:t>-The increase in ticket prices may result in a lower visitorship, which would negatively impact both revenue and market share.</a:t>
            </a:r>
            <a:endParaRPr b="1" sz="1070"/>
          </a:p>
          <a:p>
            <a:pPr indent="0" lvl="0" marL="0" marR="0" rtl="0" algn="l">
              <a:lnSpc>
                <a:spcPct val="100000"/>
              </a:lnSpc>
              <a:spcBef>
                <a:spcPts val="0"/>
              </a:spcBef>
              <a:spcAft>
                <a:spcPts val="0"/>
              </a:spcAft>
              <a:buClr>
                <a:srgbClr val="000000"/>
              </a:buClr>
              <a:buSzPts val="1070"/>
              <a:buFont typeface="Arial"/>
              <a:buNone/>
            </a:pPr>
            <a:r>
              <a:rPr b="1" lang="en-AU" sz="1070"/>
              <a:t>-The optimal price we determine may result in a profit margin lower than 9.2%, which would lead to unhappy investors.</a:t>
            </a:r>
            <a:endParaRPr b="1" sz="1070"/>
          </a:p>
        </p:txBody>
      </p:sp>
      <p:sp>
        <p:nvSpPr>
          <p:cNvPr id="38" name="Google Shape;38;p1"/>
          <p:cNvSpPr txBox="1"/>
          <p:nvPr/>
        </p:nvSpPr>
        <p:spPr>
          <a:xfrm>
            <a:off x="4590928" y="5085174"/>
            <a:ext cx="4324418" cy="10810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rPr b="1" lang="en-AU" sz="1070"/>
              <a:t>CSV file provided by Database Manager - contains information (</a:t>
            </a:r>
            <a:r>
              <a:rPr b="1" lang="en-AU" sz="1070"/>
              <a:t>26 variables)</a:t>
            </a:r>
            <a:r>
              <a:rPr b="1" lang="en-AU" sz="1070"/>
              <a:t> on 330 ski resorts in the US.</a:t>
            </a:r>
            <a:endParaRPr b="1" i="0" sz="1070" u="none" cap="none" strike="noStrike">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D</a:t>
            </a:r>
            <a:endParaRPr b="0" i="0" sz="1400" u="none" cap="none" strike="noStrik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E</a:t>
            </a:r>
            <a:endParaRPr b="0" i="0" sz="1400" u="none" cap="none" strike="noStrik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I</a:t>
            </a:r>
            <a:endParaRPr b="0" i="0" sz="1400" u="none" cap="none" strike="noStrik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P</a:t>
            </a:r>
            <a:endParaRPr b="0" i="0" sz="1400" u="none" cap="none" strike="noStrik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fmla="val 53513" name="adj1"/>
              <a:gd fmla="val 6588" name="adj2"/>
            </a:avLst>
          </a:prstGeom>
          <a:solidFill>
            <a:srgbClr val="FEF2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 name="Google Shape;46;p1"/>
          <p:cNvSpPr txBox="1"/>
          <p:nvPr>
            <p:ph type="title"/>
          </p:nvPr>
        </p:nvSpPr>
        <p:spPr>
          <a:xfrm>
            <a:off x="184140" y="189590"/>
            <a:ext cx="8793596" cy="30777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1"/>
              <a:buFont typeface="Arial"/>
              <a:buNone/>
            </a:pPr>
            <a:r>
              <a:rPr b="1" lang="en-AU" sz="1071"/>
              <a:t>Jimmy Blackburn - </a:t>
            </a:r>
            <a:r>
              <a:rPr b="1" lang="en-AU" sz="1071"/>
              <a:t>Director of Operations</a:t>
            </a:r>
            <a:endParaRPr b="1" sz="1071"/>
          </a:p>
          <a:p>
            <a:pPr indent="0" lvl="0" marL="0" marR="0" rtl="0" algn="l">
              <a:lnSpc>
                <a:spcPct val="100000"/>
              </a:lnSpc>
              <a:spcBef>
                <a:spcPts val="0"/>
              </a:spcBef>
              <a:spcAft>
                <a:spcPts val="0"/>
              </a:spcAft>
              <a:buClr>
                <a:srgbClr val="000000"/>
              </a:buClr>
              <a:buSzPts val="1071"/>
              <a:buFont typeface="Arial"/>
              <a:buNone/>
            </a:pPr>
            <a:r>
              <a:rPr b="1" lang="en-AU" sz="1071"/>
              <a:t>Alesha Eisen - Database Manager</a:t>
            </a:r>
            <a:endParaRPr b="1" sz="1071"/>
          </a:p>
        </p:txBody>
      </p:sp>
      <p:sp>
        <p:nvSpPr>
          <p:cNvPr id="48" name="Google Shape;48;p1"/>
          <p:cNvSpPr txBox="1"/>
          <p:nvPr/>
        </p:nvSpPr>
        <p:spPr>
          <a:xfrm>
            <a:off x="184150" y="540900"/>
            <a:ext cx="7725000" cy="75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n-AU" sz="1300"/>
              <a:t>By what amount should we increase the prices of weekday and weekend adult chairlift tickets at Big Mountain Resort in the upcoming ski season, in order to increase revenue by at least $1.</a:t>
            </a:r>
            <a:r>
              <a:rPr b="1" lang="en-AU" sz="1300"/>
              <a:t>696</a:t>
            </a:r>
            <a:r>
              <a:rPr b="1" lang="en-AU" sz="1300"/>
              <a:t>M, which would cover </a:t>
            </a:r>
            <a:r>
              <a:rPr b="1" lang="en-AU" sz="1300"/>
              <a:t>its </a:t>
            </a:r>
            <a:r>
              <a:rPr b="1" lang="en-AU" sz="1300"/>
              <a:t>new operating costs and maintain its 9.2% profit margin?</a:t>
            </a:r>
            <a:endParaRPr b="1" i="0" sz="13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Christopher H</dc:creator>
</cp:coreProperties>
</file>