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"/>
  </p:notesMasterIdLst>
  <p:sldIdLst>
    <p:sldId id="256" r:id="rId2"/>
  </p:sldIdLst>
  <p:sldSz cx="10799763" cy="15479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CC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4" autoAdjust="0"/>
    <p:restoredTop sz="94660"/>
  </p:normalViewPr>
  <p:slideViewPr>
    <p:cSldViewPr snapToGrid="0">
      <p:cViewPr>
        <p:scale>
          <a:sx n="50" d="100"/>
          <a:sy n="50" d="100"/>
        </p:scale>
        <p:origin x="292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64D8B-052F-4040-8530-C5572ACBA09B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2675" y="1143000"/>
            <a:ext cx="2152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E7B9B-405D-4289-9B05-BF9C3FC04F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13510" rtl="0" eaLnBrk="1" latinLnBrk="0" hangingPunct="1">
      <a:defRPr sz="1855" kern="1200">
        <a:solidFill>
          <a:schemeClr val="tx1"/>
        </a:solidFill>
        <a:latin typeface="+mn-lt"/>
        <a:ea typeface="+mn-ea"/>
        <a:cs typeface="+mn-cs"/>
      </a:defRPr>
    </a:lvl1pPr>
    <a:lvl2pPr marL="706755" algn="l" defTabSz="1413510" rtl="0" eaLnBrk="1" latinLnBrk="0" hangingPunct="1">
      <a:defRPr sz="1855" kern="1200">
        <a:solidFill>
          <a:schemeClr val="tx1"/>
        </a:solidFill>
        <a:latin typeface="+mn-lt"/>
        <a:ea typeface="+mn-ea"/>
        <a:cs typeface="+mn-cs"/>
      </a:defRPr>
    </a:lvl2pPr>
    <a:lvl3pPr marL="1413510" algn="l" defTabSz="1413510" rtl="0" eaLnBrk="1" latinLnBrk="0" hangingPunct="1">
      <a:defRPr sz="1855" kern="1200">
        <a:solidFill>
          <a:schemeClr val="tx1"/>
        </a:solidFill>
        <a:latin typeface="+mn-lt"/>
        <a:ea typeface="+mn-ea"/>
        <a:cs typeface="+mn-cs"/>
      </a:defRPr>
    </a:lvl3pPr>
    <a:lvl4pPr marL="2120265" algn="l" defTabSz="1413510" rtl="0" eaLnBrk="1" latinLnBrk="0" hangingPunct="1">
      <a:defRPr sz="1855" kern="1200">
        <a:solidFill>
          <a:schemeClr val="tx1"/>
        </a:solidFill>
        <a:latin typeface="+mn-lt"/>
        <a:ea typeface="+mn-ea"/>
        <a:cs typeface="+mn-cs"/>
      </a:defRPr>
    </a:lvl4pPr>
    <a:lvl5pPr marL="2827020" algn="l" defTabSz="1413510" rtl="0" eaLnBrk="1" latinLnBrk="0" hangingPunct="1">
      <a:defRPr sz="1855" kern="1200">
        <a:solidFill>
          <a:schemeClr val="tx1"/>
        </a:solidFill>
        <a:latin typeface="+mn-lt"/>
        <a:ea typeface="+mn-ea"/>
        <a:cs typeface="+mn-cs"/>
      </a:defRPr>
    </a:lvl5pPr>
    <a:lvl6pPr marL="3533775" algn="l" defTabSz="1413510" rtl="0" eaLnBrk="1" latinLnBrk="0" hangingPunct="1">
      <a:defRPr sz="1855" kern="1200">
        <a:solidFill>
          <a:schemeClr val="tx1"/>
        </a:solidFill>
        <a:latin typeface="+mn-lt"/>
        <a:ea typeface="+mn-ea"/>
        <a:cs typeface="+mn-cs"/>
      </a:defRPr>
    </a:lvl6pPr>
    <a:lvl7pPr marL="4240530" algn="l" defTabSz="1413510" rtl="0" eaLnBrk="1" latinLnBrk="0" hangingPunct="1">
      <a:defRPr sz="1855" kern="1200">
        <a:solidFill>
          <a:schemeClr val="tx1"/>
        </a:solidFill>
        <a:latin typeface="+mn-lt"/>
        <a:ea typeface="+mn-ea"/>
        <a:cs typeface="+mn-cs"/>
      </a:defRPr>
    </a:lvl7pPr>
    <a:lvl8pPr marL="4947285" algn="l" defTabSz="1413510" rtl="0" eaLnBrk="1" latinLnBrk="0" hangingPunct="1">
      <a:defRPr sz="1855" kern="1200">
        <a:solidFill>
          <a:schemeClr val="tx1"/>
        </a:solidFill>
        <a:latin typeface="+mn-lt"/>
        <a:ea typeface="+mn-ea"/>
        <a:cs typeface="+mn-cs"/>
      </a:defRPr>
    </a:lvl8pPr>
    <a:lvl9pPr marL="5654040" algn="l" defTabSz="1413510" rtl="0" eaLnBrk="1" latinLnBrk="0" hangingPunct="1">
      <a:defRPr sz="18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52675" y="1143000"/>
            <a:ext cx="21526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E7B9B-405D-4289-9B05-BF9C3FC04FB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533371"/>
            <a:ext cx="9179799" cy="5389233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130434"/>
            <a:ext cx="8099822" cy="3737346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3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24152"/>
            <a:ext cx="2328699" cy="131183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24152"/>
            <a:ext cx="6851100" cy="131183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7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9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859183"/>
            <a:ext cx="9314796" cy="6439129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359229"/>
            <a:ext cx="9314796" cy="338618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1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120757"/>
            <a:ext cx="4589899" cy="98217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120757"/>
            <a:ext cx="4589899" cy="98217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7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24155"/>
            <a:ext cx="9314796" cy="29920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794681"/>
            <a:ext cx="4568805" cy="185971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654395"/>
            <a:ext cx="4568805" cy="83167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794681"/>
            <a:ext cx="4591306" cy="185971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654395"/>
            <a:ext cx="4591306" cy="83167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0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8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31981"/>
            <a:ext cx="3483205" cy="361193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228796"/>
            <a:ext cx="5467380" cy="11000629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643914"/>
            <a:ext cx="3483205" cy="860342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31981"/>
            <a:ext cx="3483205" cy="361193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228796"/>
            <a:ext cx="5467380" cy="11000629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643914"/>
            <a:ext cx="3483205" cy="860342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9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24155"/>
            <a:ext cx="9314796" cy="299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120757"/>
            <a:ext cx="9314796" cy="982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4347404"/>
            <a:ext cx="2429947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BFBF-38C2-4563-A6F0-9479BC74043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4347404"/>
            <a:ext cx="3644920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4347404"/>
            <a:ext cx="2429947" cy="82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4287-F2EC-4A6C-B441-5834AD33FA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8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88019595-B154-4F8D-5D09-834B61EAB2B2}"/>
              </a:ext>
            </a:extLst>
          </p:cNvPr>
          <p:cNvSpPr/>
          <p:nvPr/>
        </p:nvSpPr>
        <p:spPr>
          <a:xfrm>
            <a:off x="21551" y="13891443"/>
            <a:ext cx="10745779" cy="158827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51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10800080" cy="27718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51"/>
          </a:p>
        </p:txBody>
      </p:sp>
      <p:sp>
        <p:nvSpPr>
          <p:cNvPr id="8" name="文本框 7"/>
          <p:cNvSpPr txBox="1"/>
          <p:nvPr/>
        </p:nvSpPr>
        <p:spPr>
          <a:xfrm>
            <a:off x="850857" y="531708"/>
            <a:ext cx="9350736" cy="122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66" b="1" dirty="0"/>
              <a:t>Wind Power Prediction Using Attention-PowerWiNet</a:t>
            </a:r>
            <a:endParaRPr lang="zh-CN" altLang="en-US" sz="4251" dirty="0"/>
          </a:p>
        </p:txBody>
      </p:sp>
      <p:sp>
        <p:nvSpPr>
          <p:cNvPr id="2" name="文本框 1"/>
          <p:cNvSpPr txBox="1"/>
          <p:nvPr/>
        </p:nvSpPr>
        <p:spPr>
          <a:xfrm>
            <a:off x="836686" y="1624640"/>
            <a:ext cx="9629863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30" b="1" dirty="0">
                <a:latin typeface="Arial" panose="020B0604020202020204" pitchFamily="34" charset="0"/>
                <a:cs typeface="Arial" panose="020B0604020202020204" pitchFamily="34" charset="0"/>
              </a:rPr>
              <a:t>Oxford Brookes University in collaboration with Chengdu University of Technology</a:t>
            </a:r>
          </a:p>
          <a:p>
            <a:pPr algn="ctr"/>
            <a:r>
              <a:rPr lang="en-US" altLang="zh-CN" sz="2800" b="1" dirty="0">
                <a:sym typeface="+mn-ea"/>
              </a:rPr>
              <a:t>Author: He Shi Jia</a:t>
            </a:r>
            <a:endParaRPr lang="en-US" altLang="zh-CN" sz="2800" b="1" dirty="0"/>
          </a:p>
          <a:p>
            <a:pPr algn="ctr"/>
            <a:r>
              <a:rPr lang="en-US" altLang="zh-CN" sz="1830" b="1" dirty="0">
                <a:latin typeface="Arial" panose="020B0604020202020204" pitchFamily="34" charset="0"/>
                <a:cs typeface="Arial" panose="020B0604020202020204" pitchFamily="34" charset="0"/>
              </a:rPr>
              <a:t>Supervisor: Dr Grace Ugochi Nneji </a:t>
            </a:r>
            <a:endParaRPr lang="zh-CN" altLang="en-US" sz="183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59086" y="2822073"/>
            <a:ext cx="10708244" cy="19145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51"/>
          </a:p>
        </p:txBody>
      </p:sp>
      <p:sp>
        <p:nvSpPr>
          <p:cNvPr id="4" name="文本框 3"/>
          <p:cNvSpPr txBox="1"/>
          <p:nvPr/>
        </p:nvSpPr>
        <p:spPr>
          <a:xfrm>
            <a:off x="48046" y="2719061"/>
            <a:ext cx="10799445" cy="1997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251" b="1" dirty="0"/>
              <a:t>Abstract</a:t>
            </a:r>
          </a:p>
          <a:p>
            <a:pPr algn="just"/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Wind power forecasting is challenged by environmental variability. This project proposes Attention-PowerWiNet, a hybrid model combining PowerNet, WiNet, and attention mechanisms to capture spatial-temporal features. Experiments on two real-world datasets show it achieves the best performance (MAE 0.035, RMSE 2.314, R² 0.906). SHAP analysis highlights wind speed and cloud cover as key factors. A user-friendly GUI was also developed to support data uploading, prediction, and interpretation, enhancing both accuracy and transparency</a:t>
            </a:r>
            <a:r>
              <a:rPr lang="en-US" altLang="zh-CN" sz="1525" dirty="0"/>
              <a:t>.</a:t>
            </a:r>
            <a:endParaRPr lang="en-US" altLang="zh-CN" sz="1525" b="1" dirty="0"/>
          </a:p>
          <a:p>
            <a:endParaRPr lang="zh-CN" altLang="en-US" sz="4251" dirty="0"/>
          </a:p>
        </p:txBody>
      </p:sp>
      <p:sp>
        <p:nvSpPr>
          <p:cNvPr id="5" name="矩形 4"/>
          <p:cNvSpPr/>
          <p:nvPr/>
        </p:nvSpPr>
        <p:spPr>
          <a:xfrm>
            <a:off x="25253" y="4774948"/>
            <a:ext cx="4476981" cy="4377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51"/>
          </a:p>
        </p:txBody>
      </p:sp>
      <p:sp>
        <p:nvSpPr>
          <p:cNvPr id="6" name="文本框 5"/>
          <p:cNvSpPr txBox="1"/>
          <p:nvPr/>
        </p:nvSpPr>
        <p:spPr>
          <a:xfrm>
            <a:off x="1507627" y="4814477"/>
            <a:ext cx="2380785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zh-CN" altLang="en-US" sz="21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690" y="5168451"/>
            <a:ext cx="4476245" cy="106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Dataset 1 contains 35,040 rows of wind farm operational data from 2017, while Dataset 2 records 14,554 rows of environmental factors from 2018 to 2020.</a:t>
            </a:r>
            <a:endParaRPr lang="zh-CN" altLang="en-US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36" y="6117425"/>
            <a:ext cx="3139468" cy="9511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rcRect l="19317" r="15017"/>
          <a:stretch>
            <a:fillRect/>
          </a:stretch>
        </p:blipFill>
        <p:spPr>
          <a:xfrm>
            <a:off x="1171146" y="7418219"/>
            <a:ext cx="2368280" cy="9853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17021" y="7089728"/>
            <a:ext cx="2368280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0" dirty="0">
                <a:latin typeface="Arial" panose="020B0604020202020204" pitchFamily="34" charset="0"/>
                <a:cs typeface="Arial" panose="020B0604020202020204" pitchFamily="34" charset="0"/>
              </a:rPr>
              <a:t>Figure 1. Dataset1 split</a:t>
            </a:r>
            <a:endParaRPr lang="zh-CN" altLang="en-US" sz="12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58387" y="8386286"/>
            <a:ext cx="2368280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0" dirty="0">
                <a:latin typeface="Arial" panose="020B0604020202020204" pitchFamily="34" charset="0"/>
                <a:cs typeface="Arial" panose="020B0604020202020204" pitchFamily="34" charset="0"/>
              </a:rPr>
              <a:t>Figure 2. Dataset2 split</a:t>
            </a:r>
            <a:endParaRPr lang="zh-CN" altLang="en-US" sz="12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787" y="8565592"/>
            <a:ext cx="4400326" cy="57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Data preprocessing contains: 1. Data Normalization. 2. Time Series Windowing</a:t>
            </a:r>
            <a:endParaRPr lang="zh-CN" altLang="en-US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35258" y="4774948"/>
            <a:ext cx="6233395" cy="42186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51" dirty="0"/>
          </a:p>
        </p:txBody>
      </p:sp>
      <p:sp>
        <p:nvSpPr>
          <p:cNvPr id="19" name="文本框 18"/>
          <p:cNvSpPr txBox="1"/>
          <p:nvPr/>
        </p:nvSpPr>
        <p:spPr>
          <a:xfrm>
            <a:off x="6415985" y="4790365"/>
            <a:ext cx="3749329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latin typeface="Arial" panose="020B0604020202020204" pitchFamily="34" charset="0"/>
                <a:cs typeface="Arial" panose="020B0604020202020204" pitchFamily="34" charset="0"/>
              </a:rPr>
              <a:t>Proposed model</a:t>
            </a:r>
            <a:endParaRPr lang="zh-CN" altLang="en-US" sz="21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494" y="5379540"/>
            <a:ext cx="5289517" cy="147577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046975" y="5048973"/>
            <a:ext cx="5246543" cy="40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5828" lvl="2">
              <a:lnSpc>
                <a:spcPct val="150000"/>
              </a:lnSpc>
              <a:spcBef>
                <a:spcPts val="305"/>
              </a:spcBef>
              <a:buSzPts val="1100"/>
            </a:pPr>
            <a:r>
              <a:rPr lang="en-US" altLang="zh-CN" sz="1525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Attention-PowerWiNet</a:t>
            </a:r>
            <a:r>
              <a:rPr lang="en-US" altLang="zh-CN" sz="1525" b="1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525" b="1" dirty="0">
              <a:solidFill>
                <a:srgbClr val="000000"/>
              </a:solidFill>
              <a:latin typeface="Calibri Light" panose="020F03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27486" y="6712105"/>
            <a:ext cx="3363086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0" dirty="0">
                <a:latin typeface="Arial" panose="020B0604020202020204" pitchFamily="34" charset="0"/>
                <a:cs typeface="Arial" panose="020B0604020202020204" pitchFamily="34" charset="0"/>
              </a:rPr>
              <a:t>Figure 3. Attention-PowerWiNet architecture</a:t>
            </a:r>
            <a:endParaRPr lang="zh-CN" altLang="en-US" sz="12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52120" y="6998461"/>
            <a:ext cx="3945191" cy="327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Figure 3 shows the architecture of Attention-PowerWiNet, which combines a convolution layer, attention, and an LSTM layer. </a:t>
            </a:r>
            <a:r>
              <a:rPr lang="en-US" altLang="zh-CN" sz="1525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Attention-PowerWiNet is used to better capture features and time dependencies for wind power forecasting, the architecture of attention in this model shown in Figure 4.</a:t>
            </a:r>
            <a:endParaRPr lang="zh-CN" altLang="en-US" sz="1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4251" dirty="0"/>
          </a:p>
          <a:p>
            <a:endParaRPr lang="zh-CN" altLang="en-US" sz="4251" dirty="0"/>
          </a:p>
        </p:txBody>
      </p:sp>
      <p:sp>
        <p:nvSpPr>
          <p:cNvPr id="27" name="矩形 26"/>
          <p:cNvSpPr/>
          <p:nvPr/>
        </p:nvSpPr>
        <p:spPr>
          <a:xfrm>
            <a:off x="21551" y="9205610"/>
            <a:ext cx="4480684" cy="2176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51"/>
          </a:p>
        </p:txBody>
      </p:sp>
      <p:sp>
        <p:nvSpPr>
          <p:cNvPr id="28" name="矩形 27"/>
          <p:cNvSpPr/>
          <p:nvPr/>
        </p:nvSpPr>
        <p:spPr>
          <a:xfrm>
            <a:off x="21551" y="11419003"/>
            <a:ext cx="4468818" cy="242470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51"/>
          </a:p>
        </p:txBody>
      </p:sp>
      <p:sp>
        <p:nvSpPr>
          <p:cNvPr id="29" name="矩形 28"/>
          <p:cNvSpPr/>
          <p:nvPr/>
        </p:nvSpPr>
        <p:spPr>
          <a:xfrm>
            <a:off x="4527899" y="9027089"/>
            <a:ext cx="6226507" cy="2746643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51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18614" y="11804679"/>
            <a:ext cx="6248716" cy="204331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51"/>
          </a:p>
        </p:txBody>
      </p:sp>
      <p:sp>
        <p:nvSpPr>
          <p:cNvPr id="31" name="文本框 30"/>
          <p:cNvSpPr txBox="1"/>
          <p:nvPr/>
        </p:nvSpPr>
        <p:spPr>
          <a:xfrm>
            <a:off x="490083" y="9167322"/>
            <a:ext cx="4415874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135" b="1" dirty="0">
                <a:latin typeface="Arial" panose="020B0604020202020204" pitchFamily="34" charset="0"/>
                <a:cs typeface="Arial" panose="020B0604020202020204" pitchFamily="34" charset="0"/>
              </a:rPr>
              <a:t>Model Explainability (SHAP)</a:t>
            </a:r>
            <a:endParaRPr lang="zh-CN" altLang="en-US" sz="21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0370" y="9517790"/>
            <a:ext cx="4424889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To enhance model transparency and build trust, uses methods like SHAP</a:t>
            </a:r>
            <a:endParaRPr lang="zh-CN" altLang="en-US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77" y="10110207"/>
            <a:ext cx="3715873" cy="990363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417021" y="11102453"/>
            <a:ext cx="2368280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0" dirty="0">
                <a:latin typeface="Arial" panose="020B0604020202020204" pitchFamily="34" charset="0"/>
                <a:cs typeface="Arial" panose="020B0604020202020204" pitchFamily="34" charset="0"/>
              </a:rPr>
              <a:t>Figure 5. SHAP Plots</a:t>
            </a:r>
            <a:endParaRPr lang="zh-CN" altLang="en-US" sz="12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02233" y="11443669"/>
            <a:ext cx="2976880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4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sz="214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09" y="11803752"/>
            <a:ext cx="4476982" cy="2051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36276" indent="-436276" algn="just">
              <a:buFont typeface="Arial" panose="020B0604020202020204" pitchFamily="34" charset="0"/>
              <a:buChar char="•"/>
            </a:pPr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Proposed Attention-PowerWiNet to enhance wind power prediction.</a:t>
            </a:r>
          </a:p>
          <a:p>
            <a:pPr marL="436276" indent="-436276" algn="just">
              <a:buFont typeface="Arial" panose="020B0604020202020204" pitchFamily="34" charset="0"/>
              <a:buChar char="•"/>
            </a:pPr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Achieved the best on summer and winter datasets.</a:t>
            </a:r>
          </a:p>
          <a:p>
            <a:pPr marL="436276" indent="-436276" algn="just">
              <a:buFont typeface="Arial" panose="020B0604020202020204" pitchFamily="34" charset="0"/>
              <a:buChar char="•"/>
            </a:pPr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Applied SHAP for interpretability, confirming the rationality of key input features.</a:t>
            </a:r>
          </a:p>
          <a:p>
            <a:pPr marL="436276" indent="-436276" algn="just">
              <a:buFont typeface="Arial" panose="020B0604020202020204" pitchFamily="34" charset="0"/>
              <a:buChar char="•"/>
            </a:pPr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Developed a visual web interface for real-time prediction and result explanation.</a:t>
            </a:r>
          </a:p>
          <a:p>
            <a:pPr algn="just"/>
            <a:endParaRPr lang="en-US" altLang="zh-CN" sz="15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4251" dirty="0"/>
          </a:p>
        </p:txBody>
      </p:sp>
      <p:sp>
        <p:nvSpPr>
          <p:cNvPr id="37" name="文本框 36"/>
          <p:cNvSpPr txBox="1"/>
          <p:nvPr/>
        </p:nvSpPr>
        <p:spPr>
          <a:xfrm>
            <a:off x="6665400" y="9020167"/>
            <a:ext cx="3749329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135" b="1" dirty="0">
                <a:latin typeface="Arial" panose="020B0604020202020204" pitchFamily="34" charset="0"/>
                <a:cs typeface="Arial" panose="020B0604020202020204" pitchFamily="34" charset="0"/>
              </a:rPr>
              <a:t>Result Analysis </a:t>
            </a:r>
            <a:endParaRPr lang="zh-CN" altLang="en-US" sz="21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079" y="9128513"/>
            <a:ext cx="1441863" cy="141461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486" y="9374147"/>
            <a:ext cx="1441862" cy="142263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5025" y="9381843"/>
            <a:ext cx="2594655" cy="127911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648400" y="10470708"/>
            <a:ext cx="2368280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0" dirty="0">
                <a:latin typeface="Arial" panose="020B0604020202020204" pitchFamily="34" charset="0"/>
                <a:cs typeface="Arial" panose="020B0604020202020204" pitchFamily="34" charset="0"/>
              </a:rPr>
              <a:t>Figure 6. Loss curve</a:t>
            </a:r>
            <a:endParaRPr lang="zh-CN" altLang="en-US" sz="12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273242" y="10699486"/>
            <a:ext cx="2368280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0" dirty="0">
                <a:latin typeface="Arial" panose="020B0604020202020204" pitchFamily="34" charset="0"/>
                <a:cs typeface="Arial" panose="020B0604020202020204" pitchFamily="34" charset="0"/>
              </a:rPr>
              <a:t>Figure 7. MAE curve</a:t>
            </a:r>
            <a:endParaRPr lang="zh-CN" altLang="en-US" sz="12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61841" y="10687654"/>
            <a:ext cx="3021993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0" dirty="0">
                <a:latin typeface="Arial" panose="020B0604020202020204" pitchFamily="34" charset="0"/>
                <a:cs typeface="Arial" panose="020B0604020202020204" pitchFamily="34" charset="0"/>
              </a:rPr>
              <a:t>Figure 8. Predicted value - actual value</a:t>
            </a:r>
            <a:endParaRPr lang="zh-CN" altLang="en-US" sz="12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86837" y="10944955"/>
            <a:ext cx="6154369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530" dirty="0">
                <a:latin typeface="Arial" panose="020B0604020202020204" pitchFamily="34" charset="0"/>
                <a:cs typeface="Arial" panose="020B0604020202020204" pitchFamily="34" charset="0"/>
              </a:rPr>
              <a:t>Figures 6 and 7 show the loss and MAE curves of the summer dataset, and Figure 8 shows the comparison curve between the actual values and the true values. </a:t>
            </a:r>
            <a:endParaRPr lang="zh-CN" altLang="en-US" sz="15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26265" y="11751948"/>
            <a:ext cx="3749329" cy="42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35" b="1" dirty="0">
                <a:latin typeface="Arial" panose="020B0604020202020204" pitchFamily="34" charset="0"/>
                <a:cs typeface="Arial" panose="020B0604020202020204" pitchFamily="34" charset="0"/>
              </a:rPr>
              <a:t>Model  Deployment</a:t>
            </a:r>
            <a:endParaRPr lang="zh-CN" altLang="en-US" sz="2135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4458" y="12120100"/>
            <a:ext cx="2968979" cy="823673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52" y="12945362"/>
            <a:ext cx="2961039" cy="68926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7600944" y="12161442"/>
            <a:ext cx="3191510" cy="1838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zh-CN" sz="1525" dirty="0">
                <a:latin typeface="Arial" panose="020B0604020202020204" pitchFamily="34" charset="0"/>
                <a:cs typeface="Arial" panose="020B0604020202020204" pitchFamily="34" charset="0"/>
              </a:rPr>
              <a:t>This project develops a web-based wind power forecasting platform, supporting CSV data upload, generation prediction via Attention-PowerWiNet, and SHAP-based interpretability alongside prediction results.</a:t>
            </a:r>
            <a:endParaRPr lang="zh-CN" altLang="en-US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34"/>
          <p:cNvSpPr txBox="1"/>
          <p:nvPr/>
        </p:nvSpPr>
        <p:spPr>
          <a:xfrm>
            <a:off x="4548692" y="13824950"/>
            <a:ext cx="2976880" cy="42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4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1B40C72-4088-B0CD-B5BD-97D57406D6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" y="59627"/>
            <a:ext cx="5849087" cy="5174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9EC8D3B-7E34-D3EB-39C6-A3B5C090CD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29" y="6924965"/>
            <a:ext cx="1749486" cy="174948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06BD9EED-C3DE-4C18-6EE9-1927415E5E07}"/>
              </a:ext>
            </a:extLst>
          </p:cNvPr>
          <p:cNvSpPr txBox="1"/>
          <p:nvPr/>
        </p:nvSpPr>
        <p:spPr>
          <a:xfrm>
            <a:off x="4570372" y="8674451"/>
            <a:ext cx="3363086" cy="28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1" dirty="0">
                <a:latin typeface="Arial" panose="020B0604020202020204" pitchFamily="34" charset="0"/>
                <a:cs typeface="Arial" panose="020B0604020202020204" pitchFamily="34" charset="0"/>
              </a:rPr>
              <a:t>Figure 4. Attention architecture</a:t>
            </a:r>
            <a:endParaRPr lang="zh-CN" altLang="en-US" sz="122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6881340-9914-B0D6-2B59-F163F15E8DB4}"/>
              </a:ext>
            </a:extLst>
          </p:cNvPr>
          <p:cNvSpPr txBox="1"/>
          <p:nvPr/>
        </p:nvSpPr>
        <p:spPr>
          <a:xfrm>
            <a:off x="5154403" y="13580419"/>
            <a:ext cx="3021993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20" dirty="0">
                <a:latin typeface="Arial" panose="020B0604020202020204" pitchFamily="34" charset="0"/>
                <a:cs typeface="Arial" panose="020B0604020202020204" pitchFamily="34" charset="0"/>
              </a:rPr>
              <a:t>Figure 9. SHAP Plots</a:t>
            </a:r>
            <a:endParaRPr lang="zh-CN" altLang="en-US" sz="12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5B6476-941F-48F7-A2BD-CC42F2852C1B}"/>
              </a:ext>
            </a:extLst>
          </p:cNvPr>
          <p:cNvSpPr txBox="1"/>
          <p:nvPr/>
        </p:nvSpPr>
        <p:spPr>
          <a:xfrm>
            <a:off x="41260" y="14158527"/>
            <a:ext cx="1070636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0" indent="-2667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30" kern="1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[1] X. Zheng and X. Li, ‘Wind Electricity Power Prediction Based on CNN - LSTM Network Model’, in 2023 IEEE International Conference on Sensors, Electronics and Computer Engineering (ICSECE), Aug. 2023, pp. 231–236. </a:t>
            </a:r>
            <a:r>
              <a:rPr lang="en-US" altLang="zh-CN" sz="1530" kern="1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doi</a:t>
            </a:r>
            <a:r>
              <a:rPr lang="en-US" altLang="zh-CN" sz="1530" kern="1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10.1109/ICSECE58870.2023.10263409.</a:t>
            </a:r>
          </a:p>
          <a:p>
            <a:pPr marL="266700" marR="0" indent="-26670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530" kern="1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[2] H. Zhang, L. Zhao, and Z. Du, ‘Wind power prediction based on CNN-LSTM’, in 2021 IEEE 5th Conference on Energy Internet and Energy System Integration (EI2), Oct. 2021, pp. 3097–3102. </a:t>
            </a:r>
            <a:r>
              <a:rPr lang="en-US" altLang="zh-CN" sz="1530" kern="100" dirty="0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doi</a:t>
            </a:r>
            <a:r>
              <a:rPr lang="en-US" altLang="zh-CN" sz="1530" kern="1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 10.1109/EI252483.2021.9713238.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484</Words>
  <Application>Microsoft Office PowerPoint</Application>
  <PresentationFormat>自定义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诗佳 何</dc:creator>
  <cp:lastModifiedBy>诗佳 何</cp:lastModifiedBy>
  <cp:revision>18</cp:revision>
  <dcterms:created xsi:type="dcterms:W3CDTF">2025-04-27T04:21:00Z</dcterms:created>
  <dcterms:modified xsi:type="dcterms:W3CDTF">2025-06-03T07:26:42Z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8B9BA8E48FD244229F20580495E090FB_13</vt:lpwstr>
  </property>
  <property fmtid="{D5CDD505-2E9C-101B-9397-08002B2CF9AE}" pid="3" name="KSOProductBuildVer">
    <vt:lpwstr>1033-12.2.0.20795</vt:lpwstr>
  </property>
</Properties>
</file>