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Lst>
  <p:sldSz cx="10799445" cy="1511935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E7FD"/>
    <a:srgbClr val="A5D8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1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326831" y="1143000"/>
            <a:ext cx="2204339"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09982" y="2474395"/>
            <a:ext cx="9179799" cy="5263774"/>
          </a:xfrm>
        </p:spPr>
        <p:txBody>
          <a:bodyPr anchor="b"/>
          <a:lstStyle>
            <a:lvl1pPr algn="ctr">
              <a:defRPr sz="7085"/>
            </a:lvl1pPr>
          </a:lstStyle>
          <a:p>
            <a:r>
              <a:rPr lang="zh-CN" altLang="en-US"/>
              <a:t>单击此处编辑母版标题样式</a:t>
            </a:r>
            <a:endParaRPr lang="en-US" dirty="0"/>
          </a:p>
        </p:txBody>
      </p:sp>
      <p:sp>
        <p:nvSpPr>
          <p:cNvPr id="3" name="Subtitle 2"/>
          <p:cNvSpPr>
            <a:spLocks noGrp="1"/>
          </p:cNvSpPr>
          <p:nvPr>
            <p:ph type="subTitle" idx="1"/>
          </p:nvPr>
        </p:nvSpPr>
        <p:spPr>
          <a:xfrm>
            <a:off x="1349971" y="7941160"/>
            <a:ext cx="8099822" cy="3650342"/>
          </a:xfrm>
        </p:spPr>
        <p:txBody>
          <a:bodyPr/>
          <a:lstStyle>
            <a:lvl1pPr marL="0" indent="0" algn="ctr">
              <a:buNone/>
              <a:defRPr sz="2835"/>
            </a:lvl1pPr>
            <a:lvl2pPr marL="539750" indent="0" algn="ctr">
              <a:buNone/>
              <a:defRPr sz="2360"/>
            </a:lvl2pPr>
            <a:lvl3pPr marL="1080135" indent="0" algn="ctr">
              <a:buNone/>
              <a:defRPr sz="2125"/>
            </a:lvl3pPr>
            <a:lvl4pPr marL="1619885" indent="0" algn="ctr">
              <a:buNone/>
              <a:defRPr sz="1890"/>
            </a:lvl4pPr>
            <a:lvl5pPr marL="2160270" indent="0" algn="ctr">
              <a:buNone/>
              <a:defRPr sz="1890"/>
            </a:lvl5pPr>
            <a:lvl6pPr marL="2700020" indent="0" algn="ctr">
              <a:buNone/>
              <a:defRPr sz="1890"/>
            </a:lvl6pPr>
            <a:lvl7pPr marL="3239770" indent="0" algn="ctr">
              <a:buNone/>
              <a:defRPr sz="1890"/>
            </a:lvl7pPr>
            <a:lvl8pPr marL="3780155" indent="0" algn="ctr">
              <a:buNone/>
              <a:defRPr sz="1890"/>
            </a:lvl8pPr>
            <a:lvl9pPr marL="4319905" indent="0" algn="ctr">
              <a:buNone/>
              <a:defRPr sz="189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1" y="804966"/>
            <a:ext cx="2328699" cy="1281295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484" y="804966"/>
            <a:ext cx="6851100" cy="128129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36859" y="3769342"/>
            <a:ext cx="9314796" cy="6289229"/>
          </a:xfrm>
        </p:spPr>
        <p:txBody>
          <a:bodyPr anchor="b"/>
          <a:lstStyle>
            <a:lvl1pPr>
              <a:defRPr sz="7085"/>
            </a:lvl1pPr>
          </a:lstStyle>
          <a:p>
            <a:r>
              <a:rPr lang="zh-CN" altLang="en-US"/>
              <a:t>单击此处编辑母版标题样式</a:t>
            </a:r>
            <a:endParaRPr lang="en-US" dirty="0"/>
          </a:p>
        </p:txBody>
      </p:sp>
      <p:sp>
        <p:nvSpPr>
          <p:cNvPr id="3" name="Text Placeholder 2"/>
          <p:cNvSpPr>
            <a:spLocks noGrp="1"/>
          </p:cNvSpPr>
          <p:nvPr>
            <p:ph type="body" idx="1"/>
          </p:nvPr>
        </p:nvSpPr>
        <p:spPr>
          <a:xfrm>
            <a:off x="736859" y="10118069"/>
            <a:ext cx="9314796" cy="3307357"/>
          </a:xfrm>
        </p:spPr>
        <p:txBody>
          <a:bodyPr/>
          <a:lstStyle>
            <a:lvl1pPr marL="0" indent="0">
              <a:buNone/>
              <a:defRPr sz="2835">
                <a:solidFill>
                  <a:schemeClr val="tx1"/>
                </a:solidFill>
              </a:defRPr>
            </a:lvl1pPr>
            <a:lvl2pPr marL="539750" indent="0">
              <a:buNone/>
              <a:defRPr sz="2360">
                <a:solidFill>
                  <a:schemeClr val="tx1">
                    <a:tint val="75000"/>
                  </a:schemeClr>
                </a:solidFill>
              </a:defRPr>
            </a:lvl2pPr>
            <a:lvl3pPr marL="1080135" indent="0">
              <a:buNone/>
              <a:defRPr sz="2125">
                <a:solidFill>
                  <a:schemeClr val="tx1">
                    <a:tint val="75000"/>
                  </a:schemeClr>
                </a:solidFill>
              </a:defRPr>
            </a:lvl3pPr>
            <a:lvl4pPr marL="1619885" indent="0">
              <a:buNone/>
              <a:defRPr sz="1890">
                <a:solidFill>
                  <a:schemeClr val="tx1">
                    <a:tint val="75000"/>
                  </a:schemeClr>
                </a:solidFill>
              </a:defRPr>
            </a:lvl4pPr>
            <a:lvl5pPr marL="2160270" indent="0">
              <a:buNone/>
              <a:defRPr sz="1890">
                <a:solidFill>
                  <a:schemeClr val="tx1">
                    <a:tint val="75000"/>
                  </a:schemeClr>
                </a:solidFill>
              </a:defRPr>
            </a:lvl5pPr>
            <a:lvl6pPr marL="2700020" indent="0">
              <a:buNone/>
              <a:defRPr sz="1890">
                <a:solidFill>
                  <a:schemeClr val="tx1">
                    <a:tint val="75000"/>
                  </a:schemeClr>
                </a:solidFill>
              </a:defRPr>
            </a:lvl6pPr>
            <a:lvl7pPr marL="3239770" indent="0">
              <a:buNone/>
              <a:defRPr sz="1890">
                <a:solidFill>
                  <a:schemeClr val="tx1">
                    <a:tint val="75000"/>
                  </a:schemeClr>
                </a:solidFill>
              </a:defRPr>
            </a:lvl7pPr>
            <a:lvl8pPr marL="3780155" indent="0">
              <a:buNone/>
              <a:defRPr sz="1890">
                <a:solidFill>
                  <a:schemeClr val="tx1">
                    <a:tint val="75000"/>
                  </a:schemeClr>
                </a:solidFill>
              </a:defRPr>
            </a:lvl8pPr>
            <a:lvl9pPr marL="4319905" indent="0">
              <a:buNone/>
              <a:defRPr sz="189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42484" y="4024827"/>
            <a:ext cx="4589899" cy="959308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467380" y="4024827"/>
            <a:ext cx="4589899" cy="959308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43890" y="804969"/>
            <a:ext cx="9314796" cy="292237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43892" y="3706342"/>
            <a:ext cx="4568805" cy="1816421"/>
          </a:xfrm>
        </p:spPr>
        <p:txBody>
          <a:bodyPr anchor="b"/>
          <a:lstStyle>
            <a:lvl1pPr marL="0" indent="0">
              <a:buNone/>
              <a:defRPr sz="2835" b="1"/>
            </a:lvl1pPr>
            <a:lvl2pPr marL="539750" indent="0">
              <a:buNone/>
              <a:defRPr sz="2360" b="1"/>
            </a:lvl2pPr>
            <a:lvl3pPr marL="1080135" indent="0">
              <a:buNone/>
              <a:defRPr sz="2125" b="1"/>
            </a:lvl3pPr>
            <a:lvl4pPr marL="1619885" indent="0">
              <a:buNone/>
              <a:defRPr sz="1890" b="1"/>
            </a:lvl4pPr>
            <a:lvl5pPr marL="2160270" indent="0">
              <a:buNone/>
              <a:defRPr sz="1890" b="1"/>
            </a:lvl5pPr>
            <a:lvl6pPr marL="2700020" indent="0">
              <a:buNone/>
              <a:defRPr sz="1890" b="1"/>
            </a:lvl6pPr>
            <a:lvl7pPr marL="3239770" indent="0">
              <a:buNone/>
              <a:defRPr sz="1890" b="1"/>
            </a:lvl7pPr>
            <a:lvl8pPr marL="3780155" indent="0">
              <a:buNone/>
              <a:defRPr sz="1890" b="1"/>
            </a:lvl8pPr>
            <a:lvl9pPr marL="4319905" indent="0">
              <a:buNone/>
              <a:defRPr sz="189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743892" y="5522763"/>
            <a:ext cx="4568805" cy="812315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467381" y="3706342"/>
            <a:ext cx="4591306" cy="1816421"/>
          </a:xfrm>
        </p:spPr>
        <p:txBody>
          <a:bodyPr anchor="b"/>
          <a:lstStyle>
            <a:lvl1pPr marL="0" indent="0">
              <a:buNone/>
              <a:defRPr sz="2835" b="1"/>
            </a:lvl1pPr>
            <a:lvl2pPr marL="539750" indent="0">
              <a:buNone/>
              <a:defRPr sz="2360" b="1"/>
            </a:lvl2pPr>
            <a:lvl3pPr marL="1080135" indent="0">
              <a:buNone/>
              <a:defRPr sz="2125" b="1"/>
            </a:lvl3pPr>
            <a:lvl4pPr marL="1619885" indent="0">
              <a:buNone/>
              <a:defRPr sz="1890" b="1"/>
            </a:lvl4pPr>
            <a:lvl5pPr marL="2160270" indent="0">
              <a:buNone/>
              <a:defRPr sz="1890" b="1"/>
            </a:lvl5pPr>
            <a:lvl6pPr marL="2700020" indent="0">
              <a:buNone/>
              <a:defRPr sz="1890" b="1"/>
            </a:lvl6pPr>
            <a:lvl7pPr marL="3239770" indent="0">
              <a:buNone/>
              <a:defRPr sz="1890" b="1"/>
            </a:lvl7pPr>
            <a:lvl8pPr marL="3780155" indent="0">
              <a:buNone/>
              <a:defRPr sz="1890" b="1"/>
            </a:lvl8pPr>
            <a:lvl9pPr marL="4319905" indent="0">
              <a:buNone/>
              <a:defRPr sz="189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467381" y="5522763"/>
            <a:ext cx="4591306" cy="812315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43890" y="1007957"/>
            <a:ext cx="3483205" cy="3527848"/>
          </a:xfrm>
        </p:spPr>
        <p:txBody>
          <a:bodyPr anchor="b"/>
          <a:lstStyle>
            <a:lvl1pPr>
              <a:defRPr sz="3780"/>
            </a:lvl1pPr>
          </a:lstStyle>
          <a:p>
            <a:r>
              <a:rPr lang="zh-CN" altLang="en-US"/>
              <a:t>单击此处编辑母版标题样式</a:t>
            </a:r>
            <a:endParaRPr lang="en-US" dirty="0"/>
          </a:p>
        </p:txBody>
      </p:sp>
      <p:sp>
        <p:nvSpPr>
          <p:cNvPr id="3" name="Content Placeholder 2"/>
          <p:cNvSpPr>
            <a:spLocks noGrp="1"/>
          </p:cNvSpPr>
          <p:nvPr>
            <p:ph idx="1"/>
          </p:nvPr>
        </p:nvSpPr>
        <p:spPr>
          <a:xfrm>
            <a:off x="4591306" y="2176910"/>
            <a:ext cx="5467380" cy="10744538"/>
          </a:xfrm>
        </p:spPr>
        <p:txBody>
          <a:bodyPr/>
          <a:lstStyle>
            <a:lvl1pPr>
              <a:defRPr sz="3780"/>
            </a:lvl1pPr>
            <a:lvl2pPr>
              <a:defRPr sz="3305"/>
            </a:lvl2pPr>
            <a:lvl3pPr>
              <a:defRPr sz="2835"/>
            </a:lvl3pPr>
            <a:lvl4pPr>
              <a:defRPr sz="2360"/>
            </a:lvl4pPr>
            <a:lvl5pPr>
              <a:defRPr sz="2360"/>
            </a:lvl5pPr>
            <a:lvl6pPr>
              <a:defRPr sz="2360"/>
            </a:lvl6pPr>
            <a:lvl7pPr>
              <a:defRPr sz="2360"/>
            </a:lvl7pPr>
            <a:lvl8pPr>
              <a:defRPr sz="2360"/>
            </a:lvl8pPr>
            <a:lvl9pPr>
              <a:defRPr sz="236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43890" y="4535805"/>
            <a:ext cx="3483205" cy="8403140"/>
          </a:xfrm>
        </p:spPr>
        <p:txBody>
          <a:bodyPr/>
          <a:lstStyle>
            <a:lvl1pPr marL="0" indent="0">
              <a:buNone/>
              <a:defRPr sz="1890"/>
            </a:lvl1pPr>
            <a:lvl2pPr marL="539750" indent="0">
              <a:buNone/>
              <a:defRPr sz="1655"/>
            </a:lvl2pPr>
            <a:lvl3pPr marL="1080135" indent="0">
              <a:buNone/>
              <a:defRPr sz="1415"/>
            </a:lvl3pPr>
            <a:lvl4pPr marL="1619885" indent="0">
              <a:buNone/>
              <a:defRPr sz="1180"/>
            </a:lvl4pPr>
            <a:lvl5pPr marL="2160270" indent="0">
              <a:buNone/>
              <a:defRPr sz="1180"/>
            </a:lvl5pPr>
            <a:lvl6pPr marL="2700020" indent="0">
              <a:buNone/>
              <a:defRPr sz="1180"/>
            </a:lvl6pPr>
            <a:lvl7pPr marL="3239770" indent="0">
              <a:buNone/>
              <a:defRPr sz="1180"/>
            </a:lvl7pPr>
            <a:lvl8pPr marL="3780155" indent="0">
              <a:buNone/>
              <a:defRPr sz="1180"/>
            </a:lvl8pPr>
            <a:lvl9pPr marL="4319905" indent="0">
              <a:buNone/>
              <a:defRPr sz="118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743890" y="1007957"/>
            <a:ext cx="3483205" cy="3527848"/>
          </a:xfrm>
        </p:spPr>
        <p:txBody>
          <a:bodyPr anchor="b"/>
          <a:lstStyle>
            <a:lvl1pPr>
              <a:defRPr sz="378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591306" y="2176910"/>
            <a:ext cx="5467380" cy="10744538"/>
          </a:xfrm>
        </p:spPr>
        <p:txBody>
          <a:bodyPr anchor="t"/>
          <a:lstStyle>
            <a:lvl1pPr marL="0" indent="0">
              <a:buNone/>
              <a:defRPr sz="3780"/>
            </a:lvl1pPr>
            <a:lvl2pPr marL="539750" indent="0">
              <a:buNone/>
              <a:defRPr sz="3305"/>
            </a:lvl2pPr>
            <a:lvl3pPr marL="1080135" indent="0">
              <a:buNone/>
              <a:defRPr sz="2835"/>
            </a:lvl3pPr>
            <a:lvl4pPr marL="1619885" indent="0">
              <a:buNone/>
              <a:defRPr sz="2360"/>
            </a:lvl4pPr>
            <a:lvl5pPr marL="2160270" indent="0">
              <a:buNone/>
              <a:defRPr sz="2360"/>
            </a:lvl5pPr>
            <a:lvl6pPr marL="2700020" indent="0">
              <a:buNone/>
              <a:defRPr sz="2360"/>
            </a:lvl6pPr>
            <a:lvl7pPr marL="3239770" indent="0">
              <a:buNone/>
              <a:defRPr sz="2360"/>
            </a:lvl7pPr>
            <a:lvl8pPr marL="3780155" indent="0">
              <a:buNone/>
              <a:defRPr sz="2360"/>
            </a:lvl8pPr>
            <a:lvl9pPr marL="4319905" indent="0">
              <a:buNone/>
              <a:defRPr sz="2360"/>
            </a:lvl9pPr>
          </a:lstStyle>
          <a:p>
            <a:r>
              <a:rPr lang="zh-CN" altLang="en-US"/>
              <a:t>单击图标添加图片</a:t>
            </a:r>
            <a:endParaRPr lang="en-US" dirty="0"/>
          </a:p>
        </p:txBody>
      </p:sp>
      <p:sp>
        <p:nvSpPr>
          <p:cNvPr id="4" name="Text Placeholder 3"/>
          <p:cNvSpPr>
            <a:spLocks noGrp="1"/>
          </p:cNvSpPr>
          <p:nvPr>
            <p:ph type="body" sz="half" idx="2"/>
          </p:nvPr>
        </p:nvSpPr>
        <p:spPr>
          <a:xfrm>
            <a:off x="743890" y="4535805"/>
            <a:ext cx="3483205" cy="8403140"/>
          </a:xfrm>
        </p:spPr>
        <p:txBody>
          <a:bodyPr/>
          <a:lstStyle>
            <a:lvl1pPr marL="0" indent="0">
              <a:buNone/>
              <a:defRPr sz="1890"/>
            </a:lvl1pPr>
            <a:lvl2pPr marL="539750" indent="0">
              <a:buNone/>
              <a:defRPr sz="1655"/>
            </a:lvl2pPr>
            <a:lvl3pPr marL="1080135" indent="0">
              <a:buNone/>
              <a:defRPr sz="1415"/>
            </a:lvl3pPr>
            <a:lvl4pPr marL="1619885" indent="0">
              <a:buNone/>
              <a:defRPr sz="1180"/>
            </a:lvl4pPr>
            <a:lvl5pPr marL="2160270" indent="0">
              <a:buNone/>
              <a:defRPr sz="1180"/>
            </a:lvl5pPr>
            <a:lvl6pPr marL="2700020" indent="0">
              <a:buNone/>
              <a:defRPr sz="1180"/>
            </a:lvl6pPr>
            <a:lvl7pPr marL="3239770" indent="0">
              <a:buNone/>
              <a:defRPr sz="1180"/>
            </a:lvl7pPr>
            <a:lvl8pPr marL="3780155" indent="0">
              <a:buNone/>
              <a:defRPr sz="1180"/>
            </a:lvl8pPr>
            <a:lvl9pPr marL="4319905" indent="0">
              <a:buNone/>
              <a:defRPr sz="118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2484" y="804969"/>
            <a:ext cx="9314796" cy="292237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42484" y="4024827"/>
            <a:ext cx="9314796" cy="959308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42484" y="14013401"/>
            <a:ext cx="2429947" cy="804965"/>
          </a:xfrm>
          <a:prstGeom prst="rect">
            <a:avLst/>
          </a:prstGeom>
        </p:spPr>
        <p:txBody>
          <a:bodyPr vert="horz" lIns="91440" tIns="45720" rIns="91440" bIns="45720" rtlCol="0" anchor="ctr"/>
          <a:lstStyle>
            <a:lvl1pPr algn="l">
              <a:defRPr sz="1415">
                <a:solidFill>
                  <a:schemeClr val="tx1">
                    <a:tint val="75000"/>
                  </a:schemeClr>
                </a:solidFill>
              </a:defRPr>
            </a:lvl1pPr>
          </a:lstStyle>
          <a:p>
            <a:fld id="{D997B5FA-0921-464F-AAE1-844C04324D75}" type="datetimeFigureOut">
              <a:rPr lang="zh-CN" altLang="en-US" smtClean="0"/>
            </a:fld>
            <a:endParaRPr lang="zh-CN" altLang="en-US"/>
          </a:p>
        </p:txBody>
      </p:sp>
      <p:sp>
        <p:nvSpPr>
          <p:cNvPr id="5" name="Footer Placeholder 4"/>
          <p:cNvSpPr>
            <a:spLocks noGrp="1"/>
          </p:cNvSpPr>
          <p:nvPr>
            <p:ph type="ftr" sz="quarter" idx="3"/>
          </p:nvPr>
        </p:nvSpPr>
        <p:spPr>
          <a:xfrm>
            <a:off x="3577422" y="14013401"/>
            <a:ext cx="3644920" cy="804965"/>
          </a:xfrm>
          <a:prstGeom prst="rect">
            <a:avLst/>
          </a:prstGeom>
        </p:spPr>
        <p:txBody>
          <a:bodyPr vert="horz" lIns="91440" tIns="45720" rIns="91440" bIns="45720" rtlCol="0" anchor="ctr"/>
          <a:lstStyle>
            <a:lvl1pPr algn="ctr">
              <a:defRPr sz="141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627332" y="14013401"/>
            <a:ext cx="2429947" cy="804965"/>
          </a:xfrm>
          <a:prstGeom prst="rect">
            <a:avLst/>
          </a:prstGeom>
        </p:spPr>
        <p:txBody>
          <a:bodyPr vert="horz" lIns="91440" tIns="45720" rIns="91440" bIns="45720" rtlCol="0" anchor="ctr"/>
          <a:lstStyle>
            <a:lvl1pPr algn="r">
              <a:defRPr sz="1415">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80135" rtl="0" eaLnBrk="1" latinLnBrk="0" hangingPunct="1">
        <a:lnSpc>
          <a:spcPct val="90000"/>
        </a:lnSpc>
        <a:spcBef>
          <a:spcPct val="0"/>
        </a:spcBef>
        <a:buNone/>
        <a:defRPr sz="5195" kern="1200">
          <a:solidFill>
            <a:schemeClr val="tx1"/>
          </a:solidFill>
          <a:latin typeface="+mj-lt"/>
          <a:ea typeface="+mj-ea"/>
          <a:cs typeface="+mj-cs"/>
        </a:defRPr>
      </a:lvl1pPr>
    </p:titleStyle>
    <p:bodyStyle>
      <a:lvl1pPr marL="269875" indent="-269875" algn="l" defTabSz="1080135" rtl="0" eaLnBrk="1" latinLnBrk="0" hangingPunct="1">
        <a:lnSpc>
          <a:spcPct val="90000"/>
        </a:lnSpc>
        <a:spcBef>
          <a:spcPts val="1180"/>
        </a:spcBef>
        <a:buFont typeface="Arial" panose="020B0604020202020204" pitchFamily="34" charset="0"/>
        <a:buChar char="•"/>
        <a:defRPr sz="3305" kern="1200">
          <a:solidFill>
            <a:schemeClr val="tx1"/>
          </a:solidFill>
          <a:latin typeface="+mn-lt"/>
          <a:ea typeface="+mn-ea"/>
          <a:cs typeface="+mn-cs"/>
        </a:defRPr>
      </a:lvl1pPr>
      <a:lvl2pPr marL="810260" indent="-269875" algn="l" defTabSz="1080135" rtl="0" eaLnBrk="1" latinLnBrk="0" hangingPunct="1">
        <a:lnSpc>
          <a:spcPct val="90000"/>
        </a:lnSpc>
        <a:spcBef>
          <a:spcPts val="590"/>
        </a:spcBef>
        <a:buFont typeface="Arial" panose="020B0604020202020204" pitchFamily="34" charset="0"/>
        <a:buChar char="•"/>
        <a:defRPr sz="2835" kern="1200">
          <a:solidFill>
            <a:schemeClr val="tx1"/>
          </a:solidFill>
          <a:latin typeface="+mn-lt"/>
          <a:ea typeface="+mn-ea"/>
          <a:cs typeface="+mn-cs"/>
        </a:defRPr>
      </a:lvl2pPr>
      <a:lvl3pPr marL="1350010" indent="-269875" algn="l" defTabSz="1080135" rtl="0" eaLnBrk="1" latinLnBrk="0" hangingPunct="1">
        <a:lnSpc>
          <a:spcPct val="90000"/>
        </a:lnSpc>
        <a:spcBef>
          <a:spcPts val="590"/>
        </a:spcBef>
        <a:buFont typeface="Arial" panose="020B0604020202020204" pitchFamily="34" charset="0"/>
        <a:buChar char="•"/>
        <a:defRPr sz="2360" kern="1200">
          <a:solidFill>
            <a:schemeClr val="tx1"/>
          </a:solidFill>
          <a:latin typeface="+mn-lt"/>
          <a:ea typeface="+mn-ea"/>
          <a:cs typeface="+mn-cs"/>
        </a:defRPr>
      </a:lvl3pPr>
      <a:lvl4pPr marL="1889760" indent="-269875" algn="l" defTabSz="1080135" rtl="0" eaLnBrk="1" latinLnBrk="0" hangingPunct="1">
        <a:lnSpc>
          <a:spcPct val="90000"/>
        </a:lnSpc>
        <a:spcBef>
          <a:spcPts val="590"/>
        </a:spcBef>
        <a:buFont typeface="Arial" panose="020B0604020202020204" pitchFamily="34" charset="0"/>
        <a:buChar char="•"/>
        <a:defRPr sz="2125" kern="1200">
          <a:solidFill>
            <a:schemeClr val="tx1"/>
          </a:solidFill>
          <a:latin typeface="+mn-lt"/>
          <a:ea typeface="+mn-ea"/>
          <a:cs typeface="+mn-cs"/>
        </a:defRPr>
      </a:lvl4pPr>
      <a:lvl5pPr marL="2430145" indent="-269875" algn="l" defTabSz="1080135" rtl="0" eaLnBrk="1" latinLnBrk="0" hangingPunct="1">
        <a:lnSpc>
          <a:spcPct val="90000"/>
        </a:lnSpc>
        <a:spcBef>
          <a:spcPts val="590"/>
        </a:spcBef>
        <a:buFont typeface="Arial" panose="020B0604020202020204" pitchFamily="34" charset="0"/>
        <a:buChar char="•"/>
        <a:defRPr sz="2125" kern="1200">
          <a:solidFill>
            <a:schemeClr val="tx1"/>
          </a:solidFill>
          <a:latin typeface="+mn-lt"/>
          <a:ea typeface="+mn-ea"/>
          <a:cs typeface="+mn-cs"/>
        </a:defRPr>
      </a:lvl5pPr>
      <a:lvl6pPr marL="2969895" indent="-269875" algn="l" defTabSz="1080135" rtl="0" eaLnBrk="1" latinLnBrk="0" hangingPunct="1">
        <a:lnSpc>
          <a:spcPct val="90000"/>
        </a:lnSpc>
        <a:spcBef>
          <a:spcPts val="590"/>
        </a:spcBef>
        <a:buFont typeface="Arial" panose="020B0604020202020204" pitchFamily="34" charset="0"/>
        <a:buChar char="•"/>
        <a:defRPr sz="2125" kern="1200">
          <a:solidFill>
            <a:schemeClr val="tx1"/>
          </a:solidFill>
          <a:latin typeface="+mn-lt"/>
          <a:ea typeface="+mn-ea"/>
          <a:cs typeface="+mn-cs"/>
        </a:defRPr>
      </a:lvl6pPr>
      <a:lvl7pPr marL="3510280" indent="-269875" algn="l" defTabSz="1080135" rtl="0" eaLnBrk="1" latinLnBrk="0" hangingPunct="1">
        <a:lnSpc>
          <a:spcPct val="90000"/>
        </a:lnSpc>
        <a:spcBef>
          <a:spcPts val="590"/>
        </a:spcBef>
        <a:buFont typeface="Arial" panose="020B0604020202020204" pitchFamily="34" charset="0"/>
        <a:buChar char="•"/>
        <a:defRPr sz="2125" kern="1200">
          <a:solidFill>
            <a:schemeClr val="tx1"/>
          </a:solidFill>
          <a:latin typeface="+mn-lt"/>
          <a:ea typeface="+mn-ea"/>
          <a:cs typeface="+mn-cs"/>
        </a:defRPr>
      </a:lvl7pPr>
      <a:lvl8pPr marL="4050030" indent="-269875" algn="l" defTabSz="1080135" rtl="0" eaLnBrk="1" latinLnBrk="0" hangingPunct="1">
        <a:lnSpc>
          <a:spcPct val="90000"/>
        </a:lnSpc>
        <a:spcBef>
          <a:spcPts val="590"/>
        </a:spcBef>
        <a:buFont typeface="Arial" panose="020B0604020202020204" pitchFamily="34" charset="0"/>
        <a:buChar char="•"/>
        <a:defRPr sz="2125" kern="1200">
          <a:solidFill>
            <a:schemeClr val="tx1"/>
          </a:solidFill>
          <a:latin typeface="+mn-lt"/>
          <a:ea typeface="+mn-ea"/>
          <a:cs typeface="+mn-cs"/>
        </a:defRPr>
      </a:lvl8pPr>
      <a:lvl9pPr marL="4589780" indent="-269875" algn="l" defTabSz="1080135" rtl="0" eaLnBrk="1" latinLnBrk="0" hangingPunct="1">
        <a:lnSpc>
          <a:spcPct val="90000"/>
        </a:lnSpc>
        <a:spcBef>
          <a:spcPts val="590"/>
        </a:spcBef>
        <a:buFont typeface="Arial" panose="020B0604020202020204" pitchFamily="34" charset="0"/>
        <a:buChar char="•"/>
        <a:defRPr sz="2125" kern="1200">
          <a:solidFill>
            <a:schemeClr val="tx1"/>
          </a:solidFill>
          <a:latin typeface="+mn-lt"/>
          <a:ea typeface="+mn-ea"/>
          <a:cs typeface="+mn-cs"/>
        </a:defRPr>
      </a:lvl9pPr>
    </p:bodyStyle>
    <p:otherStyle>
      <a:defPPr>
        <a:defRPr lang="en-US"/>
      </a:defPPr>
      <a:lvl1pPr marL="0" algn="l" defTabSz="1080135" rtl="0" eaLnBrk="1" latinLnBrk="0" hangingPunct="1">
        <a:defRPr sz="2125" kern="1200">
          <a:solidFill>
            <a:schemeClr val="tx1"/>
          </a:solidFill>
          <a:latin typeface="+mn-lt"/>
          <a:ea typeface="+mn-ea"/>
          <a:cs typeface="+mn-cs"/>
        </a:defRPr>
      </a:lvl1pPr>
      <a:lvl2pPr marL="539750" algn="l" defTabSz="1080135" rtl="0" eaLnBrk="1" latinLnBrk="0" hangingPunct="1">
        <a:defRPr sz="2125" kern="1200">
          <a:solidFill>
            <a:schemeClr val="tx1"/>
          </a:solidFill>
          <a:latin typeface="+mn-lt"/>
          <a:ea typeface="+mn-ea"/>
          <a:cs typeface="+mn-cs"/>
        </a:defRPr>
      </a:lvl2pPr>
      <a:lvl3pPr marL="1080135" algn="l" defTabSz="1080135" rtl="0" eaLnBrk="1" latinLnBrk="0" hangingPunct="1">
        <a:defRPr sz="2125" kern="1200">
          <a:solidFill>
            <a:schemeClr val="tx1"/>
          </a:solidFill>
          <a:latin typeface="+mn-lt"/>
          <a:ea typeface="+mn-ea"/>
          <a:cs typeface="+mn-cs"/>
        </a:defRPr>
      </a:lvl3pPr>
      <a:lvl4pPr marL="1619885" algn="l" defTabSz="1080135" rtl="0" eaLnBrk="1" latinLnBrk="0" hangingPunct="1">
        <a:defRPr sz="2125" kern="1200">
          <a:solidFill>
            <a:schemeClr val="tx1"/>
          </a:solidFill>
          <a:latin typeface="+mn-lt"/>
          <a:ea typeface="+mn-ea"/>
          <a:cs typeface="+mn-cs"/>
        </a:defRPr>
      </a:lvl4pPr>
      <a:lvl5pPr marL="2160270" algn="l" defTabSz="1080135" rtl="0" eaLnBrk="1" latinLnBrk="0" hangingPunct="1">
        <a:defRPr sz="2125" kern="1200">
          <a:solidFill>
            <a:schemeClr val="tx1"/>
          </a:solidFill>
          <a:latin typeface="+mn-lt"/>
          <a:ea typeface="+mn-ea"/>
          <a:cs typeface="+mn-cs"/>
        </a:defRPr>
      </a:lvl5pPr>
      <a:lvl6pPr marL="2700020" algn="l" defTabSz="1080135" rtl="0" eaLnBrk="1" latinLnBrk="0" hangingPunct="1">
        <a:defRPr sz="2125" kern="1200">
          <a:solidFill>
            <a:schemeClr val="tx1"/>
          </a:solidFill>
          <a:latin typeface="+mn-lt"/>
          <a:ea typeface="+mn-ea"/>
          <a:cs typeface="+mn-cs"/>
        </a:defRPr>
      </a:lvl6pPr>
      <a:lvl7pPr marL="3239770" algn="l" defTabSz="1080135" rtl="0" eaLnBrk="1" latinLnBrk="0" hangingPunct="1">
        <a:defRPr sz="2125" kern="1200">
          <a:solidFill>
            <a:schemeClr val="tx1"/>
          </a:solidFill>
          <a:latin typeface="+mn-lt"/>
          <a:ea typeface="+mn-ea"/>
          <a:cs typeface="+mn-cs"/>
        </a:defRPr>
      </a:lvl7pPr>
      <a:lvl8pPr marL="3780155" algn="l" defTabSz="1080135" rtl="0" eaLnBrk="1" latinLnBrk="0" hangingPunct="1">
        <a:defRPr sz="2125" kern="1200">
          <a:solidFill>
            <a:schemeClr val="tx1"/>
          </a:solidFill>
          <a:latin typeface="+mn-lt"/>
          <a:ea typeface="+mn-ea"/>
          <a:cs typeface="+mn-cs"/>
        </a:defRPr>
      </a:lvl8pPr>
      <a:lvl9pPr marL="4319905" algn="l" defTabSz="1080135" rtl="0" eaLnBrk="1" latinLnBrk="0" hangingPunct="1">
        <a:defRPr sz="2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3" Type="http://schemas.openxmlformats.org/officeDocument/2006/relationships/notesSlide" Target="../notesSlides/notesSlide1.xml"/><Relationship Id="rId22" Type="http://schemas.openxmlformats.org/officeDocument/2006/relationships/slideLayout" Target="../slideLayouts/slideLayout2.xml"/><Relationship Id="rId21" Type="http://schemas.openxmlformats.org/officeDocument/2006/relationships/image" Target="../media/image21.pn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object 61"/>
          <p:cNvGrpSpPr/>
          <p:nvPr/>
        </p:nvGrpSpPr>
        <p:grpSpPr>
          <a:xfrm>
            <a:off x="3850046" y="1666148"/>
            <a:ext cx="217998" cy="201302"/>
            <a:chOff x="13697542" y="2130501"/>
            <a:chExt cx="290195" cy="267970"/>
          </a:xfrm>
        </p:grpSpPr>
        <p:sp>
          <p:nvSpPr>
            <p:cNvPr id="151" name="object 62"/>
            <p:cNvSpPr/>
            <p:nvPr/>
          </p:nvSpPr>
          <p:spPr>
            <a:xfrm>
              <a:off x="13700717" y="2133677"/>
              <a:ext cx="283845" cy="261620"/>
            </a:xfrm>
            <a:custGeom>
              <a:avLst/>
              <a:gdLst/>
              <a:ahLst/>
              <a:cxnLst/>
              <a:rect l="l" t="t" r="r" b="b"/>
              <a:pathLst>
                <a:path w="283844" h="261619">
                  <a:moveTo>
                    <a:pt x="239656" y="0"/>
                  </a:moveTo>
                  <a:lnTo>
                    <a:pt x="43578" y="0"/>
                  </a:lnTo>
                  <a:lnTo>
                    <a:pt x="26617" y="3425"/>
                  </a:lnTo>
                  <a:lnTo>
                    <a:pt x="12764" y="12764"/>
                  </a:lnTo>
                  <a:lnTo>
                    <a:pt x="3425" y="26617"/>
                  </a:lnTo>
                  <a:lnTo>
                    <a:pt x="0" y="43578"/>
                  </a:lnTo>
                  <a:lnTo>
                    <a:pt x="0" y="217893"/>
                  </a:lnTo>
                  <a:lnTo>
                    <a:pt x="3425" y="234859"/>
                  </a:lnTo>
                  <a:lnTo>
                    <a:pt x="12764" y="248712"/>
                  </a:lnTo>
                  <a:lnTo>
                    <a:pt x="26617" y="258053"/>
                  </a:lnTo>
                  <a:lnTo>
                    <a:pt x="43578" y="261478"/>
                  </a:lnTo>
                  <a:lnTo>
                    <a:pt x="239656" y="261478"/>
                  </a:lnTo>
                  <a:lnTo>
                    <a:pt x="256618" y="258053"/>
                  </a:lnTo>
                  <a:lnTo>
                    <a:pt x="270470" y="248712"/>
                  </a:lnTo>
                  <a:lnTo>
                    <a:pt x="279810" y="234859"/>
                  </a:lnTo>
                  <a:lnTo>
                    <a:pt x="283235" y="217893"/>
                  </a:lnTo>
                  <a:lnTo>
                    <a:pt x="283235" y="43578"/>
                  </a:lnTo>
                  <a:lnTo>
                    <a:pt x="279810" y="26617"/>
                  </a:lnTo>
                  <a:lnTo>
                    <a:pt x="270470" y="12764"/>
                  </a:lnTo>
                  <a:lnTo>
                    <a:pt x="256618" y="3425"/>
                  </a:lnTo>
                  <a:lnTo>
                    <a:pt x="239656" y="0"/>
                  </a:lnTo>
                  <a:close/>
                </a:path>
              </a:pathLst>
            </a:custGeom>
            <a:solidFill>
              <a:srgbClr val="C8DFF2"/>
            </a:solidFill>
          </p:spPr>
          <p:txBody>
            <a:bodyPr wrap="square" lIns="0" tIns="0" rIns="0" bIns="0" rtlCol="0"/>
            <a:p>
              <a:endParaRPr sz="2035"/>
            </a:p>
          </p:txBody>
        </p:sp>
        <p:sp>
          <p:nvSpPr>
            <p:cNvPr id="152" name="object 63"/>
            <p:cNvSpPr/>
            <p:nvPr/>
          </p:nvSpPr>
          <p:spPr>
            <a:xfrm>
              <a:off x="13700717" y="2133676"/>
              <a:ext cx="283845" cy="261620"/>
            </a:xfrm>
            <a:custGeom>
              <a:avLst/>
              <a:gdLst/>
              <a:ahLst/>
              <a:cxnLst/>
              <a:rect l="l" t="t" r="r" b="b"/>
              <a:pathLst>
                <a:path w="283844" h="261619">
                  <a:moveTo>
                    <a:pt x="0" y="43579"/>
                  </a:moveTo>
                  <a:lnTo>
                    <a:pt x="3424" y="26616"/>
                  </a:lnTo>
                  <a:lnTo>
                    <a:pt x="12763" y="12764"/>
                  </a:lnTo>
                  <a:lnTo>
                    <a:pt x="26616" y="3424"/>
                  </a:lnTo>
                  <a:lnTo>
                    <a:pt x="43579" y="0"/>
                  </a:lnTo>
                  <a:lnTo>
                    <a:pt x="239652" y="0"/>
                  </a:lnTo>
                  <a:lnTo>
                    <a:pt x="256615" y="3424"/>
                  </a:lnTo>
                  <a:lnTo>
                    <a:pt x="270467" y="12764"/>
                  </a:lnTo>
                  <a:lnTo>
                    <a:pt x="279807" y="26616"/>
                  </a:lnTo>
                  <a:lnTo>
                    <a:pt x="283232" y="43579"/>
                  </a:lnTo>
                  <a:lnTo>
                    <a:pt x="283232" y="217896"/>
                  </a:lnTo>
                  <a:lnTo>
                    <a:pt x="279807" y="234859"/>
                  </a:lnTo>
                  <a:lnTo>
                    <a:pt x="270467" y="248711"/>
                  </a:lnTo>
                  <a:lnTo>
                    <a:pt x="256615" y="258051"/>
                  </a:lnTo>
                  <a:lnTo>
                    <a:pt x="239652" y="261475"/>
                  </a:lnTo>
                  <a:lnTo>
                    <a:pt x="43579" y="261475"/>
                  </a:lnTo>
                  <a:lnTo>
                    <a:pt x="26616" y="258051"/>
                  </a:lnTo>
                  <a:lnTo>
                    <a:pt x="12763" y="248711"/>
                  </a:lnTo>
                  <a:lnTo>
                    <a:pt x="3424" y="234859"/>
                  </a:lnTo>
                  <a:lnTo>
                    <a:pt x="0" y="217896"/>
                  </a:lnTo>
                  <a:lnTo>
                    <a:pt x="0" y="43579"/>
                  </a:lnTo>
                  <a:close/>
                </a:path>
              </a:pathLst>
            </a:custGeom>
            <a:ln w="5963">
              <a:solidFill>
                <a:srgbClr val="5185AC"/>
              </a:solidFill>
            </a:ln>
          </p:spPr>
          <p:txBody>
            <a:bodyPr wrap="square" lIns="0" tIns="0" rIns="0" bIns="0" rtlCol="0"/>
            <a:p>
              <a:endParaRPr sz="2035"/>
            </a:p>
          </p:txBody>
        </p:sp>
      </p:grpSp>
      <p:sp>
        <p:nvSpPr>
          <p:cNvPr id="133" name="圆角矩形 132"/>
          <p:cNvSpPr/>
          <p:nvPr/>
        </p:nvSpPr>
        <p:spPr>
          <a:xfrm>
            <a:off x="4201160" y="9415780"/>
            <a:ext cx="6330315" cy="2628900"/>
          </a:xfrm>
          <a:prstGeom prst="roundRect">
            <a:avLst/>
          </a:pr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grpSp>
        <p:nvGrpSpPr>
          <p:cNvPr id="134" name="object 77"/>
          <p:cNvGrpSpPr/>
          <p:nvPr/>
        </p:nvGrpSpPr>
        <p:grpSpPr>
          <a:xfrm>
            <a:off x="10317859" y="9356120"/>
            <a:ext cx="217998" cy="201302"/>
            <a:chOff x="13703907" y="9833881"/>
            <a:chExt cx="290195" cy="267970"/>
          </a:xfrm>
        </p:grpSpPr>
        <p:sp>
          <p:nvSpPr>
            <p:cNvPr id="135" name="object 78"/>
            <p:cNvSpPr/>
            <p:nvPr/>
          </p:nvSpPr>
          <p:spPr>
            <a:xfrm>
              <a:off x="13707082" y="9837055"/>
              <a:ext cx="283845" cy="261620"/>
            </a:xfrm>
            <a:custGeom>
              <a:avLst/>
              <a:gdLst/>
              <a:ahLst/>
              <a:cxnLst/>
              <a:rect l="l" t="t" r="r" b="b"/>
              <a:pathLst>
                <a:path w="283844" h="261620">
                  <a:moveTo>
                    <a:pt x="239650" y="0"/>
                  </a:moveTo>
                  <a:lnTo>
                    <a:pt x="43578" y="0"/>
                  </a:lnTo>
                  <a:lnTo>
                    <a:pt x="26614" y="3424"/>
                  </a:lnTo>
                  <a:lnTo>
                    <a:pt x="12762" y="12762"/>
                  </a:lnTo>
                  <a:lnTo>
                    <a:pt x="3424" y="26614"/>
                  </a:lnTo>
                  <a:lnTo>
                    <a:pt x="0" y="43578"/>
                  </a:lnTo>
                  <a:lnTo>
                    <a:pt x="0" y="217893"/>
                  </a:lnTo>
                  <a:lnTo>
                    <a:pt x="3424" y="234858"/>
                  </a:lnTo>
                  <a:lnTo>
                    <a:pt x="12762" y="248709"/>
                  </a:lnTo>
                  <a:lnTo>
                    <a:pt x="26614" y="258048"/>
                  </a:lnTo>
                  <a:lnTo>
                    <a:pt x="43578" y="261472"/>
                  </a:lnTo>
                  <a:lnTo>
                    <a:pt x="239650" y="261472"/>
                  </a:lnTo>
                  <a:lnTo>
                    <a:pt x="256614" y="258048"/>
                  </a:lnTo>
                  <a:lnTo>
                    <a:pt x="270466" y="248709"/>
                  </a:lnTo>
                  <a:lnTo>
                    <a:pt x="279805" y="234858"/>
                  </a:lnTo>
                  <a:lnTo>
                    <a:pt x="283229" y="217893"/>
                  </a:lnTo>
                  <a:lnTo>
                    <a:pt x="283229" y="43578"/>
                  </a:lnTo>
                  <a:lnTo>
                    <a:pt x="279805" y="26614"/>
                  </a:lnTo>
                  <a:lnTo>
                    <a:pt x="270466" y="12762"/>
                  </a:lnTo>
                  <a:lnTo>
                    <a:pt x="256614" y="3424"/>
                  </a:lnTo>
                  <a:lnTo>
                    <a:pt x="239650" y="0"/>
                  </a:lnTo>
                  <a:close/>
                </a:path>
              </a:pathLst>
            </a:custGeom>
            <a:solidFill>
              <a:srgbClr val="C8DFF2"/>
            </a:solidFill>
          </p:spPr>
          <p:txBody>
            <a:bodyPr wrap="square" lIns="0" tIns="0" rIns="0" bIns="0" rtlCol="0"/>
            <a:p>
              <a:endParaRPr sz="2035"/>
            </a:p>
          </p:txBody>
        </p:sp>
        <p:sp>
          <p:nvSpPr>
            <p:cNvPr id="136" name="object 79"/>
            <p:cNvSpPr/>
            <p:nvPr/>
          </p:nvSpPr>
          <p:spPr>
            <a:xfrm>
              <a:off x="13707082" y="9837056"/>
              <a:ext cx="283845" cy="261620"/>
            </a:xfrm>
            <a:custGeom>
              <a:avLst/>
              <a:gdLst/>
              <a:ahLst/>
              <a:cxnLst/>
              <a:rect l="l" t="t" r="r" b="b"/>
              <a:pathLst>
                <a:path w="283844" h="261620">
                  <a:moveTo>
                    <a:pt x="0" y="43580"/>
                  </a:moveTo>
                  <a:lnTo>
                    <a:pt x="3424" y="26616"/>
                  </a:lnTo>
                  <a:lnTo>
                    <a:pt x="12763" y="12764"/>
                  </a:lnTo>
                  <a:lnTo>
                    <a:pt x="26616" y="3424"/>
                  </a:lnTo>
                  <a:lnTo>
                    <a:pt x="43579" y="0"/>
                  </a:lnTo>
                  <a:lnTo>
                    <a:pt x="239652" y="0"/>
                  </a:lnTo>
                  <a:lnTo>
                    <a:pt x="256615" y="3424"/>
                  </a:lnTo>
                  <a:lnTo>
                    <a:pt x="270467" y="12764"/>
                  </a:lnTo>
                  <a:lnTo>
                    <a:pt x="279807" y="26616"/>
                  </a:lnTo>
                  <a:lnTo>
                    <a:pt x="283232" y="43580"/>
                  </a:lnTo>
                  <a:lnTo>
                    <a:pt x="283232" y="217896"/>
                  </a:lnTo>
                  <a:lnTo>
                    <a:pt x="279807" y="234859"/>
                  </a:lnTo>
                  <a:lnTo>
                    <a:pt x="270467" y="248711"/>
                  </a:lnTo>
                  <a:lnTo>
                    <a:pt x="256615" y="258051"/>
                  </a:lnTo>
                  <a:lnTo>
                    <a:pt x="239652" y="261475"/>
                  </a:lnTo>
                  <a:lnTo>
                    <a:pt x="43579" y="261475"/>
                  </a:lnTo>
                  <a:lnTo>
                    <a:pt x="26616" y="258051"/>
                  </a:lnTo>
                  <a:lnTo>
                    <a:pt x="12763" y="248711"/>
                  </a:lnTo>
                  <a:lnTo>
                    <a:pt x="3424" y="234859"/>
                  </a:lnTo>
                  <a:lnTo>
                    <a:pt x="0" y="217896"/>
                  </a:lnTo>
                  <a:lnTo>
                    <a:pt x="0" y="43580"/>
                  </a:lnTo>
                  <a:close/>
                </a:path>
              </a:pathLst>
            </a:custGeom>
            <a:ln w="5963">
              <a:solidFill>
                <a:srgbClr val="5185AC"/>
              </a:solidFill>
            </a:ln>
          </p:spPr>
          <p:txBody>
            <a:bodyPr wrap="square" lIns="0" tIns="0" rIns="0" bIns="0" rtlCol="0"/>
            <a:p>
              <a:endParaRPr sz="2035"/>
            </a:p>
          </p:txBody>
        </p:sp>
      </p:grpSp>
      <p:sp>
        <p:nvSpPr>
          <p:cNvPr id="2" name="object 2"/>
          <p:cNvSpPr txBox="1"/>
          <p:nvPr/>
        </p:nvSpPr>
        <p:spPr>
          <a:xfrm>
            <a:off x="448751" y="1590912"/>
            <a:ext cx="3403537" cy="2762885"/>
          </a:xfrm>
          <a:prstGeom prst="rect">
            <a:avLst/>
          </a:prstGeom>
        </p:spPr>
        <p:txBody>
          <a:bodyPr vert="horz" wrap="square" lIns="0" tIns="101605" rIns="0" bIns="0" rtlCol="0">
            <a:spAutoFit/>
          </a:bodyPr>
          <a:lstStyle/>
          <a:p>
            <a:pPr marL="13335">
              <a:spcBef>
                <a:spcPts val="1135"/>
              </a:spcBef>
            </a:pPr>
            <a:r>
              <a:rPr sz="1395" b="1" spc="11" dirty="0">
                <a:latin typeface="Arial" panose="020B0604020202020204"/>
                <a:cs typeface="Arial" panose="020B0604020202020204"/>
              </a:rPr>
              <a:t>Abstract</a:t>
            </a:r>
            <a:endParaRPr sz="1395">
              <a:latin typeface="Arial" panose="020B0604020202020204"/>
              <a:cs typeface="Arial" panose="020B0604020202020204"/>
            </a:endParaRPr>
          </a:p>
          <a:p>
            <a:pPr marL="13335" marR="5080" algn="just">
              <a:lnSpc>
                <a:spcPct val="103000"/>
              </a:lnSpc>
              <a:spcBef>
                <a:spcPts val="595"/>
              </a:spcBef>
            </a:pPr>
            <a:r>
              <a:rPr lang="en-US" altLang="zh-CN" sz="1000">
                <a:latin typeface="Arial" panose="020B0604020202020204"/>
                <a:cs typeface="Arial" panose="020B0604020202020204"/>
              </a:rPr>
              <a:t>Protein secondary structure prediction is key to understanding function and supporting drug design. Traditional experimental methods are costly and slow, while conventional algorithms lack accuracy on complex sequences.</a:t>
            </a:r>
            <a:endParaRPr lang="en-US" altLang="zh-CN" sz="1000">
              <a:latin typeface="Arial" panose="020B0604020202020204"/>
              <a:cs typeface="Arial" panose="020B0604020202020204"/>
            </a:endParaRPr>
          </a:p>
          <a:p>
            <a:pPr marL="13335" marR="5080" algn="just">
              <a:lnSpc>
                <a:spcPct val="103000"/>
              </a:lnSpc>
              <a:spcBef>
                <a:spcPts val="595"/>
              </a:spcBef>
            </a:pPr>
            <a:r>
              <a:rPr lang="en-US" altLang="zh-CN" sz="1000">
                <a:latin typeface="Arial" panose="020B0604020202020204"/>
                <a:cs typeface="Arial" panose="020B0604020202020204"/>
              </a:rPr>
              <a:t>Attention-ProteinMeNet combines convolutional layers, bidirectional LSTM, and attention mechanisms to improve prediction performance. Trained on RCSB-PDB and CB513 datasets, the model achieved validation accuracies of 96.49% and 94.15%, with high ROC-AUC and F1-scores.</a:t>
            </a:r>
            <a:endParaRPr lang="en-US" altLang="zh-CN" sz="1000">
              <a:latin typeface="Arial" panose="020B0604020202020204"/>
              <a:cs typeface="Arial" panose="020B0604020202020204"/>
            </a:endParaRPr>
          </a:p>
          <a:p>
            <a:pPr marL="13335" marR="5080" algn="just">
              <a:lnSpc>
                <a:spcPct val="103000"/>
              </a:lnSpc>
              <a:spcBef>
                <a:spcPts val="595"/>
              </a:spcBef>
            </a:pPr>
            <a:r>
              <a:rPr lang="en-US" altLang="zh-CN" sz="1000">
                <a:latin typeface="Arial" panose="020B0604020202020204"/>
                <a:cs typeface="Arial" panose="020B0604020202020204"/>
              </a:rPr>
              <a:t>SHAP analysis enhances interpretability, and a graphical interface enables both single and batch predictions. The model provides a reliable and efficient tool for protein structure analysis.</a:t>
            </a:r>
            <a:endParaRPr lang="en-US" altLang="zh-CN" sz="1000">
              <a:latin typeface="Arial" panose="020B0604020202020204"/>
              <a:cs typeface="Arial" panose="020B0604020202020204"/>
            </a:endParaRPr>
          </a:p>
        </p:txBody>
      </p:sp>
      <p:grpSp>
        <p:nvGrpSpPr>
          <p:cNvPr id="3" name="object 3"/>
          <p:cNvGrpSpPr/>
          <p:nvPr/>
        </p:nvGrpSpPr>
        <p:grpSpPr>
          <a:xfrm>
            <a:off x="293669" y="1668935"/>
            <a:ext cx="10247630" cy="13409612"/>
            <a:chOff x="308334" y="2161283"/>
            <a:chExt cx="13641450" cy="17850621"/>
          </a:xfrm>
        </p:grpSpPr>
        <p:pic>
          <p:nvPicPr>
            <p:cNvPr id="4" name="object 4"/>
            <p:cNvPicPr/>
            <p:nvPr/>
          </p:nvPicPr>
          <p:blipFill>
            <a:blip r:embed="rId1" cstate="print"/>
            <a:stretch>
              <a:fillRect/>
            </a:stretch>
          </p:blipFill>
          <p:spPr>
            <a:xfrm>
              <a:off x="5384360" y="2161283"/>
              <a:ext cx="8565424" cy="6261982"/>
            </a:xfrm>
            <a:prstGeom prst="rect">
              <a:avLst/>
            </a:prstGeom>
          </p:spPr>
        </p:pic>
        <p:pic>
          <p:nvPicPr>
            <p:cNvPr id="5" name="object 5"/>
            <p:cNvPicPr/>
            <p:nvPr/>
          </p:nvPicPr>
          <p:blipFill>
            <a:blip r:embed="rId2" cstate="print"/>
            <a:stretch>
              <a:fillRect/>
            </a:stretch>
          </p:blipFill>
          <p:spPr>
            <a:xfrm>
              <a:off x="308334" y="5681112"/>
              <a:ext cx="4956839" cy="4723536"/>
            </a:xfrm>
            <a:prstGeom prst="rect">
              <a:avLst/>
            </a:prstGeom>
          </p:spPr>
        </p:pic>
        <p:pic>
          <p:nvPicPr>
            <p:cNvPr id="6" name="object 6"/>
            <p:cNvPicPr/>
            <p:nvPr/>
          </p:nvPicPr>
          <p:blipFill>
            <a:blip r:embed="rId3" cstate="print"/>
            <a:stretch>
              <a:fillRect/>
            </a:stretch>
          </p:blipFill>
          <p:spPr>
            <a:xfrm>
              <a:off x="341666" y="18694047"/>
              <a:ext cx="13557334" cy="1317857"/>
            </a:xfrm>
            <a:prstGeom prst="rect">
              <a:avLst/>
            </a:prstGeom>
          </p:spPr>
        </p:pic>
      </p:grpSp>
      <p:sp>
        <p:nvSpPr>
          <p:cNvPr id="7" name="object 7"/>
          <p:cNvSpPr txBox="1"/>
          <p:nvPr/>
        </p:nvSpPr>
        <p:spPr>
          <a:xfrm>
            <a:off x="4298462" y="1568654"/>
            <a:ext cx="6118736" cy="589915"/>
          </a:xfrm>
          <a:prstGeom prst="rect">
            <a:avLst/>
          </a:prstGeom>
        </p:spPr>
        <p:txBody>
          <a:bodyPr vert="horz" wrap="square" lIns="0" tIns="101605" rIns="0" bIns="0" rtlCol="0">
            <a:spAutoFit/>
          </a:bodyPr>
          <a:lstStyle/>
          <a:p>
            <a:pPr marL="13335" algn="l">
              <a:lnSpc>
                <a:spcPct val="100000"/>
              </a:lnSpc>
              <a:spcBef>
                <a:spcPts val="1135"/>
              </a:spcBef>
            </a:pPr>
            <a:r>
              <a:rPr lang="en-US" sz="1395" b="1" spc="11" dirty="0">
                <a:latin typeface="Arial" panose="020B0604020202020204"/>
                <a:cs typeface="Arial" panose="020B0604020202020204"/>
              </a:rPr>
              <a:t>Proposed Model</a:t>
            </a:r>
            <a:endParaRPr lang="en-US" sz="1395" b="1" spc="11" dirty="0">
              <a:latin typeface="Arial" panose="020B0604020202020204"/>
              <a:cs typeface="Arial" panose="020B0604020202020204"/>
            </a:endParaRPr>
          </a:p>
          <a:p>
            <a:pPr marL="13335" algn="l">
              <a:lnSpc>
                <a:spcPct val="100000"/>
              </a:lnSpc>
              <a:spcBef>
                <a:spcPts val="1135"/>
              </a:spcBef>
              <a:spcAft>
                <a:spcPts val="0"/>
              </a:spcAft>
            </a:pPr>
            <a:endParaRPr sz="825">
              <a:latin typeface="Arial" panose="020B0604020202020204"/>
              <a:cs typeface="Arial" panose="020B0604020202020204"/>
            </a:endParaRPr>
          </a:p>
        </p:txBody>
      </p:sp>
      <p:sp>
        <p:nvSpPr>
          <p:cNvPr id="12" name="object 12"/>
          <p:cNvSpPr txBox="1"/>
          <p:nvPr/>
        </p:nvSpPr>
        <p:spPr>
          <a:xfrm>
            <a:off x="1612900" y="504825"/>
            <a:ext cx="7562850" cy="1028065"/>
          </a:xfrm>
          <a:prstGeom prst="rect">
            <a:avLst/>
          </a:prstGeom>
        </p:spPr>
        <p:txBody>
          <a:bodyPr vert="horz" wrap="square" lIns="0" tIns="9063" rIns="0" bIns="0" rtlCol="0">
            <a:spAutoFit/>
          </a:bodyPr>
          <a:lstStyle/>
          <a:p>
            <a:pPr marL="817880" marR="32385" indent="-777875">
              <a:lnSpc>
                <a:spcPct val="101000"/>
              </a:lnSpc>
              <a:spcBef>
                <a:spcPts val="105"/>
              </a:spcBef>
            </a:pPr>
            <a:r>
              <a:rPr lang="en-US" altLang="zh-CN" sz="2105" b="1" spc="6" dirty="0">
                <a:latin typeface="Arial" panose="020B0604020202020204"/>
                <a:cs typeface="Arial" panose="020B0604020202020204"/>
              </a:rPr>
              <a:t>Protein Structure Prediction using Attention-ProteinMeNet</a:t>
            </a:r>
            <a:endParaRPr lang="en-US" altLang="zh-CN" sz="2105" b="1" spc="6" dirty="0">
              <a:latin typeface="Arial" panose="020B0604020202020204"/>
              <a:cs typeface="Arial" panose="020B0604020202020204"/>
            </a:endParaRPr>
          </a:p>
          <a:p>
            <a:pPr marL="817880" marR="32385" indent="-777875" algn="ctr">
              <a:lnSpc>
                <a:spcPct val="101000"/>
              </a:lnSpc>
              <a:spcBef>
                <a:spcPts val="105"/>
              </a:spcBef>
            </a:pPr>
            <a:r>
              <a:rPr lang="en-US" sz="1400" b="1" dirty="0">
                <a:sym typeface="+mn-ea"/>
              </a:rPr>
              <a:t>Oxford Brookes University in collaboration with Chengdu University of Technology</a:t>
            </a:r>
            <a:endParaRPr lang="en-US" sz="1400" b="1" dirty="0">
              <a:sym typeface="+mn-ea"/>
            </a:endParaRPr>
          </a:p>
          <a:p>
            <a:pPr marL="817880" marR="32385" indent="-777875" algn="ctr">
              <a:lnSpc>
                <a:spcPct val="101000"/>
              </a:lnSpc>
              <a:spcBef>
                <a:spcPts val="105"/>
              </a:spcBef>
            </a:pPr>
            <a:r>
              <a:rPr lang="en-US" altLang="zh-CN" sz="1600" b="1" spc="6" dirty="0">
                <a:latin typeface="Arial" panose="020B0604020202020204"/>
                <a:cs typeface="Arial" panose="020B0604020202020204"/>
                <a:sym typeface="+mn-ea"/>
              </a:rPr>
              <a:t>Author: Jia Xin Yue</a:t>
            </a:r>
            <a:endParaRPr lang="en-US" altLang="zh-CN" sz="1600" b="1" spc="6" dirty="0">
              <a:latin typeface="Arial" panose="020B0604020202020204"/>
              <a:cs typeface="Arial" panose="020B0604020202020204"/>
              <a:sym typeface="+mn-ea"/>
            </a:endParaRPr>
          </a:p>
          <a:p>
            <a:pPr marL="817880" marR="32385" indent="-777875" algn="ctr">
              <a:lnSpc>
                <a:spcPct val="101000"/>
              </a:lnSpc>
              <a:spcBef>
                <a:spcPts val="105"/>
              </a:spcBef>
            </a:pPr>
            <a:r>
              <a:rPr lang="en-US" sz="1200" b="1">
                <a:latin typeface="Arial" panose="020B0604020202020204"/>
                <a:cs typeface="Arial" panose="020B0604020202020204"/>
              </a:rPr>
              <a:t>Supervisor: Dr Grace Ugochi Nneji</a:t>
            </a:r>
            <a:endParaRPr lang="en-US" sz="1200" b="1">
              <a:latin typeface="Arial" panose="020B0604020202020204"/>
              <a:cs typeface="Arial" panose="020B0604020202020204"/>
            </a:endParaRPr>
          </a:p>
        </p:txBody>
      </p:sp>
      <p:grpSp>
        <p:nvGrpSpPr>
          <p:cNvPr id="13" name="object 13"/>
          <p:cNvGrpSpPr/>
          <p:nvPr/>
        </p:nvGrpSpPr>
        <p:grpSpPr>
          <a:xfrm>
            <a:off x="306369" y="8032479"/>
            <a:ext cx="10196194" cy="5965825"/>
            <a:chOff x="325240" y="10680470"/>
            <a:chExt cx="13572980" cy="7941593"/>
          </a:xfrm>
        </p:grpSpPr>
        <p:pic>
          <p:nvPicPr>
            <p:cNvPr id="16" name="object 16"/>
            <p:cNvPicPr/>
            <p:nvPr/>
          </p:nvPicPr>
          <p:blipFill>
            <a:blip r:embed="rId4" cstate="print"/>
            <a:stretch>
              <a:fillRect/>
            </a:stretch>
          </p:blipFill>
          <p:spPr>
            <a:xfrm>
              <a:off x="325240" y="10680470"/>
              <a:ext cx="4939933" cy="5377798"/>
            </a:xfrm>
            <a:prstGeom prst="rect">
              <a:avLst/>
            </a:prstGeom>
          </p:spPr>
        </p:pic>
        <p:pic>
          <p:nvPicPr>
            <p:cNvPr id="17" name="object 17"/>
            <p:cNvPicPr/>
            <p:nvPr/>
          </p:nvPicPr>
          <p:blipFill>
            <a:blip r:embed="rId5" cstate="print"/>
            <a:stretch>
              <a:fillRect/>
            </a:stretch>
          </p:blipFill>
          <p:spPr>
            <a:xfrm>
              <a:off x="341300" y="16175765"/>
              <a:ext cx="13556920" cy="2446298"/>
            </a:xfrm>
            <a:prstGeom prst="rect">
              <a:avLst/>
            </a:prstGeom>
          </p:spPr>
        </p:pic>
      </p:grpSp>
      <p:sp>
        <p:nvSpPr>
          <p:cNvPr id="18" name="object 18"/>
          <p:cNvSpPr txBox="1"/>
          <p:nvPr/>
        </p:nvSpPr>
        <p:spPr>
          <a:xfrm>
            <a:off x="4434840" y="12903200"/>
            <a:ext cx="5919470" cy="1207770"/>
          </a:xfrm>
          <a:prstGeom prst="rect">
            <a:avLst/>
          </a:prstGeom>
        </p:spPr>
        <p:txBody>
          <a:bodyPr vert="horz" wrap="square" lIns="0" tIns="10016" rIns="0" bIns="0" rtlCol="0">
            <a:spAutoFit/>
          </a:bodyPr>
          <a:lstStyle/>
          <a:p>
            <a:pPr marL="13335" marR="5080" algn="just">
              <a:lnSpc>
                <a:spcPct val="150000"/>
              </a:lnSpc>
              <a:spcBef>
                <a:spcPts val="115"/>
              </a:spcBef>
              <a:buChar char="•"/>
              <a:tabLst>
                <a:tab pos="169545" algn="l"/>
              </a:tabLst>
            </a:pPr>
            <a:r>
              <a:rPr lang="en-US" altLang="zh-CN" sz="1000">
                <a:latin typeface="Arial" panose="020B0604020202020204" pitchFamily="34" charset="0"/>
                <a:cs typeface="Arial" panose="020B0604020202020204" pitchFamily="34" charset="0"/>
                <a:sym typeface="+mn-ea"/>
              </a:rPr>
              <a:t>The model achieved 96.49% validation accuracy on the RCSB-PDB dataset and 94.15% on CB513.</a:t>
            </a:r>
            <a:endParaRPr lang="en-US" altLang="zh-CN" sz="1000">
              <a:latin typeface="Arial" panose="020B0604020202020204" pitchFamily="34" charset="0"/>
              <a:cs typeface="Arial" panose="020B0604020202020204" pitchFamily="34" charset="0"/>
            </a:endParaRPr>
          </a:p>
          <a:p>
            <a:pPr marL="13335" marR="5080" algn="just">
              <a:lnSpc>
                <a:spcPct val="150000"/>
              </a:lnSpc>
              <a:spcBef>
                <a:spcPts val="115"/>
              </a:spcBef>
              <a:buChar char="•"/>
              <a:tabLst>
                <a:tab pos="169545" algn="l"/>
              </a:tabLst>
            </a:pPr>
            <a:r>
              <a:rPr lang="en-US" altLang="zh-CN" sz="1000">
                <a:latin typeface="Arial" panose="020B0604020202020204" pitchFamily="34" charset="0"/>
                <a:cs typeface="Arial" panose="020B0604020202020204" pitchFamily="34" charset="0"/>
                <a:sym typeface="+mn-ea"/>
              </a:rPr>
              <a:t>Explainable AI (SHAP analysis) enhanced the interpretability of model predictions.</a:t>
            </a:r>
            <a:endParaRPr lang="en-US" altLang="zh-CN" sz="1000">
              <a:latin typeface="Arial" panose="020B0604020202020204" pitchFamily="34" charset="0"/>
              <a:cs typeface="Arial" panose="020B0604020202020204" pitchFamily="34" charset="0"/>
            </a:endParaRPr>
          </a:p>
          <a:p>
            <a:pPr marL="13335" marR="5080" algn="just">
              <a:lnSpc>
                <a:spcPct val="150000"/>
              </a:lnSpc>
              <a:spcBef>
                <a:spcPts val="115"/>
              </a:spcBef>
              <a:buChar char="•"/>
              <a:tabLst>
                <a:tab pos="169545" algn="l"/>
              </a:tabLst>
            </a:pPr>
            <a:r>
              <a:rPr lang="en-US" altLang="zh-CN" sz="1000">
                <a:latin typeface="Arial" panose="020B0604020202020204" pitchFamily="34" charset="0"/>
                <a:cs typeface="Arial" panose="020B0604020202020204" pitchFamily="34" charset="0"/>
                <a:sym typeface="+mn-ea"/>
              </a:rPr>
              <a:t>A GUI tool was developed to support real-time and batch structure prediction for practical use in biological research.</a:t>
            </a:r>
            <a:endParaRPr lang="en-US" altLang="zh-CN" sz="1000">
              <a:latin typeface="Arial" panose="020B0604020202020204" pitchFamily="34" charset="0"/>
              <a:cs typeface="Arial" panose="020B0604020202020204" pitchFamily="34" charset="0"/>
            </a:endParaRPr>
          </a:p>
          <a:p>
            <a:pPr marL="13335" marR="5080" algn="just">
              <a:lnSpc>
                <a:spcPct val="150000"/>
              </a:lnSpc>
              <a:spcBef>
                <a:spcPts val="115"/>
              </a:spcBef>
              <a:buChar char="•"/>
              <a:tabLst>
                <a:tab pos="169545" algn="l"/>
              </a:tabLst>
            </a:pPr>
            <a:endParaRPr lang="en-US" altLang="zh-CN" sz="1000">
              <a:latin typeface="Arial" panose="020B0604020202020204" pitchFamily="34" charset="0"/>
              <a:cs typeface="Arial" panose="020B0604020202020204" pitchFamily="34" charset="0"/>
            </a:endParaRPr>
          </a:p>
        </p:txBody>
      </p:sp>
      <p:sp>
        <p:nvSpPr>
          <p:cNvPr id="19" name="object 19"/>
          <p:cNvSpPr txBox="1"/>
          <p:nvPr/>
        </p:nvSpPr>
        <p:spPr>
          <a:xfrm>
            <a:off x="448945" y="12242165"/>
            <a:ext cx="6436995" cy="2055495"/>
          </a:xfrm>
          <a:prstGeom prst="rect">
            <a:avLst/>
          </a:prstGeom>
        </p:spPr>
        <p:txBody>
          <a:bodyPr vert="horz" wrap="square" lIns="0" tIns="101605" rIns="0" bIns="0" rtlCol="0">
            <a:spAutoFit/>
          </a:bodyPr>
          <a:lstStyle/>
          <a:p>
            <a:pPr marL="13335">
              <a:spcBef>
                <a:spcPts val="1135"/>
              </a:spcBef>
            </a:pPr>
            <a:r>
              <a:rPr sz="1395" b="1" spc="16" dirty="0">
                <a:latin typeface="Arial" panose="020B0604020202020204"/>
                <a:cs typeface="Arial" panose="020B0604020202020204"/>
              </a:rPr>
              <a:t>Conclusions</a:t>
            </a:r>
            <a:endParaRPr sz="1395">
              <a:latin typeface="Arial" panose="020B0604020202020204"/>
              <a:cs typeface="Arial" panose="020B0604020202020204"/>
            </a:endParaRPr>
          </a:p>
          <a:p>
            <a:pPr marL="13335" marR="5080" algn="just">
              <a:lnSpc>
                <a:spcPct val="102000"/>
              </a:lnSpc>
              <a:spcBef>
                <a:spcPts val="610"/>
              </a:spcBef>
              <a:buChar char="•"/>
              <a:tabLst>
                <a:tab pos="160655" algn="l"/>
              </a:tabLst>
            </a:pPr>
            <a:r>
              <a:rPr lang="en-US" altLang="zh-CN" sz="1000">
                <a:latin typeface="Arial" panose="020B0604020202020204"/>
                <a:cs typeface="Arial" panose="020B0604020202020204"/>
              </a:rPr>
              <a:t> This project proposed a novel deep learning model, Attention-ProteinMeNet, for protein secondary structure prediction. </a:t>
            </a:r>
            <a:endParaRPr lang="en-US" altLang="zh-CN" sz="1000">
              <a:latin typeface="Arial" panose="020B0604020202020204"/>
              <a:cs typeface="Arial" panose="020B0604020202020204"/>
            </a:endParaRPr>
          </a:p>
          <a:p>
            <a:pPr marL="13335" marR="5080" algn="just">
              <a:lnSpc>
                <a:spcPct val="100000"/>
              </a:lnSpc>
              <a:spcBef>
                <a:spcPts val="610"/>
              </a:spcBef>
              <a:buChar char="•"/>
              <a:tabLst>
                <a:tab pos="160655" algn="l"/>
              </a:tabLst>
            </a:pPr>
            <a:r>
              <a:rPr lang="en-US" altLang="zh-CN" sz="1000">
                <a:latin typeface="Arial" panose="020B0604020202020204"/>
                <a:cs typeface="Arial" panose="020B0604020202020204"/>
              </a:rPr>
              <a:t> ProteinNet for local feature extraction</a:t>
            </a:r>
            <a:endParaRPr lang="en-US" altLang="zh-CN" sz="1000">
              <a:latin typeface="Arial" panose="020B0604020202020204"/>
              <a:cs typeface="Arial" panose="020B0604020202020204"/>
            </a:endParaRPr>
          </a:p>
          <a:p>
            <a:pPr marL="13335" marR="5080" algn="just">
              <a:lnSpc>
                <a:spcPct val="100000"/>
              </a:lnSpc>
              <a:spcBef>
                <a:spcPts val="610"/>
              </a:spcBef>
              <a:buChar char="•"/>
              <a:tabLst>
                <a:tab pos="160655" algn="l"/>
              </a:tabLst>
            </a:pPr>
            <a:r>
              <a:rPr lang="en-US" altLang="zh-CN" sz="1000">
                <a:latin typeface="Arial" panose="020B0604020202020204"/>
                <a:cs typeface="Arial" panose="020B0604020202020204"/>
              </a:rPr>
              <a:t> BLSTM for sequence dependency modeling</a:t>
            </a:r>
            <a:endParaRPr lang="en-US" altLang="zh-CN" sz="1000">
              <a:latin typeface="Arial" panose="020B0604020202020204"/>
              <a:cs typeface="Arial" panose="020B0604020202020204"/>
            </a:endParaRPr>
          </a:p>
          <a:p>
            <a:pPr marL="13335" marR="5080" algn="just">
              <a:lnSpc>
                <a:spcPct val="100000"/>
              </a:lnSpc>
              <a:spcBef>
                <a:spcPts val="610"/>
              </a:spcBef>
              <a:buChar char="•"/>
              <a:tabLst>
                <a:tab pos="160655" algn="l"/>
              </a:tabLst>
            </a:pPr>
            <a:r>
              <a:rPr lang="en-US" altLang="zh-CN" sz="1000">
                <a:latin typeface="Arial" panose="020B0604020202020204"/>
                <a:cs typeface="Arial" panose="020B0604020202020204"/>
              </a:rPr>
              <a:t> Attention mechanism to focus on key residues</a:t>
            </a:r>
            <a:endParaRPr lang="en-US" altLang="zh-CN" sz="1000">
              <a:latin typeface="Arial" panose="020B0604020202020204"/>
              <a:cs typeface="Arial" panose="020B0604020202020204"/>
            </a:endParaRPr>
          </a:p>
          <a:p>
            <a:pPr marL="13335" marR="5080" algn="just">
              <a:lnSpc>
                <a:spcPct val="102000"/>
              </a:lnSpc>
              <a:spcBef>
                <a:spcPts val="610"/>
              </a:spcBef>
              <a:buChar char="•"/>
              <a:tabLst>
                <a:tab pos="160655" algn="l"/>
              </a:tabLst>
            </a:pPr>
            <a:r>
              <a:rPr lang="en-US" altLang="zh-CN" sz="1000">
                <a:latin typeface="Arial" panose="020B0604020202020204"/>
                <a:cs typeface="Arial" panose="020B0604020202020204"/>
              </a:rPr>
              <a:t> the model achieves both high accuracy and strong generalization</a:t>
            </a:r>
            <a:endParaRPr lang="en-US" altLang="zh-CN" sz="1000">
              <a:latin typeface="Arial" panose="020B0604020202020204"/>
              <a:cs typeface="Arial" panose="020B0604020202020204"/>
            </a:endParaRPr>
          </a:p>
          <a:p>
            <a:pPr marL="13335" marR="5080" algn="just">
              <a:lnSpc>
                <a:spcPct val="102000"/>
              </a:lnSpc>
              <a:spcBef>
                <a:spcPts val="610"/>
              </a:spcBef>
              <a:buChar char="•"/>
              <a:tabLst>
                <a:tab pos="160655" algn="l"/>
              </a:tabLst>
            </a:pPr>
            <a:endParaRPr lang="en-US" altLang="zh-CN" sz="825">
              <a:latin typeface="Arial" panose="020B0604020202020204"/>
              <a:cs typeface="Arial" panose="020B0604020202020204"/>
            </a:endParaRPr>
          </a:p>
          <a:p>
            <a:pPr marL="13335" marR="5080" algn="just">
              <a:lnSpc>
                <a:spcPct val="102000"/>
              </a:lnSpc>
              <a:spcBef>
                <a:spcPts val="610"/>
              </a:spcBef>
              <a:buChar char="•"/>
              <a:tabLst>
                <a:tab pos="160655" algn="l"/>
              </a:tabLst>
            </a:pPr>
            <a:endParaRPr lang="en-US" altLang="zh-CN" sz="825">
              <a:latin typeface="Arial" panose="020B0604020202020204"/>
              <a:cs typeface="Arial" panose="020B0604020202020204"/>
            </a:endParaRPr>
          </a:p>
        </p:txBody>
      </p:sp>
      <p:sp>
        <p:nvSpPr>
          <p:cNvPr id="23" name="object 23"/>
          <p:cNvSpPr txBox="1"/>
          <p:nvPr/>
        </p:nvSpPr>
        <p:spPr>
          <a:xfrm>
            <a:off x="6061272" y="3820286"/>
            <a:ext cx="5800087" cy="114935"/>
          </a:xfrm>
          <a:prstGeom prst="rect">
            <a:avLst/>
          </a:prstGeom>
        </p:spPr>
        <p:txBody>
          <a:bodyPr vert="horz" wrap="square" lIns="0" tIns="8585" rIns="0" bIns="0" rtlCol="0">
            <a:spAutoFit/>
          </a:bodyPr>
          <a:lstStyle/>
          <a:p>
            <a:pPr marL="13335" marR="5080">
              <a:lnSpc>
                <a:spcPct val="104000"/>
              </a:lnSpc>
              <a:spcBef>
                <a:spcPts val="95"/>
              </a:spcBef>
            </a:pPr>
            <a:r>
              <a:rPr sz="670" b="1" spc="16" dirty="0">
                <a:latin typeface="Arial" panose="020B0604020202020204"/>
                <a:cs typeface="Arial" panose="020B0604020202020204"/>
              </a:rPr>
              <a:t>Figure</a:t>
            </a:r>
            <a:r>
              <a:rPr sz="670" b="1" spc="21" dirty="0">
                <a:latin typeface="Arial" panose="020B0604020202020204"/>
                <a:cs typeface="Arial" panose="020B0604020202020204"/>
              </a:rPr>
              <a:t> </a:t>
            </a:r>
            <a:r>
              <a:rPr sz="670" b="1" spc="11" dirty="0">
                <a:latin typeface="Arial" panose="020B0604020202020204"/>
                <a:cs typeface="Arial" panose="020B0604020202020204"/>
              </a:rPr>
              <a:t>2.</a:t>
            </a:r>
            <a:r>
              <a:rPr sz="670" b="1" spc="27" dirty="0">
                <a:latin typeface="Arial" panose="020B0604020202020204"/>
                <a:cs typeface="Arial" panose="020B0604020202020204"/>
              </a:rPr>
              <a:t> </a:t>
            </a:r>
            <a:r>
              <a:rPr lang="en-US" altLang="zh-CN" sz="670">
                <a:latin typeface="Arial" panose="020B0604020202020204"/>
                <a:cs typeface="Arial" panose="020B0604020202020204"/>
              </a:rPr>
              <a:t>Architectural Overview of Attention ProteinMeNet Model</a:t>
            </a:r>
            <a:endParaRPr lang="en-US" altLang="zh-CN" sz="670">
              <a:latin typeface="Arial" panose="020B0604020202020204"/>
              <a:cs typeface="Arial" panose="020B0604020202020204"/>
            </a:endParaRPr>
          </a:p>
        </p:txBody>
      </p:sp>
      <p:sp>
        <p:nvSpPr>
          <p:cNvPr id="24" name="object 24"/>
          <p:cNvSpPr txBox="1"/>
          <p:nvPr/>
        </p:nvSpPr>
        <p:spPr>
          <a:xfrm>
            <a:off x="409899" y="8032724"/>
            <a:ext cx="3345341" cy="226695"/>
          </a:xfrm>
          <a:prstGeom prst="rect">
            <a:avLst/>
          </a:prstGeom>
        </p:spPr>
        <p:txBody>
          <a:bodyPr vert="horz" wrap="square" lIns="0" tIns="11924" rIns="0" bIns="0" rtlCol="0">
            <a:spAutoFit/>
          </a:bodyPr>
          <a:lstStyle/>
          <a:p>
            <a:pPr marL="13335">
              <a:spcBef>
                <a:spcPts val="135"/>
              </a:spcBef>
            </a:pPr>
            <a:r>
              <a:rPr lang="en-US" sz="1395" b="1" spc="11" dirty="0">
                <a:latin typeface="Arial" panose="020B0604020202020204"/>
                <a:cs typeface="Arial" panose="020B0604020202020204"/>
              </a:rPr>
              <a:t>Model Explainability--SHAP</a:t>
            </a:r>
            <a:endParaRPr lang="en-US" sz="1395" b="1" spc="11" dirty="0">
              <a:latin typeface="Arial" panose="020B0604020202020204"/>
              <a:cs typeface="Arial" panose="020B0604020202020204"/>
            </a:endParaRPr>
          </a:p>
        </p:txBody>
      </p:sp>
      <p:sp>
        <p:nvSpPr>
          <p:cNvPr id="43" name="object 43"/>
          <p:cNvSpPr txBox="1"/>
          <p:nvPr/>
        </p:nvSpPr>
        <p:spPr>
          <a:xfrm>
            <a:off x="4664710" y="8126730"/>
            <a:ext cx="1057910" cy="114935"/>
          </a:xfrm>
          <a:prstGeom prst="rect">
            <a:avLst/>
          </a:prstGeom>
        </p:spPr>
        <p:txBody>
          <a:bodyPr vert="horz" wrap="square" lIns="0" tIns="8585" rIns="0" bIns="0" rtlCol="0">
            <a:spAutoFit/>
          </a:bodyPr>
          <a:lstStyle/>
          <a:p>
            <a:pPr marL="13335" marR="5080" algn="just">
              <a:lnSpc>
                <a:spcPct val="104000"/>
              </a:lnSpc>
              <a:spcBef>
                <a:spcPts val="95"/>
              </a:spcBef>
            </a:pPr>
            <a:r>
              <a:rPr sz="670" b="1" spc="16" dirty="0">
                <a:latin typeface="Arial" panose="020B0604020202020204"/>
                <a:cs typeface="Arial" panose="020B0604020202020204"/>
              </a:rPr>
              <a:t>Figure </a:t>
            </a:r>
            <a:r>
              <a:rPr lang="en-US" sz="670" b="1" spc="11" dirty="0">
                <a:latin typeface="Arial" panose="020B0604020202020204"/>
                <a:cs typeface="Arial" panose="020B0604020202020204"/>
              </a:rPr>
              <a:t>4</a:t>
            </a:r>
            <a:r>
              <a:rPr sz="670" b="1" spc="11" dirty="0">
                <a:latin typeface="Arial" panose="020B0604020202020204"/>
                <a:cs typeface="Arial" panose="020B0604020202020204"/>
              </a:rPr>
              <a:t>. </a:t>
            </a:r>
            <a:r>
              <a:rPr lang="en-US" sz="670" spc="21" dirty="0">
                <a:latin typeface="Arial" panose="020B0604020202020204"/>
                <a:cs typeface="Arial" panose="020B0604020202020204"/>
              </a:rPr>
              <a:t>Accuracy curve</a:t>
            </a:r>
            <a:endParaRPr lang="en-US" sz="670" spc="21" dirty="0">
              <a:latin typeface="Arial" panose="020B0604020202020204"/>
              <a:cs typeface="Arial" panose="020B0604020202020204"/>
            </a:endParaRPr>
          </a:p>
        </p:txBody>
      </p:sp>
      <p:sp>
        <p:nvSpPr>
          <p:cNvPr id="44" name="object 44"/>
          <p:cNvSpPr txBox="1"/>
          <p:nvPr/>
        </p:nvSpPr>
        <p:spPr>
          <a:xfrm>
            <a:off x="4252091" y="6142395"/>
            <a:ext cx="3041480" cy="114935"/>
          </a:xfrm>
          <a:prstGeom prst="rect">
            <a:avLst/>
          </a:prstGeom>
        </p:spPr>
        <p:txBody>
          <a:bodyPr vert="horz" wrap="square" lIns="0" tIns="8585" rIns="0" bIns="0" rtlCol="0">
            <a:spAutoFit/>
          </a:bodyPr>
          <a:lstStyle/>
          <a:p>
            <a:pPr marL="13335" marR="5080">
              <a:lnSpc>
                <a:spcPct val="104000"/>
              </a:lnSpc>
              <a:spcBef>
                <a:spcPts val="95"/>
              </a:spcBef>
            </a:pPr>
            <a:r>
              <a:rPr sz="670" b="1" spc="16" dirty="0">
                <a:latin typeface="Arial" panose="020B0604020202020204"/>
                <a:cs typeface="Arial" panose="020B0604020202020204"/>
              </a:rPr>
              <a:t>Figure</a:t>
            </a:r>
            <a:r>
              <a:rPr sz="670" b="1" spc="234" dirty="0">
                <a:latin typeface="Arial" panose="020B0604020202020204"/>
                <a:cs typeface="Arial" panose="020B0604020202020204"/>
              </a:rPr>
              <a:t> </a:t>
            </a:r>
            <a:r>
              <a:rPr sz="670" b="1" spc="16" dirty="0">
                <a:latin typeface="Arial" panose="020B0604020202020204"/>
                <a:cs typeface="Arial" panose="020B0604020202020204"/>
              </a:rPr>
              <a:t>3.</a:t>
            </a:r>
            <a:r>
              <a:rPr sz="670" b="1" spc="234" dirty="0">
                <a:latin typeface="Arial" panose="020B0604020202020204"/>
                <a:cs typeface="Arial" panose="020B0604020202020204"/>
              </a:rPr>
              <a:t> </a:t>
            </a:r>
            <a:r>
              <a:rPr lang="en-US" sz="670" spc="21" dirty="0">
                <a:latin typeface="Arial" panose="020B0604020202020204"/>
                <a:cs typeface="Arial" panose="020B0604020202020204"/>
              </a:rPr>
              <a:t>Attention Block</a:t>
            </a:r>
            <a:endParaRPr lang="en-US" sz="670">
              <a:latin typeface="Arial" panose="020B0604020202020204"/>
              <a:cs typeface="Arial" panose="020B0604020202020204"/>
            </a:endParaRPr>
          </a:p>
        </p:txBody>
      </p:sp>
      <p:sp>
        <p:nvSpPr>
          <p:cNvPr id="56" name="object 56"/>
          <p:cNvSpPr txBox="1"/>
          <p:nvPr/>
        </p:nvSpPr>
        <p:spPr>
          <a:xfrm>
            <a:off x="3903849" y="1682450"/>
            <a:ext cx="81571" cy="144780"/>
          </a:xfrm>
          <a:prstGeom prst="rect">
            <a:avLst/>
          </a:prstGeom>
        </p:spPr>
        <p:txBody>
          <a:bodyPr vert="horz" wrap="square" lIns="0" tIns="11448" rIns="0" bIns="0" rtlCol="0">
            <a:spAutoFit/>
          </a:bodyPr>
          <a:lstStyle/>
          <a:p>
            <a:pPr marL="13335">
              <a:spcBef>
                <a:spcPts val="125"/>
              </a:spcBef>
            </a:pPr>
            <a:r>
              <a:rPr sz="865" spc="11" dirty="0">
                <a:latin typeface="Arial" panose="020B0604020202020204"/>
                <a:cs typeface="Arial" panose="020B0604020202020204"/>
              </a:rPr>
              <a:t>1</a:t>
            </a:r>
            <a:endParaRPr sz="865">
              <a:latin typeface="Arial" panose="020B0604020202020204"/>
              <a:cs typeface="Arial" panose="020B0604020202020204"/>
            </a:endParaRPr>
          </a:p>
        </p:txBody>
      </p:sp>
      <p:grpSp>
        <p:nvGrpSpPr>
          <p:cNvPr id="57" name="object 57"/>
          <p:cNvGrpSpPr/>
          <p:nvPr/>
        </p:nvGrpSpPr>
        <p:grpSpPr>
          <a:xfrm>
            <a:off x="3820277" y="4289272"/>
            <a:ext cx="217998" cy="201302"/>
            <a:chOff x="5015566" y="5295221"/>
            <a:chExt cx="290195" cy="267970"/>
          </a:xfrm>
        </p:grpSpPr>
        <p:sp>
          <p:nvSpPr>
            <p:cNvPr id="58" name="object 58"/>
            <p:cNvSpPr/>
            <p:nvPr/>
          </p:nvSpPr>
          <p:spPr>
            <a:xfrm>
              <a:off x="5018741" y="5298396"/>
              <a:ext cx="283845" cy="261620"/>
            </a:xfrm>
            <a:custGeom>
              <a:avLst/>
              <a:gdLst/>
              <a:ahLst/>
              <a:cxnLst/>
              <a:rect l="l" t="t" r="r" b="b"/>
              <a:pathLst>
                <a:path w="283845" h="261620">
                  <a:moveTo>
                    <a:pt x="239652" y="0"/>
                  </a:moveTo>
                  <a:lnTo>
                    <a:pt x="43579" y="0"/>
                  </a:lnTo>
                  <a:lnTo>
                    <a:pt x="26616" y="3425"/>
                  </a:lnTo>
                  <a:lnTo>
                    <a:pt x="12764" y="12765"/>
                  </a:lnTo>
                  <a:lnTo>
                    <a:pt x="3424" y="26619"/>
                  </a:lnTo>
                  <a:lnTo>
                    <a:pt x="0" y="43584"/>
                  </a:lnTo>
                  <a:lnTo>
                    <a:pt x="0" y="217899"/>
                  </a:lnTo>
                  <a:lnTo>
                    <a:pt x="3424" y="234861"/>
                  </a:lnTo>
                  <a:lnTo>
                    <a:pt x="12764" y="248713"/>
                  </a:lnTo>
                  <a:lnTo>
                    <a:pt x="26616" y="258053"/>
                  </a:lnTo>
                  <a:lnTo>
                    <a:pt x="43579" y="261478"/>
                  </a:lnTo>
                  <a:lnTo>
                    <a:pt x="239652" y="261478"/>
                  </a:lnTo>
                  <a:lnTo>
                    <a:pt x="256615" y="258053"/>
                  </a:lnTo>
                  <a:lnTo>
                    <a:pt x="270467" y="248713"/>
                  </a:lnTo>
                  <a:lnTo>
                    <a:pt x="279806" y="234861"/>
                  </a:lnTo>
                  <a:lnTo>
                    <a:pt x="283231" y="217899"/>
                  </a:lnTo>
                  <a:lnTo>
                    <a:pt x="283231" y="43584"/>
                  </a:lnTo>
                  <a:lnTo>
                    <a:pt x="279806" y="26619"/>
                  </a:lnTo>
                  <a:lnTo>
                    <a:pt x="270467" y="12765"/>
                  </a:lnTo>
                  <a:lnTo>
                    <a:pt x="256615" y="3425"/>
                  </a:lnTo>
                  <a:lnTo>
                    <a:pt x="239652" y="0"/>
                  </a:lnTo>
                  <a:close/>
                </a:path>
              </a:pathLst>
            </a:custGeom>
            <a:solidFill>
              <a:srgbClr val="C8DFF2"/>
            </a:solidFill>
          </p:spPr>
          <p:txBody>
            <a:bodyPr wrap="square" lIns="0" tIns="0" rIns="0" bIns="0" rtlCol="0"/>
            <a:lstStyle/>
            <a:p>
              <a:endParaRPr sz="2035"/>
            </a:p>
          </p:txBody>
        </p:sp>
        <p:sp>
          <p:nvSpPr>
            <p:cNvPr id="59" name="object 59"/>
            <p:cNvSpPr/>
            <p:nvPr/>
          </p:nvSpPr>
          <p:spPr>
            <a:xfrm>
              <a:off x="5018741" y="5298396"/>
              <a:ext cx="283845" cy="261620"/>
            </a:xfrm>
            <a:custGeom>
              <a:avLst/>
              <a:gdLst/>
              <a:ahLst/>
              <a:cxnLst/>
              <a:rect l="l" t="t" r="r" b="b"/>
              <a:pathLst>
                <a:path w="283845" h="261620">
                  <a:moveTo>
                    <a:pt x="0" y="43579"/>
                  </a:moveTo>
                  <a:lnTo>
                    <a:pt x="3424" y="26616"/>
                  </a:lnTo>
                  <a:lnTo>
                    <a:pt x="12764" y="12764"/>
                  </a:lnTo>
                  <a:lnTo>
                    <a:pt x="26616" y="3424"/>
                  </a:lnTo>
                  <a:lnTo>
                    <a:pt x="43579" y="0"/>
                  </a:lnTo>
                  <a:lnTo>
                    <a:pt x="239652" y="0"/>
                  </a:lnTo>
                  <a:lnTo>
                    <a:pt x="256615" y="3424"/>
                  </a:lnTo>
                  <a:lnTo>
                    <a:pt x="270467" y="12764"/>
                  </a:lnTo>
                  <a:lnTo>
                    <a:pt x="279807" y="26616"/>
                  </a:lnTo>
                  <a:lnTo>
                    <a:pt x="283231" y="43579"/>
                  </a:lnTo>
                  <a:lnTo>
                    <a:pt x="283231" y="217896"/>
                  </a:lnTo>
                  <a:lnTo>
                    <a:pt x="279807" y="234859"/>
                  </a:lnTo>
                  <a:lnTo>
                    <a:pt x="270467" y="248711"/>
                  </a:lnTo>
                  <a:lnTo>
                    <a:pt x="256615" y="258051"/>
                  </a:lnTo>
                  <a:lnTo>
                    <a:pt x="239652" y="261475"/>
                  </a:lnTo>
                  <a:lnTo>
                    <a:pt x="43579" y="261475"/>
                  </a:lnTo>
                  <a:lnTo>
                    <a:pt x="26616" y="258051"/>
                  </a:lnTo>
                  <a:lnTo>
                    <a:pt x="12764" y="248711"/>
                  </a:lnTo>
                  <a:lnTo>
                    <a:pt x="3424" y="234859"/>
                  </a:lnTo>
                  <a:lnTo>
                    <a:pt x="0" y="217896"/>
                  </a:lnTo>
                  <a:lnTo>
                    <a:pt x="0" y="43579"/>
                  </a:lnTo>
                  <a:close/>
                </a:path>
              </a:pathLst>
            </a:custGeom>
            <a:ln w="5963">
              <a:solidFill>
                <a:srgbClr val="5185AC"/>
              </a:solidFill>
            </a:ln>
          </p:spPr>
          <p:txBody>
            <a:bodyPr wrap="square" lIns="0" tIns="0" rIns="0" bIns="0" rtlCol="0"/>
            <a:lstStyle/>
            <a:p>
              <a:endParaRPr sz="2035"/>
            </a:p>
          </p:txBody>
        </p:sp>
      </p:grpSp>
      <p:sp>
        <p:nvSpPr>
          <p:cNvPr id="60" name="object 60"/>
          <p:cNvSpPr txBox="1"/>
          <p:nvPr/>
        </p:nvSpPr>
        <p:spPr>
          <a:xfrm>
            <a:off x="3889337" y="4313138"/>
            <a:ext cx="81571" cy="144780"/>
          </a:xfrm>
          <a:prstGeom prst="rect">
            <a:avLst/>
          </a:prstGeom>
        </p:spPr>
        <p:txBody>
          <a:bodyPr vert="horz" wrap="square" lIns="0" tIns="11448" rIns="0" bIns="0" rtlCol="0">
            <a:spAutoFit/>
          </a:bodyPr>
          <a:lstStyle/>
          <a:p>
            <a:pPr marL="13335">
              <a:spcBef>
                <a:spcPts val="125"/>
              </a:spcBef>
            </a:pPr>
            <a:r>
              <a:rPr sz="865" spc="11" dirty="0">
                <a:latin typeface="Arial" panose="020B0604020202020204"/>
                <a:cs typeface="Arial" panose="020B0604020202020204"/>
              </a:rPr>
              <a:t>2</a:t>
            </a:r>
            <a:endParaRPr sz="865">
              <a:latin typeface="Arial" panose="020B0604020202020204"/>
              <a:cs typeface="Arial" panose="020B0604020202020204"/>
            </a:endParaRPr>
          </a:p>
        </p:txBody>
      </p:sp>
      <p:grpSp>
        <p:nvGrpSpPr>
          <p:cNvPr id="61" name="object 61"/>
          <p:cNvGrpSpPr/>
          <p:nvPr/>
        </p:nvGrpSpPr>
        <p:grpSpPr>
          <a:xfrm>
            <a:off x="10351811" y="1609633"/>
            <a:ext cx="217998" cy="201302"/>
            <a:chOff x="13697542" y="2130501"/>
            <a:chExt cx="290195" cy="267970"/>
          </a:xfrm>
        </p:grpSpPr>
        <p:sp>
          <p:nvSpPr>
            <p:cNvPr id="62" name="object 62"/>
            <p:cNvSpPr/>
            <p:nvPr/>
          </p:nvSpPr>
          <p:spPr>
            <a:xfrm>
              <a:off x="13700717" y="2133677"/>
              <a:ext cx="283845" cy="261620"/>
            </a:xfrm>
            <a:custGeom>
              <a:avLst/>
              <a:gdLst/>
              <a:ahLst/>
              <a:cxnLst/>
              <a:rect l="l" t="t" r="r" b="b"/>
              <a:pathLst>
                <a:path w="283844" h="261619">
                  <a:moveTo>
                    <a:pt x="239656" y="0"/>
                  </a:moveTo>
                  <a:lnTo>
                    <a:pt x="43578" y="0"/>
                  </a:lnTo>
                  <a:lnTo>
                    <a:pt x="26617" y="3425"/>
                  </a:lnTo>
                  <a:lnTo>
                    <a:pt x="12764" y="12764"/>
                  </a:lnTo>
                  <a:lnTo>
                    <a:pt x="3425" y="26617"/>
                  </a:lnTo>
                  <a:lnTo>
                    <a:pt x="0" y="43578"/>
                  </a:lnTo>
                  <a:lnTo>
                    <a:pt x="0" y="217893"/>
                  </a:lnTo>
                  <a:lnTo>
                    <a:pt x="3425" y="234859"/>
                  </a:lnTo>
                  <a:lnTo>
                    <a:pt x="12764" y="248712"/>
                  </a:lnTo>
                  <a:lnTo>
                    <a:pt x="26617" y="258053"/>
                  </a:lnTo>
                  <a:lnTo>
                    <a:pt x="43578" y="261478"/>
                  </a:lnTo>
                  <a:lnTo>
                    <a:pt x="239656" y="261478"/>
                  </a:lnTo>
                  <a:lnTo>
                    <a:pt x="256618" y="258053"/>
                  </a:lnTo>
                  <a:lnTo>
                    <a:pt x="270470" y="248712"/>
                  </a:lnTo>
                  <a:lnTo>
                    <a:pt x="279810" y="234859"/>
                  </a:lnTo>
                  <a:lnTo>
                    <a:pt x="283235" y="217893"/>
                  </a:lnTo>
                  <a:lnTo>
                    <a:pt x="283235" y="43578"/>
                  </a:lnTo>
                  <a:lnTo>
                    <a:pt x="279810" y="26617"/>
                  </a:lnTo>
                  <a:lnTo>
                    <a:pt x="270470" y="12764"/>
                  </a:lnTo>
                  <a:lnTo>
                    <a:pt x="256618" y="3425"/>
                  </a:lnTo>
                  <a:lnTo>
                    <a:pt x="239656" y="0"/>
                  </a:lnTo>
                  <a:close/>
                </a:path>
              </a:pathLst>
            </a:custGeom>
            <a:solidFill>
              <a:srgbClr val="C8DFF2"/>
            </a:solidFill>
          </p:spPr>
          <p:txBody>
            <a:bodyPr wrap="square" lIns="0" tIns="0" rIns="0" bIns="0" rtlCol="0"/>
            <a:lstStyle/>
            <a:p>
              <a:endParaRPr sz="2035"/>
            </a:p>
          </p:txBody>
        </p:sp>
        <p:sp>
          <p:nvSpPr>
            <p:cNvPr id="63" name="object 63"/>
            <p:cNvSpPr/>
            <p:nvPr/>
          </p:nvSpPr>
          <p:spPr>
            <a:xfrm>
              <a:off x="13700717" y="2133676"/>
              <a:ext cx="283845" cy="261620"/>
            </a:xfrm>
            <a:custGeom>
              <a:avLst/>
              <a:gdLst/>
              <a:ahLst/>
              <a:cxnLst/>
              <a:rect l="l" t="t" r="r" b="b"/>
              <a:pathLst>
                <a:path w="283844" h="261619">
                  <a:moveTo>
                    <a:pt x="0" y="43579"/>
                  </a:moveTo>
                  <a:lnTo>
                    <a:pt x="3424" y="26616"/>
                  </a:lnTo>
                  <a:lnTo>
                    <a:pt x="12763" y="12764"/>
                  </a:lnTo>
                  <a:lnTo>
                    <a:pt x="26616" y="3424"/>
                  </a:lnTo>
                  <a:lnTo>
                    <a:pt x="43579" y="0"/>
                  </a:lnTo>
                  <a:lnTo>
                    <a:pt x="239652" y="0"/>
                  </a:lnTo>
                  <a:lnTo>
                    <a:pt x="256615" y="3424"/>
                  </a:lnTo>
                  <a:lnTo>
                    <a:pt x="270467" y="12764"/>
                  </a:lnTo>
                  <a:lnTo>
                    <a:pt x="279807" y="26616"/>
                  </a:lnTo>
                  <a:lnTo>
                    <a:pt x="283232" y="43579"/>
                  </a:lnTo>
                  <a:lnTo>
                    <a:pt x="283232" y="217896"/>
                  </a:lnTo>
                  <a:lnTo>
                    <a:pt x="279807" y="234859"/>
                  </a:lnTo>
                  <a:lnTo>
                    <a:pt x="270467" y="248711"/>
                  </a:lnTo>
                  <a:lnTo>
                    <a:pt x="256615" y="258051"/>
                  </a:lnTo>
                  <a:lnTo>
                    <a:pt x="239652" y="261475"/>
                  </a:lnTo>
                  <a:lnTo>
                    <a:pt x="43579" y="261475"/>
                  </a:lnTo>
                  <a:lnTo>
                    <a:pt x="26616" y="258051"/>
                  </a:lnTo>
                  <a:lnTo>
                    <a:pt x="12763" y="248711"/>
                  </a:lnTo>
                  <a:lnTo>
                    <a:pt x="3424" y="234859"/>
                  </a:lnTo>
                  <a:lnTo>
                    <a:pt x="0" y="217896"/>
                  </a:lnTo>
                  <a:lnTo>
                    <a:pt x="0" y="43579"/>
                  </a:lnTo>
                  <a:close/>
                </a:path>
              </a:pathLst>
            </a:custGeom>
            <a:ln w="5963">
              <a:solidFill>
                <a:srgbClr val="5185AC"/>
              </a:solidFill>
            </a:ln>
          </p:spPr>
          <p:txBody>
            <a:bodyPr wrap="square" lIns="0" tIns="0" rIns="0" bIns="0" rtlCol="0"/>
            <a:lstStyle/>
            <a:p>
              <a:endParaRPr sz="2035"/>
            </a:p>
          </p:txBody>
        </p:sp>
      </p:grpSp>
      <p:sp>
        <p:nvSpPr>
          <p:cNvPr id="64" name="object 64"/>
          <p:cNvSpPr txBox="1"/>
          <p:nvPr/>
        </p:nvSpPr>
        <p:spPr>
          <a:xfrm>
            <a:off x="10420873" y="1633496"/>
            <a:ext cx="81571" cy="144780"/>
          </a:xfrm>
          <a:prstGeom prst="rect">
            <a:avLst/>
          </a:prstGeom>
        </p:spPr>
        <p:txBody>
          <a:bodyPr vert="horz" wrap="square" lIns="0" tIns="11448" rIns="0" bIns="0" rtlCol="0">
            <a:spAutoFit/>
          </a:bodyPr>
          <a:lstStyle/>
          <a:p>
            <a:pPr marL="13335">
              <a:spcBef>
                <a:spcPts val="125"/>
              </a:spcBef>
            </a:pPr>
            <a:r>
              <a:rPr sz="865" spc="11" dirty="0">
                <a:latin typeface="Arial" panose="020B0604020202020204"/>
                <a:cs typeface="Arial" panose="020B0604020202020204"/>
              </a:rPr>
              <a:t>3</a:t>
            </a:r>
            <a:endParaRPr sz="865">
              <a:latin typeface="Arial" panose="020B0604020202020204"/>
              <a:cs typeface="Arial" panose="020B0604020202020204"/>
            </a:endParaRPr>
          </a:p>
        </p:txBody>
      </p:sp>
      <p:grpSp>
        <p:nvGrpSpPr>
          <p:cNvPr id="65" name="object 65"/>
          <p:cNvGrpSpPr/>
          <p:nvPr/>
        </p:nvGrpSpPr>
        <p:grpSpPr>
          <a:xfrm>
            <a:off x="10249260" y="6478258"/>
            <a:ext cx="217998" cy="201302"/>
            <a:chOff x="13712336" y="7470366"/>
            <a:chExt cx="290195" cy="267970"/>
          </a:xfrm>
        </p:grpSpPr>
        <p:sp>
          <p:nvSpPr>
            <p:cNvPr id="66" name="object 66"/>
            <p:cNvSpPr/>
            <p:nvPr/>
          </p:nvSpPr>
          <p:spPr>
            <a:xfrm>
              <a:off x="13715512" y="7473541"/>
              <a:ext cx="283845" cy="261620"/>
            </a:xfrm>
            <a:custGeom>
              <a:avLst/>
              <a:gdLst/>
              <a:ahLst/>
              <a:cxnLst/>
              <a:rect l="l" t="t" r="r" b="b"/>
              <a:pathLst>
                <a:path w="283844" h="261620">
                  <a:moveTo>
                    <a:pt x="239656" y="0"/>
                  </a:moveTo>
                  <a:lnTo>
                    <a:pt x="43578" y="0"/>
                  </a:lnTo>
                  <a:lnTo>
                    <a:pt x="26617" y="3425"/>
                  </a:lnTo>
                  <a:lnTo>
                    <a:pt x="12764" y="12765"/>
                  </a:lnTo>
                  <a:lnTo>
                    <a:pt x="3425" y="26619"/>
                  </a:lnTo>
                  <a:lnTo>
                    <a:pt x="0" y="43584"/>
                  </a:lnTo>
                  <a:lnTo>
                    <a:pt x="0" y="217899"/>
                  </a:lnTo>
                  <a:lnTo>
                    <a:pt x="3425" y="234861"/>
                  </a:lnTo>
                  <a:lnTo>
                    <a:pt x="12764" y="248713"/>
                  </a:lnTo>
                  <a:lnTo>
                    <a:pt x="26617" y="258053"/>
                  </a:lnTo>
                  <a:lnTo>
                    <a:pt x="43578" y="261478"/>
                  </a:lnTo>
                  <a:lnTo>
                    <a:pt x="239656" y="261478"/>
                  </a:lnTo>
                  <a:lnTo>
                    <a:pt x="256618" y="258053"/>
                  </a:lnTo>
                  <a:lnTo>
                    <a:pt x="270470" y="248713"/>
                  </a:lnTo>
                  <a:lnTo>
                    <a:pt x="279810" y="234861"/>
                  </a:lnTo>
                  <a:lnTo>
                    <a:pt x="283235" y="217899"/>
                  </a:lnTo>
                  <a:lnTo>
                    <a:pt x="283235" y="43584"/>
                  </a:lnTo>
                  <a:lnTo>
                    <a:pt x="279810" y="26619"/>
                  </a:lnTo>
                  <a:lnTo>
                    <a:pt x="270470" y="12765"/>
                  </a:lnTo>
                  <a:lnTo>
                    <a:pt x="256618" y="3425"/>
                  </a:lnTo>
                  <a:lnTo>
                    <a:pt x="239656" y="0"/>
                  </a:lnTo>
                  <a:close/>
                </a:path>
              </a:pathLst>
            </a:custGeom>
            <a:solidFill>
              <a:srgbClr val="C8DFF2"/>
            </a:solidFill>
          </p:spPr>
          <p:txBody>
            <a:bodyPr wrap="square" lIns="0" tIns="0" rIns="0" bIns="0" rtlCol="0"/>
            <a:lstStyle/>
            <a:p>
              <a:endParaRPr sz="2035"/>
            </a:p>
          </p:txBody>
        </p:sp>
        <p:sp>
          <p:nvSpPr>
            <p:cNvPr id="67" name="object 67"/>
            <p:cNvSpPr/>
            <p:nvPr/>
          </p:nvSpPr>
          <p:spPr>
            <a:xfrm>
              <a:off x="13715511" y="7473541"/>
              <a:ext cx="283845" cy="261620"/>
            </a:xfrm>
            <a:custGeom>
              <a:avLst/>
              <a:gdLst/>
              <a:ahLst/>
              <a:cxnLst/>
              <a:rect l="l" t="t" r="r" b="b"/>
              <a:pathLst>
                <a:path w="283844" h="261620">
                  <a:moveTo>
                    <a:pt x="0" y="43579"/>
                  </a:moveTo>
                  <a:lnTo>
                    <a:pt x="3424" y="26616"/>
                  </a:lnTo>
                  <a:lnTo>
                    <a:pt x="12763" y="12764"/>
                  </a:lnTo>
                  <a:lnTo>
                    <a:pt x="26616" y="3424"/>
                  </a:lnTo>
                  <a:lnTo>
                    <a:pt x="43579" y="0"/>
                  </a:lnTo>
                  <a:lnTo>
                    <a:pt x="239652" y="0"/>
                  </a:lnTo>
                  <a:lnTo>
                    <a:pt x="256615" y="3424"/>
                  </a:lnTo>
                  <a:lnTo>
                    <a:pt x="270467" y="12764"/>
                  </a:lnTo>
                  <a:lnTo>
                    <a:pt x="279807" y="26616"/>
                  </a:lnTo>
                  <a:lnTo>
                    <a:pt x="283232" y="43579"/>
                  </a:lnTo>
                  <a:lnTo>
                    <a:pt x="283232" y="217896"/>
                  </a:lnTo>
                  <a:lnTo>
                    <a:pt x="279807" y="234859"/>
                  </a:lnTo>
                  <a:lnTo>
                    <a:pt x="270467" y="248711"/>
                  </a:lnTo>
                  <a:lnTo>
                    <a:pt x="256615" y="258051"/>
                  </a:lnTo>
                  <a:lnTo>
                    <a:pt x="239652" y="261475"/>
                  </a:lnTo>
                  <a:lnTo>
                    <a:pt x="43579" y="261475"/>
                  </a:lnTo>
                  <a:lnTo>
                    <a:pt x="26616" y="258051"/>
                  </a:lnTo>
                  <a:lnTo>
                    <a:pt x="12763" y="248711"/>
                  </a:lnTo>
                  <a:lnTo>
                    <a:pt x="3424" y="234859"/>
                  </a:lnTo>
                  <a:lnTo>
                    <a:pt x="0" y="217896"/>
                  </a:lnTo>
                  <a:lnTo>
                    <a:pt x="0" y="43579"/>
                  </a:lnTo>
                  <a:close/>
                </a:path>
              </a:pathLst>
            </a:custGeom>
            <a:ln w="5963">
              <a:solidFill>
                <a:srgbClr val="5185AC"/>
              </a:solidFill>
            </a:ln>
          </p:spPr>
          <p:txBody>
            <a:bodyPr wrap="square" lIns="0" tIns="0" rIns="0" bIns="0" rtlCol="0"/>
            <a:lstStyle/>
            <a:p>
              <a:endParaRPr sz="2035"/>
            </a:p>
          </p:txBody>
        </p:sp>
      </p:grpSp>
      <p:sp>
        <p:nvSpPr>
          <p:cNvPr id="68" name="object 68"/>
          <p:cNvSpPr txBox="1"/>
          <p:nvPr/>
        </p:nvSpPr>
        <p:spPr>
          <a:xfrm>
            <a:off x="10318322" y="6502123"/>
            <a:ext cx="81571" cy="144780"/>
          </a:xfrm>
          <a:prstGeom prst="rect">
            <a:avLst/>
          </a:prstGeom>
        </p:spPr>
        <p:txBody>
          <a:bodyPr vert="horz" wrap="square" lIns="0" tIns="11448" rIns="0" bIns="0" rtlCol="0">
            <a:spAutoFit/>
          </a:bodyPr>
          <a:lstStyle/>
          <a:p>
            <a:pPr marL="13335">
              <a:spcBef>
                <a:spcPts val="125"/>
              </a:spcBef>
            </a:pPr>
            <a:r>
              <a:rPr sz="865" spc="11" dirty="0">
                <a:latin typeface="Arial" panose="020B0604020202020204"/>
                <a:cs typeface="Arial" panose="020B0604020202020204"/>
              </a:rPr>
              <a:t>4</a:t>
            </a:r>
            <a:endParaRPr sz="865">
              <a:latin typeface="Arial" panose="020B0604020202020204"/>
              <a:cs typeface="Arial" panose="020B0604020202020204"/>
            </a:endParaRPr>
          </a:p>
        </p:txBody>
      </p:sp>
      <p:grpSp>
        <p:nvGrpSpPr>
          <p:cNvPr id="69" name="object 69"/>
          <p:cNvGrpSpPr/>
          <p:nvPr/>
        </p:nvGrpSpPr>
        <p:grpSpPr>
          <a:xfrm>
            <a:off x="3813484" y="7954905"/>
            <a:ext cx="217998" cy="201302"/>
            <a:chOff x="4993844" y="11220478"/>
            <a:chExt cx="290195" cy="267970"/>
          </a:xfrm>
        </p:grpSpPr>
        <p:sp>
          <p:nvSpPr>
            <p:cNvPr id="70" name="object 70"/>
            <p:cNvSpPr/>
            <p:nvPr/>
          </p:nvSpPr>
          <p:spPr>
            <a:xfrm>
              <a:off x="4997019" y="11223653"/>
              <a:ext cx="283845" cy="261620"/>
            </a:xfrm>
            <a:custGeom>
              <a:avLst/>
              <a:gdLst/>
              <a:ahLst/>
              <a:cxnLst/>
              <a:rect l="l" t="t" r="r" b="b"/>
              <a:pathLst>
                <a:path w="283845" h="261620">
                  <a:moveTo>
                    <a:pt x="239652" y="0"/>
                  </a:moveTo>
                  <a:lnTo>
                    <a:pt x="43579" y="0"/>
                  </a:lnTo>
                  <a:lnTo>
                    <a:pt x="26616" y="3425"/>
                  </a:lnTo>
                  <a:lnTo>
                    <a:pt x="12764" y="12764"/>
                  </a:lnTo>
                  <a:lnTo>
                    <a:pt x="3424" y="26617"/>
                  </a:lnTo>
                  <a:lnTo>
                    <a:pt x="0" y="43578"/>
                  </a:lnTo>
                  <a:lnTo>
                    <a:pt x="0" y="217893"/>
                  </a:lnTo>
                  <a:lnTo>
                    <a:pt x="3424" y="234859"/>
                  </a:lnTo>
                  <a:lnTo>
                    <a:pt x="12764" y="248712"/>
                  </a:lnTo>
                  <a:lnTo>
                    <a:pt x="26616" y="258053"/>
                  </a:lnTo>
                  <a:lnTo>
                    <a:pt x="43579" y="261478"/>
                  </a:lnTo>
                  <a:lnTo>
                    <a:pt x="239652" y="261478"/>
                  </a:lnTo>
                  <a:lnTo>
                    <a:pt x="256615" y="258053"/>
                  </a:lnTo>
                  <a:lnTo>
                    <a:pt x="270467" y="248712"/>
                  </a:lnTo>
                  <a:lnTo>
                    <a:pt x="279806" y="234859"/>
                  </a:lnTo>
                  <a:lnTo>
                    <a:pt x="283231" y="217893"/>
                  </a:lnTo>
                  <a:lnTo>
                    <a:pt x="283231" y="43578"/>
                  </a:lnTo>
                  <a:lnTo>
                    <a:pt x="279806" y="26617"/>
                  </a:lnTo>
                  <a:lnTo>
                    <a:pt x="270467" y="12764"/>
                  </a:lnTo>
                  <a:lnTo>
                    <a:pt x="256615" y="3425"/>
                  </a:lnTo>
                  <a:lnTo>
                    <a:pt x="239652" y="0"/>
                  </a:lnTo>
                  <a:close/>
                </a:path>
              </a:pathLst>
            </a:custGeom>
            <a:solidFill>
              <a:srgbClr val="C8DFF2"/>
            </a:solidFill>
          </p:spPr>
          <p:txBody>
            <a:bodyPr wrap="square" lIns="0" tIns="0" rIns="0" bIns="0" rtlCol="0"/>
            <a:lstStyle/>
            <a:p>
              <a:endParaRPr sz="2035"/>
            </a:p>
          </p:txBody>
        </p:sp>
        <p:sp>
          <p:nvSpPr>
            <p:cNvPr id="71" name="object 71"/>
            <p:cNvSpPr/>
            <p:nvPr/>
          </p:nvSpPr>
          <p:spPr>
            <a:xfrm>
              <a:off x="4997019" y="11223653"/>
              <a:ext cx="283845" cy="261620"/>
            </a:xfrm>
            <a:custGeom>
              <a:avLst/>
              <a:gdLst/>
              <a:ahLst/>
              <a:cxnLst/>
              <a:rect l="l" t="t" r="r" b="b"/>
              <a:pathLst>
                <a:path w="283845" h="261620">
                  <a:moveTo>
                    <a:pt x="0" y="43580"/>
                  </a:moveTo>
                  <a:lnTo>
                    <a:pt x="3424" y="26616"/>
                  </a:lnTo>
                  <a:lnTo>
                    <a:pt x="12764" y="12764"/>
                  </a:lnTo>
                  <a:lnTo>
                    <a:pt x="26616" y="3424"/>
                  </a:lnTo>
                  <a:lnTo>
                    <a:pt x="43579" y="0"/>
                  </a:lnTo>
                  <a:lnTo>
                    <a:pt x="239652" y="0"/>
                  </a:lnTo>
                  <a:lnTo>
                    <a:pt x="256615" y="3424"/>
                  </a:lnTo>
                  <a:lnTo>
                    <a:pt x="270467" y="12764"/>
                  </a:lnTo>
                  <a:lnTo>
                    <a:pt x="279807" y="26616"/>
                  </a:lnTo>
                  <a:lnTo>
                    <a:pt x="283231" y="43580"/>
                  </a:lnTo>
                  <a:lnTo>
                    <a:pt x="283231" y="217896"/>
                  </a:lnTo>
                  <a:lnTo>
                    <a:pt x="279807" y="234859"/>
                  </a:lnTo>
                  <a:lnTo>
                    <a:pt x="270467" y="248711"/>
                  </a:lnTo>
                  <a:lnTo>
                    <a:pt x="256615" y="258051"/>
                  </a:lnTo>
                  <a:lnTo>
                    <a:pt x="239652" y="261475"/>
                  </a:lnTo>
                  <a:lnTo>
                    <a:pt x="43579" y="261475"/>
                  </a:lnTo>
                  <a:lnTo>
                    <a:pt x="26616" y="258051"/>
                  </a:lnTo>
                  <a:lnTo>
                    <a:pt x="12764" y="248711"/>
                  </a:lnTo>
                  <a:lnTo>
                    <a:pt x="3424" y="234859"/>
                  </a:lnTo>
                  <a:lnTo>
                    <a:pt x="0" y="217896"/>
                  </a:lnTo>
                  <a:lnTo>
                    <a:pt x="0" y="43580"/>
                  </a:lnTo>
                  <a:close/>
                </a:path>
              </a:pathLst>
            </a:custGeom>
            <a:ln w="5963">
              <a:solidFill>
                <a:srgbClr val="5185AC"/>
              </a:solidFill>
            </a:ln>
          </p:spPr>
          <p:txBody>
            <a:bodyPr wrap="square" lIns="0" tIns="0" rIns="0" bIns="0" rtlCol="0"/>
            <a:lstStyle/>
            <a:p>
              <a:endParaRPr sz="2035"/>
            </a:p>
          </p:txBody>
        </p:sp>
      </p:grpSp>
      <p:sp>
        <p:nvSpPr>
          <p:cNvPr id="72" name="object 72"/>
          <p:cNvSpPr txBox="1"/>
          <p:nvPr/>
        </p:nvSpPr>
        <p:spPr>
          <a:xfrm>
            <a:off x="3881907" y="7983211"/>
            <a:ext cx="81571" cy="144780"/>
          </a:xfrm>
          <a:prstGeom prst="rect">
            <a:avLst/>
          </a:prstGeom>
        </p:spPr>
        <p:txBody>
          <a:bodyPr vert="horz" wrap="square" lIns="0" tIns="11448" rIns="0" bIns="0" rtlCol="0">
            <a:spAutoFit/>
          </a:bodyPr>
          <a:lstStyle/>
          <a:p>
            <a:pPr marL="13335">
              <a:spcBef>
                <a:spcPts val="125"/>
              </a:spcBef>
            </a:pPr>
            <a:r>
              <a:rPr sz="865" spc="11" dirty="0">
                <a:latin typeface="Arial" panose="020B0604020202020204"/>
                <a:cs typeface="Arial" panose="020B0604020202020204"/>
              </a:rPr>
              <a:t>5</a:t>
            </a:r>
            <a:endParaRPr sz="865">
              <a:latin typeface="Arial" panose="020B0604020202020204"/>
              <a:cs typeface="Arial" panose="020B0604020202020204"/>
            </a:endParaRPr>
          </a:p>
        </p:txBody>
      </p:sp>
      <p:grpSp>
        <p:nvGrpSpPr>
          <p:cNvPr id="73" name="object 73"/>
          <p:cNvGrpSpPr/>
          <p:nvPr/>
        </p:nvGrpSpPr>
        <p:grpSpPr>
          <a:xfrm>
            <a:off x="7534913" y="7511007"/>
            <a:ext cx="217998" cy="201302"/>
            <a:chOff x="9947740" y="9818083"/>
            <a:chExt cx="290195" cy="267970"/>
          </a:xfrm>
        </p:grpSpPr>
        <p:sp>
          <p:nvSpPr>
            <p:cNvPr id="74" name="object 74"/>
            <p:cNvSpPr/>
            <p:nvPr/>
          </p:nvSpPr>
          <p:spPr>
            <a:xfrm>
              <a:off x="9950915" y="9821258"/>
              <a:ext cx="283845" cy="261620"/>
            </a:xfrm>
            <a:custGeom>
              <a:avLst/>
              <a:gdLst/>
              <a:ahLst/>
              <a:cxnLst/>
              <a:rect l="l" t="t" r="r" b="b"/>
              <a:pathLst>
                <a:path w="283845" h="261620">
                  <a:moveTo>
                    <a:pt x="239656" y="0"/>
                  </a:moveTo>
                  <a:lnTo>
                    <a:pt x="43584" y="0"/>
                  </a:lnTo>
                  <a:lnTo>
                    <a:pt x="26619" y="3424"/>
                  </a:lnTo>
                  <a:lnTo>
                    <a:pt x="12765" y="12762"/>
                  </a:lnTo>
                  <a:lnTo>
                    <a:pt x="3425" y="26614"/>
                  </a:lnTo>
                  <a:lnTo>
                    <a:pt x="0" y="43578"/>
                  </a:lnTo>
                  <a:lnTo>
                    <a:pt x="0" y="217893"/>
                  </a:lnTo>
                  <a:lnTo>
                    <a:pt x="3425" y="234858"/>
                  </a:lnTo>
                  <a:lnTo>
                    <a:pt x="12765" y="248709"/>
                  </a:lnTo>
                  <a:lnTo>
                    <a:pt x="26619" y="258048"/>
                  </a:lnTo>
                  <a:lnTo>
                    <a:pt x="43584" y="261472"/>
                  </a:lnTo>
                  <a:lnTo>
                    <a:pt x="239656" y="261472"/>
                  </a:lnTo>
                  <a:lnTo>
                    <a:pt x="256618" y="258048"/>
                  </a:lnTo>
                  <a:lnTo>
                    <a:pt x="270470" y="248709"/>
                  </a:lnTo>
                  <a:lnTo>
                    <a:pt x="279810" y="234858"/>
                  </a:lnTo>
                  <a:lnTo>
                    <a:pt x="283235" y="217893"/>
                  </a:lnTo>
                  <a:lnTo>
                    <a:pt x="283235" y="43578"/>
                  </a:lnTo>
                  <a:lnTo>
                    <a:pt x="279810" y="26614"/>
                  </a:lnTo>
                  <a:lnTo>
                    <a:pt x="270470" y="12762"/>
                  </a:lnTo>
                  <a:lnTo>
                    <a:pt x="256618" y="3424"/>
                  </a:lnTo>
                  <a:lnTo>
                    <a:pt x="239656" y="0"/>
                  </a:lnTo>
                  <a:close/>
                </a:path>
              </a:pathLst>
            </a:custGeom>
            <a:solidFill>
              <a:srgbClr val="C8DFF2"/>
            </a:solidFill>
          </p:spPr>
          <p:txBody>
            <a:bodyPr wrap="square" lIns="0" tIns="0" rIns="0" bIns="0" rtlCol="0"/>
            <a:lstStyle/>
            <a:p>
              <a:endParaRPr sz="2035"/>
            </a:p>
          </p:txBody>
        </p:sp>
        <p:sp>
          <p:nvSpPr>
            <p:cNvPr id="75" name="object 75"/>
            <p:cNvSpPr/>
            <p:nvPr/>
          </p:nvSpPr>
          <p:spPr>
            <a:xfrm>
              <a:off x="9950915" y="9821258"/>
              <a:ext cx="283845" cy="261620"/>
            </a:xfrm>
            <a:custGeom>
              <a:avLst/>
              <a:gdLst/>
              <a:ahLst/>
              <a:cxnLst/>
              <a:rect l="l" t="t" r="r" b="b"/>
              <a:pathLst>
                <a:path w="283845" h="261620">
                  <a:moveTo>
                    <a:pt x="0" y="43580"/>
                  </a:moveTo>
                  <a:lnTo>
                    <a:pt x="3424" y="26616"/>
                  </a:lnTo>
                  <a:lnTo>
                    <a:pt x="12764" y="12764"/>
                  </a:lnTo>
                  <a:lnTo>
                    <a:pt x="26616" y="3424"/>
                  </a:lnTo>
                  <a:lnTo>
                    <a:pt x="43579" y="0"/>
                  </a:lnTo>
                  <a:lnTo>
                    <a:pt x="239652" y="0"/>
                  </a:lnTo>
                  <a:lnTo>
                    <a:pt x="256615" y="3424"/>
                  </a:lnTo>
                  <a:lnTo>
                    <a:pt x="270467" y="12764"/>
                  </a:lnTo>
                  <a:lnTo>
                    <a:pt x="279806" y="26616"/>
                  </a:lnTo>
                  <a:lnTo>
                    <a:pt x="283231" y="43580"/>
                  </a:lnTo>
                  <a:lnTo>
                    <a:pt x="283231" y="217896"/>
                  </a:lnTo>
                  <a:lnTo>
                    <a:pt x="279806" y="234859"/>
                  </a:lnTo>
                  <a:lnTo>
                    <a:pt x="270467" y="248711"/>
                  </a:lnTo>
                  <a:lnTo>
                    <a:pt x="256615" y="258051"/>
                  </a:lnTo>
                  <a:lnTo>
                    <a:pt x="239652" y="261475"/>
                  </a:lnTo>
                  <a:lnTo>
                    <a:pt x="43579" y="261475"/>
                  </a:lnTo>
                  <a:lnTo>
                    <a:pt x="26616" y="258051"/>
                  </a:lnTo>
                  <a:lnTo>
                    <a:pt x="12764" y="248711"/>
                  </a:lnTo>
                  <a:lnTo>
                    <a:pt x="3424" y="234859"/>
                  </a:lnTo>
                  <a:lnTo>
                    <a:pt x="0" y="217896"/>
                  </a:lnTo>
                  <a:lnTo>
                    <a:pt x="0" y="43580"/>
                  </a:lnTo>
                  <a:close/>
                </a:path>
              </a:pathLst>
            </a:custGeom>
            <a:ln w="5963">
              <a:solidFill>
                <a:srgbClr val="5185AC"/>
              </a:solidFill>
            </a:ln>
          </p:spPr>
          <p:txBody>
            <a:bodyPr wrap="square" lIns="0" tIns="0" rIns="0" bIns="0" rtlCol="0"/>
            <a:lstStyle/>
            <a:p>
              <a:endParaRPr sz="2035"/>
            </a:p>
          </p:txBody>
        </p:sp>
      </p:grpSp>
      <p:sp>
        <p:nvSpPr>
          <p:cNvPr id="76" name="object 76"/>
          <p:cNvSpPr txBox="1"/>
          <p:nvPr/>
        </p:nvSpPr>
        <p:spPr>
          <a:xfrm>
            <a:off x="10385908" y="9388433"/>
            <a:ext cx="81571" cy="144780"/>
          </a:xfrm>
          <a:prstGeom prst="rect">
            <a:avLst/>
          </a:prstGeom>
        </p:spPr>
        <p:txBody>
          <a:bodyPr vert="horz" wrap="square" lIns="0" tIns="11448" rIns="0" bIns="0" rtlCol="0">
            <a:spAutoFit/>
          </a:bodyPr>
          <a:lstStyle/>
          <a:p>
            <a:pPr marL="13335">
              <a:spcBef>
                <a:spcPts val="125"/>
              </a:spcBef>
            </a:pPr>
            <a:r>
              <a:rPr sz="865" spc="11" dirty="0">
                <a:latin typeface="Arial" panose="020B0604020202020204"/>
                <a:cs typeface="Arial" panose="020B0604020202020204"/>
              </a:rPr>
              <a:t>6</a:t>
            </a:r>
            <a:endParaRPr sz="865">
              <a:latin typeface="Arial" panose="020B0604020202020204"/>
              <a:cs typeface="Arial" panose="020B0604020202020204"/>
            </a:endParaRPr>
          </a:p>
        </p:txBody>
      </p:sp>
      <p:sp>
        <p:nvSpPr>
          <p:cNvPr id="81" name="object 81"/>
          <p:cNvSpPr txBox="1"/>
          <p:nvPr/>
        </p:nvSpPr>
        <p:spPr>
          <a:xfrm>
            <a:off x="489396" y="14060229"/>
            <a:ext cx="1583494" cy="226695"/>
          </a:xfrm>
          <a:prstGeom prst="rect">
            <a:avLst/>
          </a:prstGeom>
        </p:spPr>
        <p:txBody>
          <a:bodyPr vert="horz" wrap="square" lIns="0" tIns="11924" rIns="0" bIns="0" rtlCol="0">
            <a:spAutoFit/>
          </a:bodyPr>
          <a:lstStyle/>
          <a:p>
            <a:pPr marL="13335">
              <a:spcBef>
                <a:spcPts val="135"/>
              </a:spcBef>
            </a:pPr>
            <a:r>
              <a:rPr sz="1395" b="1" spc="11" dirty="0">
                <a:latin typeface="Arial" panose="020B0604020202020204"/>
                <a:cs typeface="Arial" panose="020B0604020202020204"/>
              </a:rPr>
              <a:t>References</a:t>
            </a:r>
            <a:endParaRPr sz="1395">
              <a:latin typeface="Arial" panose="020B0604020202020204"/>
              <a:cs typeface="Arial" panose="020B0604020202020204"/>
            </a:endParaRPr>
          </a:p>
        </p:txBody>
      </p:sp>
      <p:sp>
        <p:nvSpPr>
          <p:cNvPr id="86" name="object 86"/>
          <p:cNvSpPr txBox="1"/>
          <p:nvPr/>
        </p:nvSpPr>
        <p:spPr>
          <a:xfrm>
            <a:off x="506639" y="14525108"/>
            <a:ext cx="34823" cy="61595"/>
          </a:xfrm>
          <a:prstGeom prst="rect">
            <a:avLst/>
          </a:prstGeom>
        </p:spPr>
        <p:txBody>
          <a:bodyPr vert="horz" wrap="square" lIns="0" tIns="11448" rIns="0" bIns="0" rtlCol="0">
            <a:spAutoFit/>
          </a:bodyPr>
          <a:lstStyle/>
          <a:p>
            <a:pPr marL="13335">
              <a:spcBef>
                <a:spcPts val="125"/>
              </a:spcBef>
            </a:pPr>
            <a:r>
              <a:rPr sz="330" spc="6" dirty="0">
                <a:latin typeface="Arial" panose="020B0604020202020204"/>
                <a:cs typeface="Arial" panose="020B0604020202020204"/>
              </a:rPr>
              <a:t>•</a:t>
            </a:r>
            <a:endParaRPr sz="330">
              <a:latin typeface="Arial" panose="020B0604020202020204"/>
              <a:cs typeface="Arial" panose="020B0604020202020204"/>
            </a:endParaRPr>
          </a:p>
        </p:txBody>
      </p:sp>
      <p:sp>
        <p:nvSpPr>
          <p:cNvPr id="87" name="object 87"/>
          <p:cNvSpPr txBox="1"/>
          <p:nvPr/>
        </p:nvSpPr>
        <p:spPr>
          <a:xfrm>
            <a:off x="506639" y="14632622"/>
            <a:ext cx="34823" cy="277495"/>
          </a:xfrm>
          <a:prstGeom prst="rect">
            <a:avLst/>
          </a:prstGeom>
        </p:spPr>
        <p:txBody>
          <a:bodyPr vert="horz" wrap="square" lIns="0" tIns="11448" rIns="0" bIns="0" rtlCol="0">
            <a:spAutoFit/>
          </a:bodyPr>
          <a:lstStyle/>
          <a:p>
            <a:pPr marL="13335">
              <a:spcBef>
                <a:spcPts val="125"/>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2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3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3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20"/>
              </a:spcBef>
            </a:pPr>
            <a:r>
              <a:rPr sz="330" spc="6" dirty="0">
                <a:latin typeface="Arial" panose="020B0604020202020204"/>
                <a:cs typeface="Arial" panose="020B0604020202020204"/>
              </a:rPr>
              <a:t>•</a:t>
            </a:r>
            <a:endParaRPr sz="330">
              <a:latin typeface="Arial" panose="020B0604020202020204"/>
              <a:cs typeface="Arial" panose="020B0604020202020204"/>
            </a:endParaRPr>
          </a:p>
        </p:txBody>
      </p:sp>
      <p:sp>
        <p:nvSpPr>
          <p:cNvPr id="88" name="object 88"/>
          <p:cNvSpPr txBox="1"/>
          <p:nvPr/>
        </p:nvSpPr>
        <p:spPr>
          <a:xfrm>
            <a:off x="448854" y="14265635"/>
            <a:ext cx="4759230" cy="814070"/>
          </a:xfrm>
          <a:prstGeom prst="rect">
            <a:avLst/>
          </a:prstGeom>
        </p:spPr>
        <p:txBody>
          <a:bodyPr vert="horz" wrap="square" lIns="0" tIns="11448" rIns="0" bIns="0" rtlCol="0">
            <a:spAutoFit/>
          </a:bodyPr>
          <a:lstStyle/>
          <a:p>
            <a:pPr marL="184785" indent="-171450">
              <a:spcBef>
                <a:spcPts val="125"/>
              </a:spcBef>
              <a:buChar char="•"/>
              <a:tabLst>
                <a:tab pos="183515" algn="l"/>
                <a:tab pos="184785" algn="l"/>
              </a:tabLst>
            </a:pPr>
            <a:r>
              <a:rPr lang="en-US" altLang="zh-CN" sz="330">
                <a:latin typeface="Arial" panose="020B0604020202020204"/>
                <a:cs typeface="Arial" panose="020B0604020202020204"/>
              </a:rPr>
              <a:t>J. Hong, Z.-H. Zhan, L. He, Z. Xu, and J. Zhang, ‘Protein Structure Prediction Using A New Optimization-Based Evolutionary and Explainable Artificial Intelligence Approach’, IEEE Trans. Evol. Comput., pp. 1–1, 2024, doi: 10.1109/TEVC.2024.3365814.</a:t>
            </a:r>
            <a:endParaRPr lang="en-US" altLang="zh-CN" sz="330">
              <a:latin typeface="Arial" panose="020B0604020202020204"/>
              <a:cs typeface="Arial" panose="020B0604020202020204"/>
            </a:endParaRPr>
          </a:p>
          <a:p>
            <a:pPr marL="13335" indent="0">
              <a:spcBef>
                <a:spcPts val="125"/>
              </a:spcBef>
              <a:buNone/>
              <a:tabLst>
                <a:tab pos="183515" algn="l"/>
                <a:tab pos="184785" algn="l"/>
              </a:tabLst>
            </a:pPr>
            <a:r>
              <a:rPr lang="en-US" altLang="zh-CN" sz="330">
                <a:latin typeface="Arial" panose="020B0604020202020204"/>
                <a:cs typeface="Arial" panose="020B0604020202020204"/>
              </a:rPr>
              <a:t>	S. Prasad, N. Nandhini, R. Singh, A. Anuradha, L. Varshitha Averineni, and S. Debnath, ‘Perspectives of machine learning on protein structure prediction and function’, in 2023 3rd International Conference on Advance Computing and Innovative 	Technologies in Engineering (ICACITE), May 2023, pp. 385–390. doi: 10.1109/ICACITE57410.2023.10183157.</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r>
              <a:rPr lang="en-US" altLang="zh-CN" sz="330">
                <a:latin typeface="Arial" panose="020B0604020202020204"/>
                <a:cs typeface="Arial" panose="020B0604020202020204"/>
              </a:rPr>
              <a:t>R. K. Deepak, and M. K. Praveen, ‘A Review of Machine Learning Techniques and </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r>
              <a:rPr lang="en-US" altLang="zh-CN" sz="330">
                <a:latin typeface="Arial" panose="020B0604020202020204"/>
                <a:cs typeface="Arial" panose="020B0604020202020204"/>
              </a:rPr>
              <a:t>Applications for Health Care’, IEEE Access, pp. 4-8, 2021, doi: </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r>
              <a:rPr lang="en-US" altLang="zh-CN" sz="330">
                <a:latin typeface="Arial" panose="020B0604020202020204"/>
                <a:cs typeface="Arial" panose="020B0604020202020204"/>
              </a:rPr>
              <a:t>10.1109/ICATME50232.2021.9732761.</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r>
              <a:rPr lang="en-US" altLang="zh-CN" sz="330">
                <a:latin typeface="Arial" panose="020B0604020202020204"/>
                <a:cs typeface="Arial" panose="020B0604020202020204"/>
              </a:rPr>
              <a:t>X. Qiu, H. Li, G. Ver Steeg, and A. Godzik, ‘Advances in AI for Protein Structure Prediction: Implications for Cancer Drug Discovery and Development’, Biomolecules, vol. 14, no. 3, Art. no. 3, Mar. 2024, doi: 10.3390/biom14030339.</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r>
              <a:rPr lang="en-US" altLang="zh-CN" sz="330">
                <a:latin typeface="Arial" panose="020B0604020202020204"/>
                <a:cs typeface="Arial" panose="020B0604020202020204"/>
              </a:rPr>
              <a:t>A. Paiardini, ‘Protein Structure Prediction in Drug Discovery’, Biomolecules, vol. 13, no. 8, Art. no. 8, Aug. 2023, doi: 10.3390/biom13081258.</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r>
              <a:rPr lang="en-US" altLang="zh-CN" sz="330">
                <a:latin typeface="Arial" panose="020B0604020202020204"/>
                <a:cs typeface="Arial" panose="020B0604020202020204"/>
              </a:rPr>
              <a:t>A. Shehu and L. E. Kavraki, ‘Modeling Structures and Motions of Loops in Protein Molecules’, Entropy, vol. 14, no. 2, pp. 252–290, Feb. 2012, doi: 10.3390/e14020252.</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r>
              <a:rPr lang="en-US" altLang="zh-CN" sz="330">
                <a:latin typeface="Arial" panose="020B0604020202020204"/>
                <a:cs typeface="Arial" panose="020B0604020202020204"/>
              </a:rPr>
              <a:t>T. Selwate, M. A. Kamble, P. M. Sabale, D. Dhabarde, K. Dongarwar, and J. Baheti, ‘Protein Structure Prediction: A Computational Approach to Unraveling Molecular Mysteries’, in Deep Learning and Computer Vision: Models and Biomedical Applications: Volume 1, U. N. Dulhare and E. H. Houssein, Eds., Singapore: Springer Nature, 2025, pp. 63–87. doi: 10.1007/978-981-96-1285-7_4.</a:t>
            </a:r>
            <a:endParaRPr lang="en-US" altLang="zh-CN" sz="330">
              <a:latin typeface="Arial" panose="020B0604020202020204"/>
              <a:cs typeface="Arial" panose="020B0604020202020204"/>
            </a:endParaRPr>
          </a:p>
          <a:p>
            <a:pPr marL="184785" indent="-171450">
              <a:spcBef>
                <a:spcPts val="125"/>
              </a:spcBef>
              <a:buChar char="•"/>
              <a:tabLst>
                <a:tab pos="183515" algn="l"/>
                <a:tab pos="184785" algn="l"/>
              </a:tabLst>
            </a:pPr>
            <a:endParaRPr lang="en-US" altLang="zh-CN" sz="330">
              <a:latin typeface="Arial" panose="020B0604020202020204"/>
              <a:cs typeface="Arial" panose="020B0604020202020204"/>
            </a:endParaRPr>
          </a:p>
        </p:txBody>
      </p:sp>
      <p:sp>
        <p:nvSpPr>
          <p:cNvPr id="91" name="object 91"/>
          <p:cNvSpPr txBox="1"/>
          <p:nvPr/>
        </p:nvSpPr>
        <p:spPr>
          <a:xfrm>
            <a:off x="1104817" y="6797178"/>
            <a:ext cx="1996329" cy="115570"/>
          </a:xfrm>
          <a:prstGeom prst="rect">
            <a:avLst/>
          </a:prstGeom>
        </p:spPr>
        <p:txBody>
          <a:bodyPr vert="horz" wrap="square" lIns="0" tIns="13355" rIns="0" bIns="0" rtlCol="0">
            <a:spAutoFit/>
          </a:bodyPr>
          <a:lstStyle/>
          <a:p>
            <a:pPr marL="46990" algn="ctr">
              <a:spcBef>
                <a:spcPts val="150"/>
              </a:spcBef>
            </a:pPr>
            <a:r>
              <a:rPr sz="670" b="1" spc="16" dirty="0">
                <a:latin typeface="Arial" panose="020B0604020202020204"/>
                <a:cs typeface="Arial" panose="020B0604020202020204"/>
              </a:rPr>
              <a:t>Figure </a:t>
            </a:r>
            <a:r>
              <a:rPr sz="670" b="1" spc="11" dirty="0">
                <a:latin typeface="Arial" panose="020B0604020202020204"/>
                <a:cs typeface="Arial" panose="020B0604020202020204"/>
              </a:rPr>
              <a:t>1.</a:t>
            </a:r>
            <a:r>
              <a:rPr lang="en-US" sz="670" b="1" spc="11" dirty="0">
                <a:latin typeface="Arial" panose="020B0604020202020204"/>
                <a:cs typeface="Arial" panose="020B0604020202020204"/>
              </a:rPr>
              <a:t>D</a:t>
            </a:r>
            <a:r>
              <a:rPr sz="670" spc="16" dirty="0">
                <a:latin typeface="Arial" panose="020B0604020202020204"/>
                <a:cs typeface="Arial" panose="020B0604020202020204"/>
              </a:rPr>
              <a:t>ataset</a:t>
            </a:r>
            <a:r>
              <a:rPr lang="en-US" sz="670" spc="16" dirty="0">
                <a:latin typeface="Arial" panose="020B0604020202020204"/>
                <a:cs typeface="Arial" panose="020B0604020202020204"/>
              </a:rPr>
              <a:t> Split</a:t>
            </a:r>
            <a:endParaRPr lang="en-US" sz="670" spc="16" dirty="0">
              <a:latin typeface="Arial" panose="020B0604020202020204"/>
              <a:cs typeface="Arial" panose="020B0604020202020204"/>
            </a:endParaRPr>
          </a:p>
        </p:txBody>
      </p:sp>
      <p:sp>
        <p:nvSpPr>
          <p:cNvPr id="96" name="object 96"/>
          <p:cNvSpPr txBox="1"/>
          <p:nvPr/>
        </p:nvSpPr>
        <p:spPr>
          <a:xfrm>
            <a:off x="5542093" y="11454457"/>
            <a:ext cx="2019052" cy="114935"/>
          </a:xfrm>
          <a:prstGeom prst="rect">
            <a:avLst/>
          </a:prstGeom>
        </p:spPr>
        <p:txBody>
          <a:bodyPr vert="horz" wrap="square" lIns="0" tIns="8585" rIns="0" bIns="0" rtlCol="0">
            <a:spAutoFit/>
          </a:bodyPr>
          <a:lstStyle/>
          <a:p>
            <a:pPr marL="13335" marR="5080" algn="just">
              <a:lnSpc>
                <a:spcPct val="104000"/>
              </a:lnSpc>
              <a:spcBef>
                <a:spcPts val="95"/>
              </a:spcBef>
            </a:pPr>
            <a:r>
              <a:rPr sz="670" b="1" spc="16" dirty="0">
                <a:latin typeface="Arial" panose="020B0604020202020204"/>
                <a:cs typeface="Arial" panose="020B0604020202020204"/>
              </a:rPr>
              <a:t>Figure</a:t>
            </a:r>
            <a:r>
              <a:rPr sz="670" b="1" spc="21" dirty="0">
                <a:latin typeface="Arial" panose="020B0604020202020204"/>
                <a:cs typeface="Arial" panose="020B0604020202020204"/>
              </a:rPr>
              <a:t> </a:t>
            </a:r>
            <a:r>
              <a:rPr lang="en-US" sz="670" b="1" spc="11" dirty="0">
                <a:latin typeface="Arial" panose="020B0604020202020204"/>
                <a:cs typeface="Arial" panose="020B0604020202020204"/>
              </a:rPr>
              <a:t>8</a:t>
            </a:r>
            <a:r>
              <a:rPr sz="670" b="1" spc="11" dirty="0">
                <a:latin typeface="Arial" panose="020B0604020202020204"/>
                <a:cs typeface="Arial" panose="020B0604020202020204"/>
              </a:rPr>
              <a:t>.</a:t>
            </a:r>
            <a:r>
              <a:rPr sz="670" b="1" spc="16" dirty="0">
                <a:latin typeface="Arial" panose="020B0604020202020204"/>
                <a:cs typeface="Arial" panose="020B0604020202020204"/>
              </a:rPr>
              <a:t> </a:t>
            </a:r>
            <a:r>
              <a:rPr lang="en-US" sz="670" spc="27" dirty="0">
                <a:latin typeface="Arial" panose="020B0604020202020204"/>
                <a:cs typeface="Arial" panose="020B0604020202020204"/>
              </a:rPr>
              <a:t>GUI</a:t>
            </a:r>
            <a:endParaRPr lang="en-US" sz="670" spc="27" dirty="0">
              <a:latin typeface="Arial" panose="020B0604020202020204"/>
              <a:cs typeface="Arial" panose="020B0604020202020204"/>
            </a:endParaRPr>
          </a:p>
        </p:txBody>
      </p:sp>
      <p:sp>
        <p:nvSpPr>
          <p:cNvPr id="98" name="object 98"/>
          <p:cNvSpPr txBox="1"/>
          <p:nvPr/>
        </p:nvSpPr>
        <p:spPr>
          <a:xfrm>
            <a:off x="5377370" y="14265633"/>
            <a:ext cx="34823" cy="114935"/>
          </a:xfrm>
          <a:prstGeom prst="rect">
            <a:avLst/>
          </a:prstGeom>
        </p:spPr>
        <p:txBody>
          <a:bodyPr vert="horz" wrap="square" lIns="0" tIns="11448" rIns="0" bIns="0" rtlCol="0">
            <a:spAutoFit/>
          </a:bodyPr>
          <a:lstStyle/>
          <a:p>
            <a:pPr marL="13335">
              <a:spcBef>
                <a:spcPts val="125"/>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20"/>
              </a:spcBef>
            </a:pPr>
            <a:r>
              <a:rPr sz="330" spc="6" dirty="0">
                <a:latin typeface="Arial" panose="020B0604020202020204"/>
                <a:cs typeface="Arial" panose="020B0604020202020204"/>
              </a:rPr>
              <a:t>•</a:t>
            </a:r>
            <a:endParaRPr sz="330">
              <a:latin typeface="Arial" panose="020B0604020202020204"/>
              <a:cs typeface="Arial" panose="020B0604020202020204"/>
            </a:endParaRPr>
          </a:p>
        </p:txBody>
      </p:sp>
      <p:sp>
        <p:nvSpPr>
          <p:cNvPr id="99" name="object 99"/>
          <p:cNvSpPr txBox="1"/>
          <p:nvPr/>
        </p:nvSpPr>
        <p:spPr>
          <a:xfrm>
            <a:off x="5377370" y="14426903"/>
            <a:ext cx="34823" cy="494030"/>
          </a:xfrm>
          <a:prstGeom prst="rect">
            <a:avLst/>
          </a:prstGeom>
        </p:spPr>
        <p:txBody>
          <a:bodyPr vert="horz" wrap="square" lIns="0" tIns="11448" rIns="0" bIns="0" rtlCol="0">
            <a:spAutoFit/>
          </a:bodyPr>
          <a:lstStyle/>
          <a:p>
            <a:pPr marL="13335">
              <a:spcBef>
                <a:spcPts val="125"/>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2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3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3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2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3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3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20"/>
              </a:spcBef>
            </a:pPr>
            <a:r>
              <a:rPr sz="330" spc="6" dirty="0">
                <a:latin typeface="Arial" panose="020B0604020202020204"/>
                <a:cs typeface="Arial" panose="020B0604020202020204"/>
              </a:rPr>
              <a:t>•</a:t>
            </a:r>
            <a:endParaRPr sz="330">
              <a:latin typeface="Arial" panose="020B0604020202020204"/>
              <a:cs typeface="Arial" panose="020B0604020202020204"/>
            </a:endParaRPr>
          </a:p>
          <a:p>
            <a:pPr marL="13335">
              <a:spcBef>
                <a:spcPts val="30"/>
              </a:spcBef>
            </a:pPr>
            <a:r>
              <a:rPr sz="330" spc="6" dirty="0">
                <a:latin typeface="Arial" panose="020B0604020202020204"/>
                <a:cs typeface="Arial" panose="020B0604020202020204"/>
              </a:rPr>
              <a:t>•</a:t>
            </a:r>
            <a:endParaRPr sz="330">
              <a:latin typeface="Arial" panose="020B0604020202020204"/>
              <a:cs typeface="Arial" panose="020B0604020202020204"/>
            </a:endParaRPr>
          </a:p>
        </p:txBody>
      </p:sp>
      <p:sp>
        <p:nvSpPr>
          <p:cNvPr id="100" name="object 100"/>
          <p:cNvSpPr txBox="1"/>
          <p:nvPr/>
        </p:nvSpPr>
        <p:spPr>
          <a:xfrm>
            <a:off x="5377368" y="14210825"/>
            <a:ext cx="4956239" cy="800100"/>
          </a:xfrm>
          <a:prstGeom prst="rect">
            <a:avLst/>
          </a:prstGeom>
        </p:spPr>
        <p:txBody>
          <a:bodyPr vert="horz" wrap="square" lIns="0" tIns="9063" rIns="0" bIns="0" rtlCol="0">
            <a:spAutoFit/>
          </a:bodyPr>
          <a:lstStyle/>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‘DNACoder: a CNN-LSTM attention-based network for genomic sequence data compression | Neural Computing and Applications’. Accessed: Dec. 18, 2024.. Available: https://link.springer.com/article/10.1007/s00521-024-10130-4</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X. Ma and E. Hovy, ‘End-to-end Sequence Labeling via Bi-directional LSTM-CNNs-CRF’, May 29, 2016, arXiv: arXiv:1603.01354. doi: 10.48550/arXiv.1603.01354.</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N. P, K. M. Sudar, V. S. Sri, Nikitha. V, V. S. S. Reddy, and V. M, ‘Enhancing Protein Structure Generation Through Deep Learning Techniques’, in 2024 Third International Conference on Intelligent Techniques in Control, Optimization and Signal Processing (INCOS), Mar. 2024, pp. 1–6. doi: 10.1109/INCOS59338.2024.10527559.</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J. L. Filgueiras, D. Varela, and J. Santos, ‘Protein structure prediction with energy minimization and deep learning approaches’, Nat. Comput., vol. 22, no. 4, pp. 659–670, Dec. 2023, doi: 10.1007/s11047-023-09943-4.</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Z. Shi and B. Li, ‘Graph neural networks and attention-based CNN-LSTM for protein classification’, Feb. 22, 2023, arXiv: arXiv:2204.09486. doi: 10.48550/arXiv.2204.09486.</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M. M. Mohamed Mufassirin, M. A. H. Newton, J. Rahman, and A. Sattar, ‘Multi-S3P: Protein Secondary Structure Prediction With Specialized Multi-Network and Self-Attention-Based Deep Learning Model’, IEEE Access, vol. 11, pp. 57083–57096, 2023, doi: 10.1109/ACCESS.2023.3282702.</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A. Golwelkar and A. Kothari, ‘A Review of Protein Sequences of COVID-19 Using Machine Learning and Deep Learning Approaches’, in 2023 IEEE International Conference on ICT in Business Industry &amp; Government (ICTBIG), Dec. 2023, pp. 1–9. doi: 10.1109/ICTBIG59752.2023.10456322.</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‘A New Approach Of Applying Deep Learning To Protein Model Quality Assessment | IEEE Conference Publication | IEEE Xplore’. Accessed: Oct. 29, 2024. Available: https://ieeexplore.ieee.org/document/8983005</a:t>
            </a:r>
            <a:endParaRPr lang="en-US" altLang="zh-CN" sz="330">
              <a:latin typeface="Arial" panose="020B0604020202020204"/>
              <a:cs typeface="Arial" panose="020B0604020202020204"/>
            </a:endParaRPr>
          </a:p>
          <a:p>
            <a:pPr marL="184785" marR="17780" indent="-171450">
              <a:lnSpc>
                <a:spcPct val="104000"/>
              </a:lnSpc>
              <a:spcBef>
                <a:spcPts val="105"/>
              </a:spcBef>
              <a:buChar char="•"/>
              <a:tabLst>
                <a:tab pos="183515" algn="l"/>
                <a:tab pos="184785" algn="l"/>
              </a:tabLst>
            </a:pPr>
            <a:r>
              <a:rPr lang="en-US" altLang="zh-CN" sz="330">
                <a:latin typeface="Arial" panose="020B0604020202020204"/>
                <a:cs typeface="Arial" panose="020B0604020202020204"/>
              </a:rPr>
              <a:t>J. S. A, K. Merriliance, and N. Soundiraraj, ‘Integrating Deep Learning with Structural Bioinformatics using Next-Generation Protein Stability Prediction’, in 2024 International Conference on Inventive Computation Technologies (ICICT), Apr. 2024, pp. 1252–1257. doi: 10.1109/ICICT60155.2024.10544908.</a:t>
            </a:r>
            <a:endParaRPr lang="en-US" altLang="zh-CN" sz="330">
              <a:latin typeface="Arial" panose="020B0604020202020204"/>
              <a:cs typeface="Arial" panose="020B0604020202020204"/>
            </a:endParaRPr>
          </a:p>
        </p:txBody>
      </p:sp>
      <p:sp>
        <p:nvSpPr>
          <p:cNvPr id="107" name="object 107"/>
          <p:cNvSpPr txBox="1"/>
          <p:nvPr/>
        </p:nvSpPr>
        <p:spPr>
          <a:xfrm>
            <a:off x="1766953" y="11686272"/>
            <a:ext cx="2166149" cy="114935"/>
          </a:xfrm>
          <a:prstGeom prst="rect">
            <a:avLst/>
          </a:prstGeom>
        </p:spPr>
        <p:txBody>
          <a:bodyPr vert="horz" wrap="square" lIns="0" tIns="8585" rIns="0" bIns="0" rtlCol="0">
            <a:spAutoFit/>
          </a:bodyPr>
          <a:lstStyle/>
          <a:p>
            <a:pPr marL="13335" marR="5080" algn="just">
              <a:lnSpc>
                <a:spcPct val="104000"/>
              </a:lnSpc>
              <a:spcBef>
                <a:spcPts val="95"/>
              </a:spcBef>
            </a:pPr>
            <a:r>
              <a:rPr sz="670" b="1" spc="37" dirty="0">
                <a:latin typeface="Arial" panose="020B0604020202020204"/>
                <a:cs typeface="Arial" panose="020B0604020202020204"/>
              </a:rPr>
              <a:t>Figure</a:t>
            </a:r>
            <a:r>
              <a:rPr sz="670" b="1" spc="42" dirty="0">
                <a:latin typeface="Arial" panose="020B0604020202020204"/>
                <a:cs typeface="Arial" panose="020B0604020202020204"/>
              </a:rPr>
              <a:t> </a:t>
            </a:r>
            <a:r>
              <a:rPr lang="en-US" sz="670" b="1" spc="27" dirty="0">
                <a:latin typeface="Arial" panose="020B0604020202020204"/>
                <a:cs typeface="Arial" panose="020B0604020202020204"/>
              </a:rPr>
              <a:t>7</a:t>
            </a:r>
            <a:r>
              <a:rPr sz="670" b="1" spc="27" dirty="0">
                <a:latin typeface="Arial" panose="020B0604020202020204"/>
                <a:cs typeface="Arial" panose="020B0604020202020204"/>
              </a:rPr>
              <a:t>.</a:t>
            </a:r>
            <a:r>
              <a:rPr sz="670" b="1" spc="32" dirty="0">
                <a:latin typeface="Arial" panose="020B0604020202020204"/>
                <a:cs typeface="Arial" panose="020B0604020202020204"/>
              </a:rPr>
              <a:t> </a:t>
            </a:r>
            <a:r>
              <a:rPr lang="en-US" sz="670" spc="37" dirty="0">
                <a:latin typeface="Arial" panose="020B0604020202020204"/>
                <a:cs typeface="Arial" panose="020B0604020202020204"/>
              </a:rPr>
              <a:t>SHAP</a:t>
            </a:r>
            <a:endParaRPr lang="en-US" sz="670">
              <a:latin typeface="Arial" panose="020B0604020202020204"/>
              <a:cs typeface="Arial" panose="020B0604020202020204"/>
            </a:endParaRPr>
          </a:p>
        </p:txBody>
      </p:sp>
      <p:sp>
        <p:nvSpPr>
          <p:cNvPr id="109" name="object 109"/>
          <p:cNvSpPr txBox="1"/>
          <p:nvPr/>
        </p:nvSpPr>
        <p:spPr>
          <a:xfrm>
            <a:off x="4298809" y="6372981"/>
            <a:ext cx="2940352" cy="306705"/>
          </a:xfrm>
          <a:prstGeom prst="rect">
            <a:avLst/>
          </a:prstGeom>
        </p:spPr>
        <p:txBody>
          <a:bodyPr vert="horz" wrap="square" lIns="0" tIns="91587" rIns="0" bIns="0" rtlCol="0">
            <a:spAutoFit/>
          </a:bodyPr>
          <a:lstStyle/>
          <a:p>
            <a:pPr marL="15875" algn="just">
              <a:spcBef>
                <a:spcPts val="1020"/>
              </a:spcBef>
            </a:pPr>
            <a:r>
              <a:rPr lang="en-US" sz="1395" b="1" spc="11" dirty="0">
                <a:latin typeface="Arial" panose="020B0604020202020204"/>
                <a:cs typeface="Arial" panose="020B0604020202020204"/>
              </a:rPr>
              <a:t>Result Analysis</a:t>
            </a:r>
            <a:endParaRPr sz="825">
              <a:latin typeface="Arial" panose="020B0604020202020204"/>
              <a:cs typeface="Arial" panose="020B0604020202020204"/>
            </a:endParaRPr>
          </a:p>
        </p:txBody>
      </p:sp>
      <p:grpSp>
        <p:nvGrpSpPr>
          <p:cNvPr id="111" name="object 111"/>
          <p:cNvGrpSpPr/>
          <p:nvPr/>
        </p:nvGrpSpPr>
        <p:grpSpPr>
          <a:xfrm>
            <a:off x="10316234" y="14012166"/>
            <a:ext cx="217521" cy="201302"/>
            <a:chOff x="13650183" y="18640516"/>
            <a:chExt cx="289560" cy="267970"/>
          </a:xfrm>
        </p:grpSpPr>
        <p:sp>
          <p:nvSpPr>
            <p:cNvPr id="112" name="object 112"/>
            <p:cNvSpPr/>
            <p:nvPr/>
          </p:nvSpPr>
          <p:spPr>
            <a:xfrm>
              <a:off x="13653165" y="18643498"/>
              <a:ext cx="283845" cy="261620"/>
            </a:xfrm>
            <a:custGeom>
              <a:avLst/>
              <a:gdLst/>
              <a:ahLst/>
              <a:cxnLst/>
              <a:rect l="l" t="t" r="r" b="b"/>
              <a:pathLst>
                <a:path w="283844" h="261619">
                  <a:moveTo>
                    <a:pt x="239656" y="0"/>
                  </a:moveTo>
                  <a:lnTo>
                    <a:pt x="43584" y="0"/>
                  </a:lnTo>
                  <a:lnTo>
                    <a:pt x="26619" y="3424"/>
                  </a:lnTo>
                  <a:lnTo>
                    <a:pt x="12765" y="12764"/>
                  </a:lnTo>
                  <a:lnTo>
                    <a:pt x="3425" y="26617"/>
                  </a:lnTo>
                  <a:lnTo>
                    <a:pt x="0" y="43580"/>
                  </a:lnTo>
                  <a:lnTo>
                    <a:pt x="0" y="217895"/>
                  </a:lnTo>
                  <a:lnTo>
                    <a:pt x="3425" y="234859"/>
                  </a:lnTo>
                  <a:lnTo>
                    <a:pt x="12765" y="248711"/>
                  </a:lnTo>
                  <a:lnTo>
                    <a:pt x="26619" y="258051"/>
                  </a:lnTo>
                  <a:lnTo>
                    <a:pt x="43584" y="261476"/>
                  </a:lnTo>
                  <a:lnTo>
                    <a:pt x="239656" y="261476"/>
                  </a:lnTo>
                  <a:lnTo>
                    <a:pt x="256618" y="258051"/>
                  </a:lnTo>
                  <a:lnTo>
                    <a:pt x="270470" y="248711"/>
                  </a:lnTo>
                  <a:lnTo>
                    <a:pt x="279810" y="234859"/>
                  </a:lnTo>
                  <a:lnTo>
                    <a:pt x="283235" y="217895"/>
                  </a:lnTo>
                  <a:lnTo>
                    <a:pt x="283235" y="43580"/>
                  </a:lnTo>
                  <a:lnTo>
                    <a:pt x="279810" y="26617"/>
                  </a:lnTo>
                  <a:lnTo>
                    <a:pt x="270470" y="12764"/>
                  </a:lnTo>
                  <a:lnTo>
                    <a:pt x="256618" y="3424"/>
                  </a:lnTo>
                  <a:lnTo>
                    <a:pt x="239656" y="0"/>
                  </a:lnTo>
                  <a:close/>
                </a:path>
              </a:pathLst>
            </a:custGeom>
            <a:solidFill>
              <a:srgbClr val="C8DFF2"/>
            </a:solidFill>
          </p:spPr>
          <p:txBody>
            <a:bodyPr wrap="square" lIns="0" tIns="0" rIns="0" bIns="0" rtlCol="0"/>
            <a:lstStyle/>
            <a:p>
              <a:endParaRPr sz="2035"/>
            </a:p>
          </p:txBody>
        </p:sp>
        <p:sp>
          <p:nvSpPr>
            <p:cNvPr id="113" name="object 113"/>
            <p:cNvSpPr/>
            <p:nvPr/>
          </p:nvSpPr>
          <p:spPr>
            <a:xfrm>
              <a:off x="13653165" y="18643498"/>
              <a:ext cx="283845" cy="261620"/>
            </a:xfrm>
            <a:custGeom>
              <a:avLst/>
              <a:gdLst/>
              <a:ahLst/>
              <a:cxnLst/>
              <a:rect l="l" t="t" r="r" b="b"/>
              <a:pathLst>
                <a:path w="283844" h="261619">
                  <a:moveTo>
                    <a:pt x="0" y="43580"/>
                  </a:moveTo>
                  <a:lnTo>
                    <a:pt x="3424" y="26616"/>
                  </a:lnTo>
                  <a:lnTo>
                    <a:pt x="12763" y="12764"/>
                  </a:lnTo>
                  <a:lnTo>
                    <a:pt x="26616" y="3424"/>
                  </a:lnTo>
                  <a:lnTo>
                    <a:pt x="43579" y="0"/>
                  </a:lnTo>
                  <a:lnTo>
                    <a:pt x="239652" y="0"/>
                  </a:lnTo>
                  <a:lnTo>
                    <a:pt x="256615" y="3424"/>
                  </a:lnTo>
                  <a:lnTo>
                    <a:pt x="270467" y="12764"/>
                  </a:lnTo>
                  <a:lnTo>
                    <a:pt x="279807" y="26616"/>
                  </a:lnTo>
                  <a:lnTo>
                    <a:pt x="283232" y="43580"/>
                  </a:lnTo>
                  <a:lnTo>
                    <a:pt x="283232" y="217895"/>
                  </a:lnTo>
                  <a:lnTo>
                    <a:pt x="279807" y="234859"/>
                  </a:lnTo>
                  <a:lnTo>
                    <a:pt x="270467" y="248711"/>
                  </a:lnTo>
                  <a:lnTo>
                    <a:pt x="256615" y="258051"/>
                  </a:lnTo>
                  <a:lnTo>
                    <a:pt x="239652" y="261476"/>
                  </a:lnTo>
                  <a:lnTo>
                    <a:pt x="43579" y="261476"/>
                  </a:lnTo>
                  <a:lnTo>
                    <a:pt x="26616" y="258051"/>
                  </a:lnTo>
                  <a:lnTo>
                    <a:pt x="12763" y="248711"/>
                  </a:lnTo>
                  <a:lnTo>
                    <a:pt x="3424" y="234859"/>
                  </a:lnTo>
                  <a:lnTo>
                    <a:pt x="0" y="217895"/>
                  </a:lnTo>
                  <a:lnTo>
                    <a:pt x="0" y="43580"/>
                  </a:lnTo>
                  <a:close/>
                </a:path>
              </a:pathLst>
            </a:custGeom>
            <a:ln w="5963">
              <a:solidFill>
                <a:srgbClr val="5185AC"/>
              </a:solidFill>
            </a:ln>
          </p:spPr>
          <p:txBody>
            <a:bodyPr wrap="square" lIns="0" tIns="0" rIns="0" bIns="0" rtlCol="0"/>
            <a:lstStyle/>
            <a:p>
              <a:endParaRPr sz="2035"/>
            </a:p>
          </p:txBody>
        </p:sp>
      </p:grpSp>
      <p:sp>
        <p:nvSpPr>
          <p:cNvPr id="114" name="object 114"/>
          <p:cNvSpPr txBox="1"/>
          <p:nvPr/>
        </p:nvSpPr>
        <p:spPr>
          <a:xfrm>
            <a:off x="10385151" y="14035884"/>
            <a:ext cx="81571" cy="144780"/>
          </a:xfrm>
          <a:prstGeom prst="rect">
            <a:avLst/>
          </a:prstGeom>
        </p:spPr>
        <p:txBody>
          <a:bodyPr vert="horz" wrap="square" lIns="0" tIns="11448" rIns="0" bIns="0" rtlCol="0">
            <a:spAutoFit/>
          </a:bodyPr>
          <a:lstStyle/>
          <a:p>
            <a:pPr marL="13335">
              <a:spcBef>
                <a:spcPts val="125"/>
              </a:spcBef>
            </a:pPr>
            <a:r>
              <a:rPr sz="865" spc="11" dirty="0">
                <a:latin typeface="Arial" panose="020B0604020202020204"/>
                <a:cs typeface="Arial" panose="020B0604020202020204"/>
              </a:rPr>
              <a:t>9</a:t>
            </a:r>
            <a:endParaRPr sz="865">
              <a:latin typeface="Arial" panose="020B0604020202020204"/>
              <a:cs typeface="Arial" panose="020B0604020202020204"/>
            </a:endParaRPr>
          </a:p>
        </p:txBody>
      </p:sp>
      <p:sp>
        <p:nvSpPr>
          <p:cNvPr id="115" name="object 115"/>
          <p:cNvSpPr txBox="1"/>
          <p:nvPr/>
        </p:nvSpPr>
        <p:spPr>
          <a:xfrm>
            <a:off x="4396105" y="9554845"/>
            <a:ext cx="4843145" cy="230505"/>
          </a:xfrm>
          <a:prstGeom prst="rect">
            <a:avLst/>
          </a:prstGeom>
        </p:spPr>
        <p:txBody>
          <a:bodyPr vert="horz" wrap="square" lIns="0" tIns="11924" rIns="0" bIns="0" rtlCol="0">
            <a:spAutoFit/>
          </a:bodyPr>
          <a:lstStyle/>
          <a:p>
            <a:pPr marL="33020" marR="2251710" algn="l">
              <a:lnSpc>
                <a:spcPct val="102000"/>
              </a:lnSpc>
              <a:spcBef>
                <a:spcPts val="940"/>
              </a:spcBef>
            </a:pPr>
            <a:r>
              <a:rPr lang="en-US" sz="1395" b="1" spc="11" dirty="0">
                <a:latin typeface="Arial" panose="020B0604020202020204"/>
                <a:cs typeface="Arial" panose="020B0604020202020204"/>
              </a:rPr>
              <a:t>GUI Deployment</a:t>
            </a:r>
            <a:endParaRPr lang="en-US" sz="825">
              <a:latin typeface="Arial" panose="020B0604020202020204"/>
              <a:cs typeface="Arial" panose="020B0604020202020204"/>
            </a:endParaRPr>
          </a:p>
        </p:txBody>
      </p:sp>
      <p:sp>
        <p:nvSpPr>
          <p:cNvPr id="118" name="文本框 117"/>
          <p:cNvSpPr txBox="1"/>
          <p:nvPr/>
        </p:nvSpPr>
        <p:spPr>
          <a:xfrm>
            <a:off x="304165" y="8259445"/>
            <a:ext cx="3585210" cy="1014730"/>
          </a:xfrm>
          <a:prstGeom prst="rect">
            <a:avLst/>
          </a:prstGeom>
          <a:noFill/>
        </p:spPr>
        <p:txBody>
          <a:bodyPr wrap="square" rtlCol="0">
            <a:spAutoFit/>
          </a:bodyPr>
          <a:lstStyle/>
          <a:p>
            <a:pPr>
              <a:lnSpc>
                <a:spcPct val="150000"/>
              </a:lnSpc>
            </a:pPr>
            <a:r>
              <a:rPr lang="en-US" sz="1000">
                <a:latin typeface="Arial" panose="020B0604020202020204" pitchFamily="34" charset="0"/>
                <a:cs typeface="Arial" panose="020B0604020202020204" pitchFamily="34" charset="0"/>
              </a:rPr>
              <a:t>To enhance model transparency and build trust. uses methods such as SHAP.</a:t>
            </a:r>
            <a:endParaRPr lang="en-US" sz="1000">
              <a:latin typeface="Arial" panose="020B0604020202020204" pitchFamily="34" charset="0"/>
              <a:cs typeface="Arial" panose="020B0604020202020204" pitchFamily="34" charset="0"/>
            </a:endParaRPr>
          </a:p>
          <a:p>
            <a:pPr>
              <a:lnSpc>
                <a:spcPct val="150000"/>
              </a:lnSpc>
            </a:pPr>
            <a:r>
              <a:rPr lang="en-US" altLang="zh-CN" sz="1000">
                <a:latin typeface="Arial" panose="020B0604020202020204" pitchFamily="34" charset="0"/>
                <a:cs typeface="Arial" panose="020B0604020202020204" pitchFamily="34" charset="0"/>
                <a:sym typeface="+mn-ea"/>
              </a:rPr>
              <a:t>Confirms biological relevance of focused sequence regions. Improves model trust and interpretability.</a:t>
            </a:r>
            <a:endParaRPr lang="en-US" altLang="zh-CN" sz="1000">
              <a:latin typeface="Arial" panose="020B0604020202020204" pitchFamily="34" charset="0"/>
              <a:cs typeface="Arial" panose="020B0604020202020204" pitchFamily="34" charset="0"/>
              <a:sym typeface="+mn-ea"/>
            </a:endParaRPr>
          </a:p>
        </p:txBody>
      </p:sp>
      <p:sp>
        <p:nvSpPr>
          <p:cNvPr id="120" name="object 22"/>
          <p:cNvSpPr txBox="1"/>
          <p:nvPr/>
        </p:nvSpPr>
        <p:spPr>
          <a:xfrm>
            <a:off x="318770" y="4150360"/>
            <a:ext cx="3731260" cy="1353185"/>
          </a:xfrm>
          <a:prstGeom prst="rect">
            <a:avLst/>
          </a:prstGeom>
        </p:spPr>
        <p:txBody>
          <a:bodyPr vert="horz" wrap="square" lIns="0" tIns="203491" rIns="0" bIns="0" rtlCol="0">
            <a:spAutoFit/>
          </a:bodyPr>
          <a:lstStyle/>
          <a:p>
            <a:pPr marL="13335">
              <a:spcBef>
                <a:spcPts val="1135"/>
              </a:spcBef>
            </a:pPr>
            <a:r>
              <a:rPr lang="en-US" sz="1400" b="1" spc="11" dirty="0">
                <a:latin typeface="Arial" panose="020B0604020202020204"/>
                <a:cs typeface="Arial" panose="020B0604020202020204"/>
              </a:rPr>
              <a:t>Dataset</a:t>
            </a:r>
            <a:endParaRPr sz="1400">
              <a:latin typeface="Arial" panose="020B0604020202020204"/>
              <a:cs typeface="Arial" panose="020B0604020202020204"/>
            </a:endParaRPr>
          </a:p>
          <a:p>
            <a:pPr marL="13335" marR="5080">
              <a:lnSpc>
                <a:spcPct val="101000"/>
              </a:lnSpc>
              <a:spcBef>
                <a:spcPts val="620"/>
              </a:spcBef>
            </a:pPr>
            <a:r>
              <a:rPr lang="en-US" altLang="zh-CN" sz="1000" spc="11" dirty="0">
                <a:latin typeface="Arial" panose="020B0604020202020204" pitchFamily="34" charset="0"/>
                <a:cs typeface="Arial" panose="020B0604020202020204" pitchFamily="34" charset="0"/>
              </a:rPr>
              <a:t>Dataset 1: RCSB-PDB</a:t>
            </a:r>
            <a:r>
              <a:rPr lang="zh-CN" altLang="en-US" sz="1000" spc="11" dirty="0">
                <a:latin typeface="Arial" panose="020B0604020202020204" pitchFamily="34" charset="0"/>
                <a:cs typeface="Arial" panose="020B0604020202020204" pitchFamily="34" charset="0"/>
              </a:rPr>
              <a:t>：</a:t>
            </a:r>
            <a:r>
              <a:rPr lang="en-US" altLang="zh-CN" sz="1000" spc="11" dirty="0">
                <a:latin typeface="Arial" panose="020B0604020202020204" pitchFamily="34" charset="0"/>
                <a:cs typeface="Arial" panose="020B0604020202020204" pitchFamily="34" charset="0"/>
              </a:rPr>
              <a:t>Contains high-quality, experimentally annotated protein sequences. Used for model training and validation. </a:t>
            </a:r>
            <a:endParaRPr lang="en-US" altLang="zh-CN" sz="1000" spc="11" dirty="0">
              <a:latin typeface="Arial" panose="020B0604020202020204" pitchFamily="34" charset="0"/>
              <a:cs typeface="Arial" panose="020B0604020202020204" pitchFamily="34" charset="0"/>
            </a:endParaRPr>
          </a:p>
          <a:p>
            <a:pPr marL="13335" marR="5080">
              <a:lnSpc>
                <a:spcPct val="101000"/>
              </a:lnSpc>
              <a:spcBef>
                <a:spcPts val="620"/>
              </a:spcBef>
            </a:pPr>
            <a:r>
              <a:rPr lang="en-US" altLang="zh-CN" sz="1000" spc="11" dirty="0">
                <a:latin typeface="Arial" panose="020B0604020202020204" pitchFamily="34" charset="0"/>
                <a:cs typeface="Arial" panose="020B0604020202020204" pitchFamily="34" charset="0"/>
              </a:rPr>
              <a:t>Dataset 2: CB513: A benchmark dataset with 513 proteins for testing model generalization.</a:t>
            </a:r>
            <a:endParaRPr lang="en-US" altLang="zh-CN" sz="1000" spc="11" dirty="0">
              <a:latin typeface="Arial" panose="020B0604020202020204" pitchFamily="34" charset="0"/>
              <a:cs typeface="Arial" panose="020B0604020202020204" pitchFamily="34" charset="0"/>
            </a:endParaRPr>
          </a:p>
        </p:txBody>
      </p:sp>
      <p:pic>
        <p:nvPicPr>
          <p:cNvPr id="22"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5706745" cy="504825"/>
          </a:xfrm>
          <a:prstGeom prst="rect">
            <a:avLst/>
          </a:prstGeom>
        </p:spPr>
      </p:pic>
      <p:pic>
        <p:nvPicPr>
          <p:cNvPr id="26" name="图片 25" descr="poster.drawio"/>
          <p:cNvPicPr>
            <a:picLocks noChangeAspect="1"/>
          </p:cNvPicPr>
          <p:nvPr/>
        </p:nvPicPr>
        <p:blipFill>
          <a:blip r:embed="rId7"/>
          <a:stretch>
            <a:fillRect/>
          </a:stretch>
        </p:blipFill>
        <p:spPr>
          <a:xfrm>
            <a:off x="410210" y="5528310"/>
            <a:ext cx="3375660" cy="1268730"/>
          </a:xfrm>
          <a:prstGeom prst="rect">
            <a:avLst/>
          </a:prstGeom>
        </p:spPr>
      </p:pic>
      <p:sp>
        <p:nvSpPr>
          <p:cNvPr id="119" name="文本框 118"/>
          <p:cNvSpPr txBox="1"/>
          <p:nvPr/>
        </p:nvSpPr>
        <p:spPr>
          <a:xfrm>
            <a:off x="283210" y="6887210"/>
            <a:ext cx="2330450" cy="860425"/>
          </a:xfrm>
          <a:prstGeom prst="rect">
            <a:avLst/>
          </a:prstGeom>
          <a:noFill/>
        </p:spPr>
        <p:txBody>
          <a:bodyPr wrap="square" rtlCol="0">
            <a:spAutoFit/>
          </a:bodyPr>
          <a:p>
            <a:pPr algn="just">
              <a:lnSpc>
                <a:spcPct val="100000"/>
              </a:lnSpc>
            </a:pPr>
            <a:r>
              <a:rPr lang="en-US" altLang="zh-CN" sz="1000">
                <a:latin typeface="Arial" panose="020B0604020202020204" pitchFamily="34" charset="0"/>
                <a:cs typeface="Arial" panose="020B0604020202020204" pitchFamily="34" charset="0"/>
              </a:rPr>
              <a:t>Preprocessing includes:</a:t>
            </a:r>
            <a:endParaRPr lang="en-US" altLang="zh-CN" sz="1000">
              <a:latin typeface="Arial" panose="020B0604020202020204" pitchFamily="34" charset="0"/>
              <a:cs typeface="Arial" panose="020B0604020202020204" pitchFamily="34" charset="0"/>
            </a:endParaRPr>
          </a:p>
          <a:p>
            <a:pPr algn="just">
              <a:lnSpc>
                <a:spcPct val="100000"/>
              </a:lnSpc>
            </a:pPr>
            <a:r>
              <a:rPr lang="en-US" altLang="zh-CN" sz="1000">
                <a:latin typeface="Arial" panose="020B0604020202020204" pitchFamily="34" charset="0"/>
                <a:cs typeface="Arial" panose="020B0604020202020204" pitchFamily="34" charset="0"/>
              </a:rPr>
              <a:t>SST8 </a:t>
            </a:r>
            <a:r>
              <a:rPr lang="en-US" altLang="en-US" sz="1000">
                <a:latin typeface="Arial" panose="020B0604020202020204" pitchFamily="34" charset="0"/>
                <a:cs typeface="Arial" panose="020B0604020202020204" pitchFamily="34" charset="0"/>
              </a:rPr>
              <a:t>→</a:t>
            </a:r>
            <a:r>
              <a:rPr lang="en-US" altLang="zh-CN" sz="1000">
                <a:latin typeface="Arial" panose="020B0604020202020204" pitchFamily="34" charset="0"/>
                <a:cs typeface="Arial" panose="020B0604020202020204" pitchFamily="34" charset="0"/>
              </a:rPr>
              <a:t> SST3 label mapping</a:t>
            </a:r>
            <a:endParaRPr lang="en-US" altLang="zh-CN" sz="1000">
              <a:latin typeface="Arial" panose="020B0604020202020204" pitchFamily="34" charset="0"/>
              <a:cs typeface="Arial" panose="020B0604020202020204" pitchFamily="34" charset="0"/>
            </a:endParaRPr>
          </a:p>
          <a:p>
            <a:pPr algn="just">
              <a:lnSpc>
                <a:spcPct val="100000"/>
              </a:lnSpc>
            </a:pPr>
            <a:r>
              <a:rPr lang="en-US" altLang="zh-CN" sz="1000">
                <a:latin typeface="Arial" panose="020B0604020202020204" pitchFamily="34" charset="0"/>
                <a:cs typeface="Arial" panose="020B0604020202020204" pitchFamily="34" charset="0"/>
              </a:rPr>
              <a:t>One-hot encoding</a:t>
            </a:r>
            <a:endParaRPr lang="en-US" altLang="zh-CN" sz="1000">
              <a:latin typeface="Arial" panose="020B0604020202020204" pitchFamily="34" charset="0"/>
              <a:cs typeface="Arial" panose="020B0604020202020204" pitchFamily="34" charset="0"/>
            </a:endParaRPr>
          </a:p>
          <a:p>
            <a:pPr algn="just">
              <a:lnSpc>
                <a:spcPct val="100000"/>
              </a:lnSpc>
            </a:pPr>
            <a:r>
              <a:rPr lang="en-US" altLang="zh-CN" sz="1000">
                <a:latin typeface="Arial" panose="020B0604020202020204" pitchFamily="34" charset="0"/>
                <a:cs typeface="Arial" panose="020B0604020202020204" pitchFamily="34" charset="0"/>
              </a:rPr>
              <a:t>Sequence padding &amp; normalization</a:t>
            </a:r>
            <a:endParaRPr lang="en-US" altLang="zh-CN" sz="1000">
              <a:latin typeface="Arial" panose="020B0604020202020204" pitchFamily="34" charset="0"/>
              <a:cs typeface="Arial" panose="020B0604020202020204" pitchFamily="34" charset="0"/>
            </a:endParaRPr>
          </a:p>
          <a:p>
            <a:pPr algn="just">
              <a:lnSpc>
                <a:spcPct val="100000"/>
              </a:lnSpc>
            </a:pPr>
            <a:r>
              <a:rPr lang="en-US" altLang="zh-CN" sz="1000">
                <a:latin typeface="Arial" panose="020B0604020202020204" pitchFamily="34" charset="0"/>
                <a:cs typeface="Arial" panose="020B0604020202020204" pitchFamily="34" charset="0"/>
              </a:rPr>
              <a:t>80/10/10 train/val/test split</a:t>
            </a:r>
            <a:endParaRPr lang="en-US" altLang="zh-CN" sz="1000">
              <a:latin typeface="Arial" panose="020B0604020202020204" pitchFamily="34" charset="0"/>
              <a:cs typeface="Arial" panose="020B0604020202020204" pitchFamily="34" charset="0"/>
            </a:endParaRPr>
          </a:p>
        </p:txBody>
      </p:sp>
      <p:sp>
        <p:nvSpPr>
          <p:cNvPr id="121" name="文本框 120"/>
          <p:cNvSpPr txBox="1"/>
          <p:nvPr/>
        </p:nvSpPr>
        <p:spPr>
          <a:xfrm>
            <a:off x="6383020" y="1866900"/>
            <a:ext cx="1949450" cy="275590"/>
          </a:xfrm>
          <a:prstGeom prst="rect">
            <a:avLst/>
          </a:prstGeom>
          <a:noFill/>
        </p:spPr>
        <p:txBody>
          <a:bodyPr wrap="square" rtlCol="0">
            <a:spAutoFit/>
          </a:bodyPr>
          <a:p>
            <a:r>
              <a:rPr lang="en-US" sz="1200" b="1" spc="11" dirty="0">
                <a:latin typeface="Arial" panose="020B0604020202020204"/>
                <a:cs typeface="Arial" panose="020B0604020202020204"/>
                <a:sym typeface="+mn-ea"/>
              </a:rPr>
              <a:t>Attention-ProteinMeNet</a:t>
            </a:r>
            <a:endParaRPr lang="en-US" altLang="en-US" sz="1200" b="1" spc="11" dirty="0">
              <a:latin typeface="Arial" panose="020B0604020202020204"/>
              <a:cs typeface="Arial" panose="020B0604020202020204"/>
              <a:sym typeface="+mn-ea"/>
            </a:endParaRPr>
          </a:p>
        </p:txBody>
      </p:sp>
      <p:pic>
        <p:nvPicPr>
          <p:cNvPr id="123" name="图片 122" descr="Attention ProteinMeNet.drawio"/>
          <p:cNvPicPr>
            <a:picLocks noChangeAspect="1"/>
          </p:cNvPicPr>
          <p:nvPr/>
        </p:nvPicPr>
        <p:blipFill>
          <a:blip r:embed="rId8"/>
          <a:stretch>
            <a:fillRect/>
          </a:stretch>
        </p:blipFill>
        <p:spPr>
          <a:xfrm>
            <a:off x="4623435" y="2084705"/>
            <a:ext cx="5552440" cy="1706880"/>
          </a:xfrm>
          <a:prstGeom prst="rect">
            <a:avLst/>
          </a:prstGeom>
        </p:spPr>
      </p:pic>
      <p:sp>
        <p:nvSpPr>
          <p:cNvPr id="124" name="文本框 123"/>
          <p:cNvSpPr txBox="1"/>
          <p:nvPr/>
        </p:nvSpPr>
        <p:spPr>
          <a:xfrm>
            <a:off x="4177030" y="3902710"/>
            <a:ext cx="6325235" cy="860425"/>
          </a:xfrm>
          <a:prstGeom prst="rect">
            <a:avLst/>
          </a:prstGeom>
          <a:noFill/>
        </p:spPr>
        <p:txBody>
          <a:bodyPr wrap="square" rtlCol="0">
            <a:spAutoFit/>
          </a:bodyPr>
          <a:p>
            <a:r>
              <a:rPr lang="en-US" altLang="zh-CN" sz="1000">
                <a:latin typeface="Arial" panose="020B0604020202020204" pitchFamily="34" charset="0"/>
                <a:cs typeface="Arial" panose="020B0604020202020204" pitchFamily="34" charset="0"/>
              </a:rPr>
              <a:t>Figure2 shows Attention-ProteinMeNet is a deep learning model that combines three key components:ProteinNet (Conv1D layers) to extract local sequence features. Bidirectional LSTM to capture long-range dependencies. Attention mechanism to focus on key residues influencing structure.</a:t>
            </a:r>
            <a:endParaRPr lang="en-US" altLang="zh-CN" sz="1000">
              <a:latin typeface="Arial" panose="020B0604020202020204" pitchFamily="34" charset="0"/>
              <a:cs typeface="Arial" panose="020B0604020202020204" pitchFamily="34" charset="0"/>
            </a:endParaRPr>
          </a:p>
          <a:p>
            <a:r>
              <a:rPr lang="en-US" altLang="zh-CN" sz="1000">
                <a:latin typeface="Arial" panose="020B0604020202020204" pitchFamily="34" charset="0"/>
                <a:cs typeface="Arial" panose="020B0604020202020204" pitchFamily="34" charset="0"/>
              </a:rPr>
              <a:t>The final output layer uses softmax for residue classification.This architecture improves accuracy, generalization, and interpretability in secondary structure prediction.</a:t>
            </a:r>
            <a:endParaRPr lang="en-US" altLang="zh-CN" sz="1000">
              <a:latin typeface="Arial" panose="020B0604020202020204" pitchFamily="34" charset="0"/>
              <a:cs typeface="Arial" panose="020B0604020202020204" pitchFamily="34" charset="0"/>
            </a:endParaRPr>
          </a:p>
        </p:txBody>
      </p:sp>
      <p:pic>
        <p:nvPicPr>
          <p:cNvPr id="125" name="图片 124" descr="Attention.drawio"/>
          <p:cNvPicPr>
            <a:picLocks noChangeAspect="1"/>
          </p:cNvPicPr>
          <p:nvPr/>
        </p:nvPicPr>
        <p:blipFill>
          <a:blip r:embed="rId9"/>
          <a:stretch>
            <a:fillRect/>
          </a:stretch>
        </p:blipFill>
        <p:spPr>
          <a:xfrm rot="16200000" flipH="1">
            <a:off x="4826000" y="4285615"/>
            <a:ext cx="1282065" cy="2430780"/>
          </a:xfrm>
          <a:prstGeom prst="rect">
            <a:avLst/>
          </a:prstGeom>
        </p:spPr>
      </p:pic>
      <p:sp>
        <p:nvSpPr>
          <p:cNvPr id="126" name="文本框 125"/>
          <p:cNvSpPr txBox="1"/>
          <p:nvPr/>
        </p:nvSpPr>
        <p:spPr>
          <a:xfrm>
            <a:off x="6793230" y="4733925"/>
            <a:ext cx="3738245" cy="1138555"/>
          </a:xfrm>
          <a:prstGeom prst="rect">
            <a:avLst/>
          </a:prstGeom>
          <a:noFill/>
        </p:spPr>
        <p:txBody>
          <a:bodyPr wrap="square" rtlCol="0">
            <a:noAutofit/>
          </a:bodyPr>
          <a:p>
            <a:pPr algn="just">
              <a:lnSpc>
                <a:spcPct val="100000"/>
              </a:lnSpc>
            </a:pPr>
            <a:r>
              <a:rPr lang="en-US" altLang="zh-CN" sz="1000">
                <a:latin typeface="Arial" panose="020B0604020202020204" pitchFamily="34" charset="0"/>
                <a:cs typeface="Arial" panose="020B0604020202020204" pitchFamily="34" charset="0"/>
              </a:rPr>
              <a:t>Figure 3 shows The attention module assigns dynamic weights to each residue in the sequence, allowing the model to selectively focus on structurally important positions. </a:t>
            </a:r>
            <a:endParaRPr lang="en-US" altLang="zh-CN" sz="1000">
              <a:latin typeface="Arial" panose="020B0604020202020204" pitchFamily="34" charset="0"/>
              <a:cs typeface="Arial" panose="020B0604020202020204" pitchFamily="34" charset="0"/>
            </a:endParaRPr>
          </a:p>
          <a:p>
            <a:pPr algn="just">
              <a:lnSpc>
                <a:spcPct val="100000"/>
              </a:lnSpc>
            </a:pPr>
            <a:r>
              <a:rPr lang="en-US" altLang="zh-CN" sz="1000">
                <a:latin typeface="Arial" panose="020B0604020202020204" pitchFamily="34" charset="0"/>
                <a:cs typeface="Arial" panose="020B0604020202020204" pitchFamily="34" charset="0"/>
              </a:rPr>
              <a:t>By evaluating the contribution of each amino acid to the final prediction, attention enhances both the accuracy and interpretability of the model. It is especially effective in identifying long-range interactions that traditional models often miss, making it a key component in improving structural prediction performance.</a:t>
            </a:r>
            <a:endParaRPr lang="en-US" altLang="zh-CN" sz="1000">
              <a:latin typeface="Arial" panose="020B0604020202020204" pitchFamily="34" charset="0"/>
              <a:cs typeface="Arial" panose="020B0604020202020204" pitchFamily="34" charset="0"/>
            </a:endParaRPr>
          </a:p>
        </p:txBody>
      </p:sp>
      <p:pic>
        <p:nvPicPr>
          <p:cNvPr id="127" name="图片 11" descr="accuracy_curve(Attention-ProteinMeNet(RCSB-PDB))"/>
          <p:cNvPicPr>
            <a:picLocks noChangeAspect="1"/>
          </p:cNvPicPr>
          <p:nvPr/>
        </p:nvPicPr>
        <p:blipFill>
          <a:blip r:embed="rId10"/>
          <a:srcRect l="1724" t="6715" r="2606" b="1799"/>
          <a:stretch>
            <a:fillRect/>
          </a:stretch>
        </p:blipFill>
        <p:spPr>
          <a:xfrm>
            <a:off x="4251960" y="6736715"/>
            <a:ext cx="1964055" cy="1411605"/>
          </a:xfrm>
          <a:prstGeom prst="rect">
            <a:avLst/>
          </a:prstGeom>
        </p:spPr>
      </p:pic>
      <p:pic>
        <p:nvPicPr>
          <p:cNvPr id="128" name="图片 13" descr="loss_curve(Attention-ProteinMeNet(RCSB-PDB))"/>
          <p:cNvPicPr>
            <a:picLocks noChangeAspect="1"/>
          </p:cNvPicPr>
          <p:nvPr/>
        </p:nvPicPr>
        <p:blipFill>
          <a:blip r:embed="rId11"/>
          <a:srcRect l="3309" t="7071" r="5455" b="1511"/>
          <a:stretch>
            <a:fillRect/>
          </a:stretch>
        </p:blipFill>
        <p:spPr>
          <a:xfrm>
            <a:off x="6216015" y="6736715"/>
            <a:ext cx="1946275" cy="1410970"/>
          </a:xfrm>
          <a:prstGeom prst="rect">
            <a:avLst/>
          </a:prstGeom>
        </p:spPr>
      </p:pic>
      <p:pic>
        <p:nvPicPr>
          <p:cNvPr id="129" name="图片 34" descr="d99a159750c124437683bd8d81facaf"/>
          <p:cNvPicPr>
            <a:picLocks noChangeAspect="1"/>
          </p:cNvPicPr>
          <p:nvPr/>
        </p:nvPicPr>
        <p:blipFill>
          <a:blip r:embed="rId12"/>
          <a:srcRect l="5640" t="6669" r="10138" b="2137"/>
          <a:stretch>
            <a:fillRect/>
          </a:stretch>
        </p:blipFill>
        <p:spPr>
          <a:xfrm>
            <a:off x="8162290" y="6736715"/>
            <a:ext cx="1750060" cy="1422400"/>
          </a:xfrm>
          <a:prstGeom prst="rect">
            <a:avLst/>
          </a:prstGeom>
        </p:spPr>
      </p:pic>
      <p:sp>
        <p:nvSpPr>
          <p:cNvPr id="130" name="object 43"/>
          <p:cNvSpPr txBox="1"/>
          <p:nvPr/>
        </p:nvSpPr>
        <p:spPr>
          <a:xfrm>
            <a:off x="6692900" y="8126730"/>
            <a:ext cx="1057910" cy="114935"/>
          </a:xfrm>
          <a:prstGeom prst="rect">
            <a:avLst/>
          </a:prstGeom>
        </p:spPr>
        <p:txBody>
          <a:bodyPr vert="horz" wrap="square" lIns="0" tIns="8585" rIns="0" bIns="0" rtlCol="0">
            <a:spAutoFit/>
          </a:bodyPr>
          <a:p>
            <a:pPr marL="13335" marR="5080" algn="just">
              <a:lnSpc>
                <a:spcPct val="104000"/>
              </a:lnSpc>
              <a:spcBef>
                <a:spcPts val="95"/>
              </a:spcBef>
            </a:pPr>
            <a:r>
              <a:rPr sz="670" b="1" spc="16" dirty="0">
                <a:latin typeface="Arial" panose="020B0604020202020204"/>
                <a:cs typeface="Arial" panose="020B0604020202020204"/>
              </a:rPr>
              <a:t>Figure </a:t>
            </a:r>
            <a:r>
              <a:rPr lang="en-US" sz="670" b="1" spc="11" dirty="0">
                <a:latin typeface="Arial" panose="020B0604020202020204"/>
                <a:cs typeface="Arial" panose="020B0604020202020204"/>
              </a:rPr>
              <a:t>5</a:t>
            </a:r>
            <a:r>
              <a:rPr sz="670" b="1" spc="11" dirty="0">
                <a:latin typeface="Arial" panose="020B0604020202020204"/>
                <a:cs typeface="Arial" panose="020B0604020202020204"/>
              </a:rPr>
              <a:t>. </a:t>
            </a:r>
            <a:r>
              <a:rPr lang="en-US" sz="670" spc="21" dirty="0">
                <a:latin typeface="Arial" panose="020B0604020202020204"/>
                <a:cs typeface="Arial" panose="020B0604020202020204"/>
              </a:rPr>
              <a:t>Loss</a:t>
            </a:r>
            <a:r>
              <a:rPr lang="en-US" sz="670" spc="21" dirty="0">
                <a:latin typeface="Arial" panose="020B0604020202020204"/>
                <a:cs typeface="Arial" panose="020B0604020202020204"/>
              </a:rPr>
              <a:t> curve</a:t>
            </a:r>
            <a:endParaRPr lang="en-US" sz="670" spc="21" dirty="0">
              <a:latin typeface="Arial" panose="020B0604020202020204"/>
              <a:cs typeface="Arial" panose="020B0604020202020204"/>
            </a:endParaRPr>
          </a:p>
        </p:txBody>
      </p:sp>
      <p:sp>
        <p:nvSpPr>
          <p:cNvPr id="131" name="object 43"/>
          <p:cNvSpPr txBox="1"/>
          <p:nvPr/>
        </p:nvSpPr>
        <p:spPr>
          <a:xfrm>
            <a:off x="8432165" y="8159115"/>
            <a:ext cx="1506855" cy="114935"/>
          </a:xfrm>
          <a:prstGeom prst="rect">
            <a:avLst/>
          </a:prstGeom>
        </p:spPr>
        <p:txBody>
          <a:bodyPr vert="horz" wrap="square" lIns="0" tIns="8585" rIns="0" bIns="0" rtlCol="0">
            <a:spAutoFit/>
          </a:bodyPr>
          <a:p>
            <a:pPr marL="13335" marR="5080" algn="just">
              <a:lnSpc>
                <a:spcPct val="104000"/>
              </a:lnSpc>
              <a:spcBef>
                <a:spcPts val="95"/>
              </a:spcBef>
            </a:pPr>
            <a:r>
              <a:rPr sz="670" b="1" spc="16" dirty="0">
                <a:latin typeface="Arial" panose="020B0604020202020204"/>
                <a:cs typeface="Arial" panose="020B0604020202020204"/>
              </a:rPr>
              <a:t>Figure </a:t>
            </a:r>
            <a:r>
              <a:rPr lang="en-US" sz="670" b="1" spc="11" dirty="0">
                <a:latin typeface="Arial" panose="020B0604020202020204"/>
                <a:cs typeface="Arial" panose="020B0604020202020204"/>
              </a:rPr>
              <a:t>6</a:t>
            </a:r>
            <a:r>
              <a:rPr sz="670" b="1" spc="11" dirty="0">
                <a:latin typeface="Arial" panose="020B0604020202020204"/>
                <a:cs typeface="Arial" panose="020B0604020202020204"/>
              </a:rPr>
              <a:t>. </a:t>
            </a:r>
            <a:r>
              <a:rPr lang="en-US" sz="670" spc="21" dirty="0">
                <a:latin typeface="Arial" panose="020B0604020202020204"/>
                <a:cs typeface="Arial" panose="020B0604020202020204"/>
              </a:rPr>
              <a:t>Confusion Matrix</a:t>
            </a:r>
            <a:endParaRPr lang="en-US" sz="670" spc="21" dirty="0">
              <a:latin typeface="Arial" panose="020B0604020202020204"/>
              <a:cs typeface="Arial" panose="020B0604020202020204"/>
            </a:endParaRPr>
          </a:p>
        </p:txBody>
      </p:sp>
      <p:sp>
        <p:nvSpPr>
          <p:cNvPr id="132" name="文本框 131"/>
          <p:cNvSpPr txBox="1"/>
          <p:nvPr/>
        </p:nvSpPr>
        <p:spPr>
          <a:xfrm>
            <a:off x="4335145" y="8259445"/>
            <a:ext cx="6131560" cy="1014730"/>
          </a:xfrm>
          <a:prstGeom prst="rect">
            <a:avLst/>
          </a:prstGeom>
          <a:noFill/>
        </p:spPr>
        <p:txBody>
          <a:bodyPr wrap="square" rtlCol="0">
            <a:spAutoFit/>
          </a:bodyPr>
          <a:p>
            <a:pPr algn="just">
              <a:lnSpc>
                <a:spcPct val="150000"/>
              </a:lnSpc>
            </a:pPr>
            <a:r>
              <a:rPr lang="en-US" altLang="zh-CN" sz="1000">
                <a:latin typeface="Arial" panose="020B0604020202020204" pitchFamily="34" charset="0"/>
                <a:cs typeface="Arial" panose="020B0604020202020204" pitchFamily="34" charset="0"/>
              </a:rPr>
              <a:t>The model shows strong performance on the RCSB-PDB dataset. As shown in the accuracy and loss curves (Figures 5 &amp; 6), training converges quickly and remains stable, reaching a validation accuracy of 96.49% with minimal overfitting. The confusion matrix (Figure 7) indicates high classification accuracy for both helix (H) and strand (E) structures, demonstrating balanced and reliable predictions.</a:t>
            </a:r>
            <a:endParaRPr lang="en-US" altLang="zh-CN" sz="1000">
              <a:latin typeface="Arial" panose="020B0604020202020204" pitchFamily="34" charset="0"/>
              <a:cs typeface="Arial" panose="020B0604020202020204" pitchFamily="34" charset="0"/>
            </a:endParaRPr>
          </a:p>
        </p:txBody>
      </p:sp>
      <p:pic>
        <p:nvPicPr>
          <p:cNvPr id="138" name="图片 28" descr="屏幕截图 2025-04-14 095219"/>
          <p:cNvPicPr>
            <a:picLocks noChangeAspect="1"/>
          </p:cNvPicPr>
          <p:nvPr/>
        </p:nvPicPr>
        <p:blipFill>
          <a:blip r:embed="rId13"/>
          <a:stretch>
            <a:fillRect/>
          </a:stretch>
        </p:blipFill>
        <p:spPr>
          <a:xfrm>
            <a:off x="4396105" y="9830435"/>
            <a:ext cx="1762125" cy="984250"/>
          </a:xfrm>
          <a:prstGeom prst="rect">
            <a:avLst/>
          </a:prstGeom>
        </p:spPr>
      </p:pic>
      <p:pic>
        <p:nvPicPr>
          <p:cNvPr id="140" name="图片 36" descr="屏幕截图 2025-04-14 120250"/>
          <p:cNvPicPr>
            <a:picLocks noChangeAspect="1"/>
          </p:cNvPicPr>
          <p:nvPr/>
        </p:nvPicPr>
        <p:blipFill>
          <a:blip r:embed="rId14"/>
          <a:stretch>
            <a:fillRect/>
          </a:stretch>
        </p:blipFill>
        <p:spPr>
          <a:xfrm>
            <a:off x="4396105" y="10782935"/>
            <a:ext cx="1750060" cy="919480"/>
          </a:xfrm>
          <a:prstGeom prst="rect">
            <a:avLst/>
          </a:prstGeom>
        </p:spPr>
      </p:pic>
      <p:pic>
        <p:nvPicPr>
          <p:cNvPr id="141" name="图片 29" descr="屏幕截图 2025-04-14 095854"/>
          <p:cNvPicPr>
            <a:picLocks noChangeAspect="1"/>
          </p:cNvPicPr>
          <p:nvPr/>
        </p:nvPicPr>
        <p:blipFill>
          <a:blip r:embed="rId15"/>
          <a:srcRect l="3854" t="2941" r="966" b="2097"/>
          <a:stretch>
            <a:fillRect/>
          </a:stretch>
        </p:blipFill>
        <p:spPr>
          <a:xfrm>
            <a:off x="6134100" y="9830435"/>
            <a:ext cx="1720850" cy="961390"/>
          </a:xfrm>
          <a:prstGeom prst="rect">
            <a:avLst/>
          </a:prstGeom>
        </p:spPr>
      </p:pic>
      <p:pic>
        <p:nvPicPr>
          <p:cNvPr id="142" name="图片 10"/>
          <p:cNvPicPr>
            <a:picLocks noChangeAspect="1"/>
          </p:cNvPicPr>
          <p:nvPr/>
        </p:nvPicPr>
        <p:blipFill>
          <a:blip r:embed="rId16"/>
          <a:srcRect l="10652"/>
          <a:stretch>
            <a:fillRect/>
          </a:stretch>
        </p:blipFill>
        <p:spPr>
          <a:xfrm>
            <a:off x="6146165" y="10782935"/>
            <a:ext cx="1708785" cy="919480"/>
          </a:xfrm>
          <a:prstGeom prst="rect">
            <a:avLst/>
          </a:prstGeom>
          <a:noFill/>
          <a:ln>
            <a:noFill/>
          </a:ln>
        </p:spPr>
      </p:pic>
      <p:sp>
        <p:nvSpPr>
          <p:cNvPr id="143" name="文本框 142"/>
          <p:cNvSpPr txBox="1"/>
          <p:nvPr/>
        </p:nvSpPr>
        <p:spPr>
          <a:xfrm>
            <a:off x="7811135" y="9771380"/>
            <a:ext cx="2573655" cy="1938020"/>
          </a:xfrm>
          <a:prstGeom prst="rect">
            <a:avLst/>
          </a:prstGeom>
          <a:noFill/>
        </p:spPr>
        <p:txBody>
          <a:bodyPr wrap="square" rtlCol="0">
            <a:spAutoFit/>
          </a:bodyPr>
          <a:p>
            <a:pPr algn="just">
              <a:lnSpc>
                <a:spcPct val="150000"/>
              </a:lnSpc>
            </a:pPr>
            <a:r>
              <a:rPr lang="en-US" altLang="zh-CN" sz="1000">
                <a:latin typeface="Arial" panose="020B0604020202020204" pitchFamily="34" charset="0"/>
                <a:cs typeface="Arial" panose="020B0604020202020204" pitchFamily="34" charset="0"/>
              </a:rPr>
              <a:t>Figure 8 shows an interactive web-based GUI allows users to upload protein sequences, run predictions, and view results with SHAP-based interpretation. It supports both single and batch input, and provides easy access to dataset info and model outputs, making the tool accessible to non-technical users.</a:t>
            </a:r>
            <a:endParaRPr lang="en-US" altLang="zh-CN" sz="1000">
              <a:latin typeface="Arial" panose="020B0604020202020204" pitchFamily="34" charset="0"/>
              <a:cs typeface="Arial" panose="020B0604020202020204" pitchFamily="34" charset="0"/>
            </a:endParaRPr>
          </a:p>
        </p:txBody>
      </p:sp>
      <p:pic>
        <p:nvPicPr>
          <p:cNvPr id="144" name="图片 38" descr="shap_bar_plot_by_structure_manual"/>
          <p:cNvPicPr>
            <a:picLocks noChangeAspect="1"/>
          </p:cNvPicPr>
          <p:nvPr/>
        </p:nvPicPr>
        <p:blipFill>
          <a:blip r:embed="rId17"/>
          <a:srcRect t="2746"/>
          <a:stretch>
            <a:fillRect/>
          </a:stretch>
        </p:blipFill>
        <p:spPr>
          <a:xfrm>
            <a:off x="887730" y="9330690"/>
            <a:ext cx="1327785" cy="1104900"/>
          </a:xfrm>
          <a:prstGeom prst="rect">
            <a:avLst/>
          </a:prstGeom>
        </p:spPr>
      </p:pic>
      <p:pic>
        <p:nvPicPr>
          <p:cNvPr id="145" name="图片 39" descr="shap_dependence_plot"/>
          <p:cNvPicPr>
            <a:picLocks noChangeAspect="1"/>
          </p:cNvPicPr>
          <p:nvPr/>
        </p:nvPicPr>
        <p:blipFill>
          <a:blip r:embed="rId18"/>
          <a:srcRect l="2545" t="7094" r="3125" b="2103"/>
          <a:stretch>
            <a:fillRect/>
          </a:stretch>
        </p:blipFill>
        <p:spPr>
          <a:xfrm>
            <a:off x="1813560" y="10435590"/>
            <a:ext cx="1676400" cy="1064260"/>
          </a:xfrm>
          <a:prstGeom prst="rect">
            <a:avLst/>
          </a:prstGeom>
        </p:spPr>
      </p:pic>
      <p:pic>
        <p:nvPicPr>
          <p:cNvPr id="146" name="图片 42" descr="shap_waterfall_plot"/>
          <p:cNvPicPr>
            <a:picLocks noChangeAspect="1"/>
          </p:cNvPicPr>
          <p:nvPr/>
        </p:nvPicPr>
        <p:blipFill>
          <a:blip r:embed="rId19"/>
          <a:srcRect t="4077"/>
          <a:stretch>
            <a:fillRect/>
          </a:stretch>
        </p:blipFill>
        <p:spPr>
          <a:xfrm>
            <a:off x="2215515" y="9342120"/>
            <a:ext cx="1275080" cy="1093470"/>
          </a:xfrm>
          <a:prstGeom prst="rect">
            <a:avLst/>
          </a:prstGeom>
        </p:spPr>
      </p:pic>
      <p:pic>
        <p:nvPicPr>
          <p:cNvPr id="147" name="图片 41" descr="shap_summary_plot"/>
          <p:cNvPicPr>
            <a:picLocks noChangeAspect="1"/>
          </p:cNvPicPr>
          <p:nvPr/>
        </p:nvPicPr>
        <p:blipFill>
          <a:blip r:embed="rId20"/>
          <a:srcRect t="3027"/>
          <a:stretch>
            <a:fillRect/>
          </a:stretch>
        </p:blipFill>
        <p:spPr>
          <a:xfrm>
            <a:off x="887730" y="10435590"/>
            <a:ext cx="925830" cy="1119505"/>
          </a:xfrm>
          <a:prstGeom prst="rect">
            <a:avLst/>
          </a:prstGeom>
        </p:spPr>
      </p:pic>
      <p:pic>
        <p:nvPicPr>
          <p:cNvPr id="148" name="图片 40" descr="shap_force_plot"/>
          <p:cNvPicPr>
            <a:picLocks noChangeAspect="1"/>
          </p:cNvPicPr>
          <p:nvPr/>
        </p:nvPicPr>
        <p:blipFill>
          <a:blip r:embed="rId21"/>
          <a:srcRect l="3896" t="21544" b="31213"/>
          <a:stretch>
            <a:fillRect/>
          </a:stretch>
        </p:blipFill>
        <p:spPr>
          <a:xfrm>
            <a:off x="887730" y="11523980"/>
            <a:ext cx="2626360" cy="162560"/>
          </a:xfrm>
          <a:prstGeom prst="rect">
            <a:avLst/>
          </a:prstGeom>
        </p:spPr>
      </p:pic>
      <p:grpSp>
        <p:nvGrpSpPr>
          <p:cNvPr id="153" name="object 77"/>
          <p:cNvGrpSpPr/>
          <p:nvPr/>
        </p:nvGrpSpPr>
        <p:grpSpPr>
          <a:xfrm>
            <a:off x="10251184" y="12070110"/>
            <a:ext cx="217998" cy="201302"/>
            <a:chOff x="13703907" y="9833881"/>
            <a:chExt cx="290195" cy="267970"/>
          </a:xfrm>
        </p:grpSpPr>
        <p:sp>
          <p:nvSpPr>
            <p:cNvPr id="154" name="object 78"/>
            <p:cNvSpPr/>
            <p:nvPr/>
          </p:nvSpPr>
          <p:spPr>
            <a:xfrm>
              <a:off x="13707082" y="9837055"/>
              <a:ext cx="283845" cy="261620"/>
            </a:xfrm>
            <a:custGeom>
              <a:avLst/>
              <a:gdLst/>
              <a:ahLst/>
              <a:cxnLst/>
              <a:rect l="l" t="t" r="r" b="b"/>
              <a:pathLst>
                <a:path w="283844" h="261620">
                  <a:moveTo>
                    <a:pt x="239650" y="0"/>
                  </a:moveTo>
                  <a:lnTo>
                    <a:pt x="43578" y="0"/>
                  </a:lnTo>
                  <a:lnTo>
                    <a:pt x="26614" y="3424"/>
                  </a:lnTo>
                  <a:lnTo>
                    <a:pt x="12762" y="12762"/>
                  </a:lnTo>
                  <a:lnTo>
                    <a:pt x="3424" y="26614"/>
                  </a:lnTo>
                  <a:lnTo>
                    <a:pt x="0" y="43578"/>
                  </a:lnTo>
                  <a:lnTo>
                    <a:pt x="0" y="217893"/>
                  </a:lnTo>
                  <a:lnTo>
                    <a:pt x="3424" y="234858"/>
                  </a:lnTo>
                  <a:lnTo>
                    <a:pt x="12762" y="248709"/>
                  </a:lnTo>
                  <a:lnTo>
                    <a:pt x="26614" y="258048"/>
                  </a:lnTo>
                  <a:lnTo>
                    <a:pt x="43578" y="261472"/>
                  </a:lnTo>
                  <a:lnTo>
                    <a:pt x="239650" y="261472"/>
                  </a:lnTo>
                  <a:lnTo>
                    <a:pt x="256614" y="258048"/>
                  </a:lnTo>
                  <a:lnTo>
                    <a:pt x="270466" y="248709"/>
                  </a:lnTo>
                  <a:lnTo>
                    <a:pt x="279805" y="234858"/>
                  </a:lnTo>
                  <a:lnTo>
                    <a:pt x="283229" y="217893"/>
                  </a:lnTo>
                  <a:lnTo>
                    <a:pt x="283229" y="43578"/>
                  </a:lnTo>
                  <a:lnTo>
                    <a:pt x="279805" y="26614"/>
                  </a:lnTo>
                  <a:lnTo>
                    <a:pt x="270466" y="12762"/>
                  </a:lnTo>
                  <a:lnTo>
                    <a:pt x="256614" y="3424"/>
                  </a:lnTo>
                  <a:lnTo>
                    <a:pt x="239650" y="0"/>
                  </a:lnTo>
                  <a:close/>
                </a:path>
              </a:pathLst>
            </a:custGeom>
            <a:solidFill>
              <a:srgbClr val="C8DFF2"/>
            </a:solidFill>
          </p:spPr>
          <p:txBody>
            <a:bodyPr wrap="square" lIns="0" tIns="0" rIns="0" bIns="0" rtlCol="0"/>
            <a:p>
              <a:endParaRPr sz="2035"/>
            </a:p>
          </p:txBody>
        </p:sp>
        <p:sp>
          <p:nvSpPr>
            <p:cNvPr id="155" name="object 79"/>
            <p:cNvSpPr/>
            <p:nvPr/>
          </p:nvSpPr>
          <p:spPr>
            <a:xfrm>
              <a:off x="13707082" y="9837056"/>
              <a:ext cx="283845" cy="261620"/>
            </a:xfrm>
            <a:custGeom>
              <a:avLst/>
              <a:gdLst/>
              <a:ahLst/>
              <a:cxnLst/>
              <a:rect l="l" t="t" r="r" b="b"/>
              <a:pathLst>
                <a:path w="283844" h="261620">
                  <a:moveTo>
                    <a:pt x="0" y="43580"/>
                  </a:moveTo>
                  <a:lnTo>
                    <a:pt x="3424" y="26616"/>
                  </a:lnTo>
                  <a:lnTo>
                    <a:pt x="12763" y="12764"/>
                  </a:lnTo>
                  <a:lnTo>
                    <a:pt x="26616" y="3424"/>
                  </a:lnTo>
                  <a:lnTo>
                    <a:pt x="43579" y="0"/>
                  </a:lnTo>
                  <a:lnTo>
                    <a:pt x="239652" y="0"/>
                  </a:lnTo>
                  <a:lnTo>
                    <a:pt x="256615" y="3424"/>
                  </a:lnTo>
                  <a:lnTo>
                    <a:pt x="270467" y="12764"/>
                  </a:lnTo>
                  <a:lnTo>
                    <a:pt x="279807" y="26616"/>
                  </a:lnTo>
                  <a:lnTo>
                    <a:pt x="283232" y="43580"/>
                  </a:lnTo>
                  <a:lnTo>
                    <a:pt x="283232" y="217896"/>
                  </a:lnTo>
                  <a:lnTo>
                    <a:pt x="279807" y="234859"/>
                  </a:lnTo>
                  <a:lnTo>
                    <a:pt x="270467" y="248711"/>
                  </a:lnTo>
                  <a:lnTo>
                    <a:pt x="256615" y="258051"/>
                  </a:lnTo>
                  <a:lnTo>
                    <a:pt x="239652" y="261475"/>
                  </a:lnTo>
                  <a:lnTo>
                    <a:pt x="43579" y="261475"/>
                  </a:lnTo>
                  <a:lnTo>
                    <a:pt x="26616" y="258051"/>
                  </a:lnTo>
                  <a:lnTo>
                    <a:pt x="12763" y="248711"/>
                  </a:lnTo>
                  <a:lnTo>
                    <a:pt x="3424" y="234859"/>
                  </a:lnTo>
                  <a:lnTo>
                    <a:pt x="0" y="217896"/>
                  </a:lnTo>
                  <a:lnTo>
                    <a:pt x="0" y="43580"/>
                  </a:lnTo>
                  <a:close/>
                </a:path>
              </a:pathLst>
            </a:custGeom>
            <a:ln w="5963">
              <a:solidFill>
                <a:srgbClr val="5185AC"/>
              </a:solidFill>
            </a:ln>
          </p:spPr>
          <p:txBody>
            <a:bodyPr wrap="square" lIns="0" tIns="0" rIns="0" bIns="0" rtlCol="0"/>
            <a:p>
              <a:endParaRPr sz="2035"/>
            </a:p>
          </p:txBody>
        </p:sp>
      </p:grpSp>
      <p:sp>
        <p:nvSpPr>
          <p:cNvPr id="156" name="object 76"/>
          <p:cNvSpPr txBox="1"/>
          <p:nvPr/>
        </p:nvSpPr>
        <p:spPr>
          <a:xfrm>
            <a:off x="10319233" y="12102423"/>
            <a:ext cx="81571" cy="144780"/>
          </a:xfrm>
          <a:prstGeom prst="rect">
            <a:avLst/>
          </a:prstGeom>
        </p:spPr>
        <p:txBody>
          <a:bodyPr vert="horz" wrap="square" lIns="0" tIns="11448" rIns="0" bIns="0" rtlCol="0">
            <a:spAutoFit/>
          </a:bodyPr>
          <a:p>
            <a:pPr marL="13335">
              <a:spcBef>
                <a:spcPts val="125"/>
              </a:spcBef>
            </a:pPr>
            <a:r>
              <a:rPr lang="en-US" sz="865">
                <a:latin typeface="Arial" panose="020B0604020202020204"/>
                <a:cs typeface="Arial" panose="020B0604020202020204"/>
              </a:rPr>
              <a:t>7</a:t>
            </a:r>
            <a:endParaRPr lang="en-US" sz="865">
              <a:latin typeface="Arial" panose="020B0604020202020204"/>
              <a:cs typeface="Arial" panose="020B0604020202020204"/>
            </a:endParaRPr>
          </a:p>
        </p:txBody>
      </p:sp>
    </p:spTree>
  </p:cSld>
  <p:clrMapOvr>
    <a:masterClrMapping/>
  </p:clrMapOvr>
</p:sld>
</file>

<file path=ppt/tags/tag1.xml><?xml version="1.0" encoding="utf-8"?>
<p:tagLst xmlns:p="http://schemas.openxmlformats.org/presentationml/2006/main">
  <p:tag name="COMMONDATA" val="eyJoZGlkIjoiYzQyMDk0OTNiOTI1OGRmODUxZWNjZDAyMmRjZTYyNG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7801</Words>
  <Application>WPS 演示</Application>
  <PresentationFormat>自定义</PresentationFormat>
  <Paragraphs>134</Paragraphs>
  <Slides>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vt:i4>
      </vt:variant>
    </vt:vector>
  </HeadingPairs>
  <TitlesOfParts>
    <vt:vector size="16" baseType="lpstr">
      <vt:lpstr>Arial</vt:lpstr>
      <vt:lpstr>宋体</vt:lpstr>
      <vt:lpstr>Wingdings</vt:lpstr>
      <vt:lpstr>Aptos Narrow</vt:lpstr>
      <vt:lpstr>Segoe UI Variable Display</vt:lpstr>
      <vt:lpstr>Constantia</vt:lpstr>
      <vt:lpstr>Calibri</vt:lpstr>
      <vt:lpstr>微软雅黑</vt:lpstr>
      <vt:lpstr>Arial Unicode MS</vt:lpstr>
      <vt:lpstr>Calibri Light</vt:lpstr>
      <vt:lpstr>等线 Light</vt:lpstr>
      <vt:lpstr>等线</vt:lpstr>
      <vt:lpstr>Arial</vt:lpstr>
      <vt:lpstr>Calibri</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MSI-PC</dc:creator>
  <cp:lastModifiedBy>ASUS</cp:lastModifiedBy>
  <cp:revision>247</cp:revision>
  <dcterms:created xsi:type="dcterms:W3CDTF">2023-08-09T12:44:00Z</dcterms:created>
  <dcterms:modified xsi:type="dcterms:W3CDTF">2025-05-11T13:18:44Z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42C272A41E6A40488616D1B98D834B77_13</vt:lpwstr>
  </property>
  <property fmtid="{D5CDD505-2E9C-101B-9397-08002B2CF9AE}" pid="3" name="KSOProductBuildVer">
    <vt:lpwstr>2052-12.1.0.20784</vt:lpwstr>
  </property>
</Properties>
</file>