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</p:sldIdLst>
  <p:sldSz cx="10799763" cy="1511935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7FD"/>
    <a:srgbClr val="A5D8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6" autoAdjust="0"/>
    <p:restoredTop sz="94660"/>
  </p:normalViewPr>
  <p:slideViewPr>
    <p:cSldViewPr snapToGrid="0">
      <p:cViewPr>
        <p:scale>
          <a:sx n="66" d="100"/>
          <a:sy n="66" d="100"/>
        </p:scale>
        <p:origin x="2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474395"/>
            <a:ext cx="9179799" cy="5263774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941160"/>
            <a:ext cx="8099822" cy="36503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91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10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04966"/>
            <a:ext cx="2328699" cy="12812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04966"/>
            <a:ext cx="6851100" cy="12812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3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5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769342"/>
            <a:ext cx="9314796" cy="6289229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118069"/>
            <a:ext cx="9314796" cy="330735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04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024827"/>
            <a:ext cx="4589899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024827"/>
            <a:ext cx="4589899" cy="959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19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04969"/>
            <a:ext cx="9314796" cy="29223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706342"/>
            <a:ext cx="4568805" cy="181642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522763"/>
            <a:ext cx="4568805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706342"/>
            <a:ext cx="4591306" cy="181642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522763"/>
            <a:ext cx="4591306" cy="81231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1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32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07957"/>
            <a:ext cx="3483205" cy="352784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176910"/>
            <a:ext cx="5467380" cy="107445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535805"/>
            <a:ext cx="3483205" cy="840314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9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07957"/>
            <a:ext cx="3483205" cy="3527848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176910"/>
            <a:ext cx="5467380" cy="107445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535805"/>
            <a:ext cx="3483205" cy="8403140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04969"/>
            <a:ext cx="9314796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024827"/>
            <a:ext cx="9314796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4013401"/>
            <a:ext cx="242994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4013401"/>
            <a:ext cx="3644920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4013401"/>
            <a:ext cx="2429947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8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2882BA98-B019-518B-697D-BD67CC14A29F}"/>
              </a:ext>
            </a:extLst>
          </p:cNvPr>
          <p:cNvSpPr txBox="1"/>
          <p:nvPr/>
        </p:nvSpPr>
        <p:spPr>
          <a:xfrm>
            <a:off x="1338341" y="289544"/>
            <a:ext cx="81230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5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Narrow" panose="020B0004020202020204" pitchFamily="34" charset="0"/>
              </a:rPr>
              <a:t>Solar Irradiance Prediction Using Attention-</a:t>
            </a:r>
            <a:r>
              <a:rPr lang="en-US" altLang="zh-CN" sz="2500" b="1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ptos Narrow" panose="020B0004020202020204" pitchFamily="34" charset="0"/>
              </a:rPr>
              <a:t>SolatMeNet</a:t>
            </a:r>
            <a:endParaRPr lang="en-US" altLang="zh-CN" sz="25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ptos Narrow" panose="020B00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559D49-9ADA-EBE9-CB9E-156689C31918}"/>
              </a:ext>
            </a:extLst>
          </p:cNvPr>
          <p:cNvSpPr txBox="1"/>
          <p:nvPr/>
        </p:nvSpPr>
        <p:spPr>
          <a:xfrm>
            <a:off x="-1" y="0"/>
            <a:ext cx="150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latin typeface="Constantia" panose="02030602050306030303" pitchFamily="18" charset="0"/>
              </a:rPr>
              <a:t>OXFORD</a:t>
            </a:r>
          </a:p>
          <a:p>
            <a:pPr algn="ctr"/>
            <a:r>
              <a:rPr lang="en-US" altLang="zh-CN" b="1" dirty="0">
                <a:latin typeface="Constantia" panose="02030602050306030303" pitchFamily="18" charset="0"/>
              </a:rPr>
              <a:t>BROOKES</a:t>
            </a:r>
          </a:p>
          <a:p>
            <a:pPr algn="ctr"/>
            <a:r>
              <a:rPr lang="en-US" altLang="zh-CN" sz="1500" b="1" dirty="0">
                <a:latin typeface="Constantia" panose="02030602050306030303" pitchFamily="18" charset="0"/>
              </a:rPr>
              <a:t>UNIVERSITY</a:t>
            </a:r>
            <a:endParaRPr lang="zh-CN" altLang="en-US" sz="1500" b="1" dirty="0">
              <a:latin typeface="Constantia" panose="020306020503060303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C10831-8B31-2183-2CC7-E956894D5E92}"/>
              </a:ext>
            </a:extLst>
          </p:cNvPr>
          <p:cNvSpPr txBox="1"/>
          <p:nvPr/>
        </p:nvSpPr>
        <p:spPr>
          <a:xfrm>
            <a:off x="188415" y="1157262"/>
            <a:ext cx="1043682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Oxford Brookes University in collaboration with Chengdu University of Technology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Author: Duan Wenhui</a:t>
            </a:r>
          </a:p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Supervisor: Dr. Grace Ugochi Nneji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A136DA6-B890-84A1-4981-A97A038ABA02}"/>
              </a:ext>
            </a:extLst>
          </p:cNvPr>
          <p:cNvCxnSpPr/>
          <p:nvPr/>
        </p:nvCxnSpPr>
        <p:spPr>
          <a:xfrm>
            <a:off x="218281" y="1157514"/>
            <a:ext cx="10363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6D69A42-C343-F0A5-56AC-F1C3A0F11727}"/>
              </a:ext>
            </a:extLst>
          </p:cNvPr>
          <p:cNvSpPr/>
          <p:nvPr/>
        </p:nvSpPr>
        <p:spPr>
          <a:xfrm>
            <a:off x="100703" y="2112091"/>
            <a:ext cx="10642929" cy="32825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DA7DA54-B9C8-EC01-CE52-2E76CBA20EA2}"/>
              </a:ext>
            </a:extLst>
          </p:cNvPr>
          <p:cNvSpPr txBox="1"/>
          <p:nvPr/>
        </p:nvSpPr>
        <p:spPr>
          <a:xfrm>
            <a:off x="5487890" y="3774290"/>
            <a:ext cx="5267550" cy="61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99B3C6E-9B91-5463-2834-FC23CE3396ED}"/>
              </a:ext>
            </a:extLst>
          </p:cNvPr>
          <p:cNvSpPr txBox="1"/>
          <p:nvPr/>
        </p:nvSpPr>
        <p:spPr>
          <a:xfrm>
            <a:off x="144140" y="3774673"/>
            <a:ext cx="5343751" cy="845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Dataset 1 contains 20020 rows of solar data from 2015 to 2017, while dataset 2 records 6218 rows of environment factors.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AD4CAC0-DA6B-AF06-BDDA-0C8B0E959813}"/>
              </a:ext>
            </a:extLst>
          </p:cNvPr>
          <p:cNvSpPr txBox="1"/>
          <p:nvPr/>
        </p:nvSpPr>
        <p:spPr>
          <a:xfrm>
            <a:off x="7061849" y="6441745"/>
            <a:ext cx="247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3: Model Overview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E078EF11-D131-AC4A-73ED-9C385B9DD492}"/>
              </a:ext>
            </a:extLst>
          </p:cNvPr>
          <p:cNvSpPr txBox="1"/>
          <p:nvPr/>
        </p:nvSpPr>
        <p:spPr>
          <a:xfrm>
            <a:off x="37650" y="13634925"/>
            <a:ext cx="10655602" cy="152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S. M. J. Jalali, S. Ahmadian, A.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Kavousi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-Fard, A. Khosravi and S.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Nahavandi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"Automated Deep CNN-LSTM Architecture Design for Solar Irradiance Forecasting," in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 Transactions on Systems, Man, and Cybernetics: Systems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vol. 52, no. 1, pp. 54-65, Jan. 2022,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10.1109/TSMC.2021.3093519.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S.-C. Lim, J.-H. Huh, S.-H. Hong, C.-Y. Park, and J.-C. Kim, “Solar Power Forecasting Using CNN-LSTM Hybrid Model,” Energies, vol. 15, no. 21, Art. no. 21, Jan. 2022, </a:t>
            </a:r>
            <a:r>
              <a:rPr lang="en-US" altLang="zh-CN" sz="1200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10.3390/en15218233.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4688D3-ACDA-1274-39E7-1AAC4D610E7B}"/>
              </a:ext>
            </a:extLst>
          </p:cNvPr>
          <p:cNvSpPr/>
          <p:nvPr/>
        </p:nvSpPr>
        <p:spPr>
          <a:xfrm>
            <a:off x="193503" y="3795553"/>
            <a:ext cx="5174750" cy="328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Dataset &amp; Data Process</a:t>
            </a: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521D4987-BA97-B21E-89B3-607CEDFEBF8A}"/>
              </a:ext>
            </a:extLst>
          </p:cNvPr>
          <p:cNvSpPr/>
          <p:nvPr/>
        </p:nvSpPr>
        <p:spPr>
          <a:xfrm>
            <a:off x="5564091" y="3793956"/>
            <a:ext cx="5174750" cy="671393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Proposed Model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Attention-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SolarMeNet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CC3C2705-3BA9-AC6E-5E24-2B48BDB4F0EA}"/>
              </a:ext>
            </a:extLst>
          </p:cNvPr>
          <p:cNvGrpSpPr/>
          <p:nvPr/>
        </p:nvGrpSpPr>
        <p:grpSpPr>
          <a:xfrm>
            <a:off x="98418" y="8177050"/>
            <a:ext cx="5267550" cy="372221"/>
            <a:chOff x="100703" y="9965471"/>
            <a:chExt cx="5267550" cy="372221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5491AF5A-9935-79B4-4092-1DB4C74F3B4B}"/>
                </a:ext>
              </a:extLst>
            </p:cNvPr>
            <p:cNvSpPr txBox="1"/>
            <p:nvPr/>
          </p:nvSpPr>
          <p:spPr>
            <a:xfrm>
              <a:off x="100703" y="9968360"/>
              <a:ext cx="5267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C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矩形: 圆角 164">
              <a:extLst>
                <a:ext uri="{FF2B5EF4-FFF2-40B4-BE49-F238E27FC236}">
                  <a16:creationId xmlns:a16="http://schemas.microsoft.com/office/drawing/2014/main" id="{29B8AF8F-C22A-9547-2D6D-12FCBC7E7D9C}"/>
                </a:ext>
              </a:extLst>
            </p:cNvPr>
            <p:cNvSpPr/>
            <p:nvPr/>
          </p:nvSpPr>
          <p:spPr>
            <a:xfrm>
              <a:off x="190701" y="9965471"/>
              <a:ext cx="5174750" cy="328256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Model Explainability (SHAP)</a:t>
              </a: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4C058F2B-95CA-8D69-9C83-F0AD92F143AF}"/>
              </a:ext>
            </a:extLst>
          </p:cNvPr>
          <p:cNvGrpSpPr/>
          <p:nvPr/>
        </p:nvGrpSpPr>
        <p:grpSpPr>
          <a:xfrm>
            <a:off x="5588284" y="8370993"/>
            <a:ext cx="5127470" cy="674217"/>
            <a:chOff x="5588246" y="10979252"/>
            <a:chExt cx="5167195" cy="674217"/>
          </a:xfrm>
        </p:grpSpPr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A72EEC18-5FD4-72E6-6762-9EEE17FDFDBC}"/>
                </a:ext>
              </a:extLst>
            </p:cNvPr>
            <p:cNvSpPr txBox="1"/>
            <p:nvPr/>
          </p:nvSpPr>
          <p:spPr>
            <a:xfrm>
              <a:off x="5593134" y="11318313"/>
              <a:ext cx="5162307" cy="335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91F6799F-1CBD-7078-F13F-16AC039EE832}"/>
                </a:ext>
              </a:extLst>
            </p:cNvPr>
            <p:cNvSpPr/>
            <p:nvPr/>
          </p:nvSpPr>
          <p:spPr>
            <a:xfrm>
              <a:off x="5588246" y="10979252"/>
              <a:ext cx="5125012" cy="32825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Result Analysis</a:t>
              </a:r>
            </a:p>
          </p:txBody>
        </p:sp>
      </p:grp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2E8791AE-D71C-ACAF-444B-43EC06E85B86}"/>
              </a:ext>
            </a:extLst>
          </p:cNvPr>
          <p:cNvSpPr/>
          <p:nvPr/>
        </p:nvSpPr>
        <p:spPr>
          <a:xfrm>
            <a:off x="78415" y="13625285"/>
            <a:ext cx="10642929" cy="328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469B71-667F-65D1-09C5-85E85F1B464A}"/>
              </a:ext>
            </a:extLst>
          </p:cNvPr>
          <p:cNvSpPr txBox="1"/>
          <p:nvPr/>
        </p:nvSpPr>
        <p:spPr>
          <a:xfrm>
            <a:off x="218281" y="2487430"/>
            <a:ext cx="10406960" cy="133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Addressing the urgent need to reduce fossil fuel use, our project focuses on improving solar energy prediction with the Attention-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SolarMeNet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model. This innovative approach combines advanced feature extraction and temporal analysis to enhance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accuracy.Key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results from two datasets are impressive: Dataset 1 had an MAE of 0.065, MSE of 0.009, RMSE of 0.098, R² of 0.852; Dataset 2 showed an MAE of 0.039, MSE of 0.006, RMSE of 0.081, R² of 0.829. This advancement in solar prediction technology is crucial for optimizing energy management, supporting renewable energy integration, and ensuring grid stability, offering significant value to the solar industry and the environment.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636CA1-A03B-566B-E1E4-0F014CC6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99" y="4673467"/>
            <a:ext cx="2244051" cy="11743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1BC2A0A-F59F-4A95-BD45-6E9656B6EE02}"/>
              </a:ext>
            </a:extLst>
          </p:cNvPr>
          <p:cNvSpPr txBox="1"/>
          <p:nvPr/>
        </p:nvSpPr>
        <p:spPr>
          <a:xfrm>
            <a:off x="1768074" y="5946479"/>
            <a:ext cx="25245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1: Dataset 1 processing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65766D-9FA5-E5BA-1E15-F526FE7B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49" y="6167602"/>
            <a:ext cx="4177057" cy="16149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3A33FC8-3075-5736-7CA2-6B8E5200B747}"/>
              </a:ext>
            </a:extLst>
          </p:cNvPr>
          <p:cNvSpPr txBox="1"/>
          <p:nvPr/>
        </p:nvSpPr>
        <p:spPr>
          <a:xfrm>
            <a:off x="1768075" y="7706387"/>
            <a:ext cx="2606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2: Dataset 2 processing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27A2BB-8C86-EC5C-E1BE-CA35BB0B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353" y="4602834"/>
            <a:ext cx="2823348" cy="128611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AA32519-7413-78DE-3C80-FA80FB119A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7" y="4600970"/>
            <a:ext cx="3506698" cy="17180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0FA45A1-2752-25A4-2A1B-913AF945C7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58" y="6656483"/>
            <a:ext cx="2350838" cy="144103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330E27E-C96C-1BDA-89E9-A7805A35D62F}"/>
              </a:ext>
            </a:extLst>
          </p:cNvPr>
          <p:cNvSpPr txBox="1"/>
          <p:nvPr/>
        </p:nvSpPr>
        <p:spPr>
          <a:xfrm>
            <a:off x="8123722" y="6727314"/>
            <a:ext cx="260632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3 shows the architecture of Attention-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SolarMeNet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which combines convolution layer, attention layer shown in Figure 4 and LSTM layer. The Attention –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SolarMeNet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is used capture features and time series for solar energy forecasting.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E3F2AB-0168-BE5E-4A6F-3FE88F42FECC}"/>
              </a:ext>
            </a:extLst>
          </p:cNvPr>
          <p:cNvSpPr txBox="1"/>
          <p:nvPr/>
        </p:nvSpPr>
        <p:spPr>
          <a:xfrm>
            <a:off x="5645492" y="8069968"/>
            <a:ext cx="2476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4: Attention Architecture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7D45C1D-DD0B-CB54-37C1-7BF85ED0D58F}"/>
              </a:ext>
            </a:extLst>
          </p:cNvPr>
          <p:cNvSpPr txBox="1"/>
          <p:nvPr/>
        </p:nvSpPr>
        <p:spPr>
          <a:xfrm>
            <a:off x="218281" y="8590363"/>
            <a:ext cx="5126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To enhance model transparency and build trust, uses methods like SHAP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C823124-058A-06D2-380E-03B6F0FFD3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" y="10396695"/>
            <a:ext cx="5385790" cy="7162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582FC6A-0C5C-A1AF-7FA9-973260B26B5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075" y="8828999"/>
            <a:ext cx="1472520" cy="146542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8BB17298-E8F2-6AAA-4E5C-9AA9309EC7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4" y="8852634"/>
            <a:ext cx="1448506" cy="14417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70702AD-0A5A-6E8A-4373-EF408105AF6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80" y="8817227"/>
            <a:ext cx="1030259" cy="1424031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EEBBF71-3247-9904-AEF6-E4FF7675FA6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404" y="8780941"/>
            <a:ext cx="1092618" cy="151348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37738A16-B7AE-C327-882D-FB81023A4F2B}"/>
              </a:ext>
            </a:extLst>
          </p:cNvPr>
          <p:cNvSpPr txBox="1"/>
          <p:nvPr/>
        </p:nvSpPr>
        <p:spPr>
          <a:xfrm>
            <a:off x="1809350" y="10879879"/>
            <a:ext cx="2606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Figure 5: SHAP Plots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1174B1EE-08B1-780F-0ECB-EFCC5913DCC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05" y="8916410"/>
            <a:ext cx="1933431" cy="145007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C8B36BB-B7BC-709E-2488-BF3395C4DE3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48" y="8867662"/>
            <a:ext cx="2024982" cy="151873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3EB3B04D-71AD-7811-95BE-E45A43691EB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344" y="9004094"/>
            <a:ext cx="1629896" cy="1219329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5622C6B-28DF-BEFC-A6DB-1EDE6249F1D8}"/>
              </a:ext>
            </a:extLst>
          </p:cNvPr>
          <p:cNvSpPr txBox="1"/>
          <p:nvPr/>
        </p:nvSpPr>
        <p:spPr>
          <a:xfrm>
            <a:off x="5734519" y="10737567"/>
            <a:ext cx="4782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Figure 6 and Figure 7 shows the MAE and Loss curve of dataset 1 and Figure 8 shows the prediction curve about predicted value and actual value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6D53BE6-0AA8-5189-2E76-A76E105E63CC}"/>
              </a:ext>
            </a:extLst>
          </p:cNvPr>
          <p:cNvSpPr txBox="1"/>
          <p:nvPr/>
        </p:nvSpPr>
        <p:spPr>
          <a:xfrm>
            <a:off x="5686364" y="10343630"/>
            <a:ext cx="165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6: MAE curve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F09B411-D924-45C6-3833-730BE6B0C6F7}"/>
              </a:ext>
            </a:extLst>
          </p:cNvPr>
          <p:cNvSpPr txBox="1"/>
          <p:nvPr/>
        </p:nvSpPr>
        <p:spPr>
          <a:xfrm>
            <a:off x="7302701" y="10353270"/>
            <a:ext cx="165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7: Loss curve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F3D59AA-AEAD-3134-D27B-3D2472446A57}"/>
              </a:ext>
            </a:extLst>
          </p:cNvPr>
          <p:cNvSpPr txBox="1"/>
          <p:nvPr/>
        </p:nvSpPr>
        <p:spPr>
          <a:xfrm>
            <a:off x="8990428" y="10361172"/>
            <a:ext cx="16567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Figure 6: Predicted value-actual value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797CFA8-5631-119E-78E6-C05443B6CE4C}"/>
              </a:ext>
            </a:extLst>
          </p:cNvPr>
          <p:cNvSpPr/>
          <p:nvPr/>
        </p:nvSpPr>
        <p:spPr>
          <a:xfrm>
            <a:off x="144818" y="11226067"/>
            <a:ext cx="5174750" cy="3282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Web Deployment</a:t>
            </a:r>
            <a:endParaRPr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3EE7405-3F34-B3AD-FAD8-51583C625D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5268" y="11624231"/>
            <a:ext cx="2243596" cy="121710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40D7D2-71C8-E9E8-E753-033BE69D066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75352" y="11690673"/>
            <a:ext cx="2243596" cy="1208977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6234D654-F143-958A-9C89-27E186F274FF}"/>
              </a:ext>
            </a:extLst>
          </p:cNvPr>
          <p:cNvSpPr txBox="1"/>
          <p:nvPr/>
        </p:nvSpPr>
        <p:spPr>
          <a:xfrm>
            <a:off x="237834" y="12943608"/>
            <a:ext cx="494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This project develops a web-based solar energy forecasting platform, which can support upload csv file to predict the solar data, and show the evaluation indicators about the model.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D83AE4D-ABD9-261B-3E79-D4C9DB81B644}"/>
              </a:ext>
            </a:extLst>
          </p:cNvPr>
          <p:cNvSpPr/>
          <p:nvPr/>
        </p:nvSpPr>
        <p:spPr>
          <a:xfrm>
            <a:off x="5615546" y="11376034"/>
            <a:ext cx="5174750" cy="3282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CB2E28A-4FEC-B30F-249A-4884C1D9D85E}"/>
              </a:ext>
            </a:extLst>
          </p:cNvPr>
          <p:cNvSpPr txBox="1"/>
          <p:nvPr/>
        </p:nvSpPr>
        <p:spPr>
          <a:xfrm>
            <a:off x="5593135" y="11860095"/>
            <a:ext cx="506181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Arial" panose="020B0604020202020204" pitchFamily="34" charset="0"/>
                <a:ea typeface="汉仪粗简黑简" panose="00020600040101010101" charset="-122"/>
                <a:cs typeface="Arial" panose="020B0604020202020204" pitchFamily="34" charset="0"/>
              </a:rPr>
              <a:t>Model development</a:t>
            </a:r>
            <a:endParaRPr lang="zh-CN" altLang="en-US" sz="1100" b="1" dirty="0">
              <a:latin typeface="Arial" panose="020B0604020202020204" pitchFamily="34" charset="0"/>
              <a:ea typeface="汉仪粗简黑简" panose="00020600040101010101" charset="-122"/>
              <a:cs typeface="Arial" panose="020B0604020202020204" pitchFamily="34" charset="0"/>
            </a:endParaRPr>
          </a:p>
          <a:p>
            <a:pPr marL="171450" indent="-1714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The Attention-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SolatMeNet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model was successfully developed for the prediction of solar irradiance.</a:t>
            </a:r>
          </a:p>
          <a:p>
            <a:pPr marL="171450" indent="-1714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The model adopts deep learning techniques, especially the attention mechanism, to capture complex patterns in the data.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r>
              <a:rPr lang="en-US" altLang="zh-CN" sz="1100" b="1" dirty="0">
                <a:latin typeface="Arial" panose="020B0604020202020204" pitchFamily="34" charset="0"/>
                <a:ea typeface="汉仪粗简黑简" panose="00020600040101010101" charset="-122"/>
                <a:cs typeface="Arial" panose="020B0604020202020204" pitchFamily="34" charset="0"/>
              </a:rPr>
              <a:t>Performance Evaluation</a:t>
            </a:r>
            <a:endParaRPr lang="zh-CN" altLang="en-US" sz="1100" b="1" dirty="0">
              <a:latin typeface="Arial" panose="020B0604020202020204" pitchFamily="34" charset="0"/>
              <a:ea typeface="汉仪粗简黑简" panose="00020600040101010101" charset="-122"/>
              <a:cs typeface="Arial" panose="020B0604020202020204" pitchFamily="34" charset="0"/>
            </a:endParaRPr>
          </a:p>
          <a:p>
            <a:pPr marL="171450" indent="-1714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Tests were conducted on two different datasets, demonstrating excellent performance.</a:t>
            </a:r>
          </a:p>
          <a:p>
            <a:pPr marL="171450" indent="-1714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The experimental results show lower MAE, MSE and RMSE.A relatively high R2 was obtained, proving the predictive ability of the model.</a:t>
            </a:r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endParaRPr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yMDk0OTNiOTI1OGRmODUxZWNjZDAyMmRjZTYyNGM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409</TotalTime>
  <Words>561</Words>
  <Application>Microsoft Office PowerPoint</Application>
  <PresentationFormat>自定义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 Narrow</vt:lpstr>
      <vt:lpstr>Arial</vt:lpstr>
      <vt:lpstr>Calibri</vt:lpstr>
      <vt:lpstr>Calibri Light</vt:lpstr>
      <vt:lpstr>Constantia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MSI-PC</dc:creator>
  <cp:lastModifiedBy>文慧 段</cp:lastModifiedBy>
  <cp:revision>250</cp:revision>
  <dcterms:created xsi:type="dcterms:W3CDTF">2023-08-09T12:44:00Z</dcterms:created>
  <dcterms:modified xsi:type="dcterms:W3CDTF">2025-05-11T11:28:33Z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