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70" r:id="rId4"/>
    <p:sldId id="271" r:id="rId5"/>
    <p:sldId id="273" r:id="rId6"/>
    <p:sldId id="263" r:id="rId7"/>
    <p:sldId id="259" r:id="rId8"/>
    <p:sldId id="274" r:id="rId9"/>
    <p:sldId id="275" r:id="rId10"/>
    <p:sldId id="262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24C"/>
    <a:srgbClr val="B1C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BE08F-E375-4F5A-8A2D-4F87AF88C965}" v="51" dt="2023-06-23T22:26:38.315"/>
    <p1510:client id="{65F8F71E-6CD5-4B5A-AEAA-89A017230A30}" v="111" dt="2023-07-06T21:28:16.438"/>
    <p1510:client id="{82850133-21CD-4BED-9B96-72C3E967EEB9}" v="46" dt="2023-06-23T17:24:30.734"/>
    <p1510:client id="{B13CEF5E-C323-47C0-9890-B9025D0913BA}" v="540" dt="2023-06-23T16:50:11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78" autoAdjust="0"/>
  </p:normalViewPr>
  <p:slideViewPr>
    <p:cSldViewPr snapToGrid="0">
      <p:cViewPr varScale="1">
        <p:scale>
          <a:sx n="91" d="100"/>
          <a:sy n="91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32F0BB-6628-4E56-9D01-F17DFC4A2AB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9F5C81-2BA8-4959-A75D-5FD1A8FAB92D}">
      <dgm:prSet/>
      <dgm:spPr/>
      <dgm:t>
        <a:bodyPr/>
        <a:lstStyle/>
        <a:p>
          <a:r>
            <a:rPr lang="en-US" baseline="0"/>
            <a:t>Null Hypothesis 1 (</a:t>
          </a:r>
          <a:r>
            <a:rPr lang="en-US" b="0" i="0" baseline="0"/>
            <a:t>H0): There is no correlation between a songs duration and its popularity.  </a:t>
          </a:r>
          <a:endParaRPr lang="en-US"/>
        </a:p>
      </dgm:t>
    </dgm:pt>
    <dgm:pt modelId="{4966CCF4-E461-4C6E-A291-18A6EDE5FF04}" type="parTrans" cxnId="{51CD6A75-8CD5-4494-9C14-A40411551081}">
      <dgm:prSet/>
      <dgm:spPr/>
      <dgm:t>
        <a:bodyPr/>
        <a:lstStyle/>
        <a:p>
          <a:endParaRPr lang="en-US"/>
        </a:p>
      </dgm:t>
    </dgm:pt>
    <dgm:pt modelId="{B70CB512-93E8-4C81-BE44-72DC1C4B7334}" type="sibTrans" cxnId="{51CD6A75-8CD5-4494-9C14-A40411551081}">
      <dgm:prSet/>
      <dgm:spPr/>
      <dgm:t>
        <a:bodyPr/>
        <a:lstStyle/>
        <a:p>
          <a:endParaRPr lang="en-US"/>
        </a:p>
      </dgm:t>
    </dgm:pt>
    <dgm:pt modelId="{7256405E-F08D-47DC-99C9-39436CFD538A}">
      <dgm:prSet/>
      <dgm:spPr/>
      <dgm:t>
        <a:bodyPr/>
        <a:lstStyle/>
        <a:p>
          <a:r>
            <a:rPr lang="en-US" baseline="0"/>
            <a:t>Alternate Hypothesis 1 (H</a:t>
          </a:r>
          <a:r>
            <a:rPr lang="en-US" b="0" i="0" baseline="0"/>
            <a:t>a):  Does the duration of a song affect its popularity? </a:t>
          </a:r>
          <a:endParaRPr lang="en-US"/>
        </a:p>
      </dgm:t>
    </dgm:pt>
    <dgm:pt modelId="{079184A9-D28F-4A76-88F5-C6C55994822C}" type="parTrans" cxnId="{985BE11F-825D-4499-9A7B-62C58994DB97}">
      <dgm:prSet/>
      <dgm:spPr/>
      <dgm:t>
        <a:bodyPr/>
        <a:lstStyle/>
        <a:p>
          <a:endParaRPr lang="en-US"/>
        </a:p>
      </dgm:t>
    </dgm:pt>
    <dgm:pt modelId="{08573FF6-4112-4A39-B326-7A6351BFA2D4}" type="sibTrans" cxnId="{985BE11F-825D-4499-9A7B-62C58994DB97}">
      <dgm:prSet/>
      <dgm:spPr/>
      <dgm:t>
        <a:bodyPr/>
        <a:lstStyle/>
        <a:p>
          <a:endParaRPr lang="en-US"/>
        </a:p>
      </dgm:t>
    </dgm:pt>
    <dgm:pt modelId="{975114D9-F6D3-4F86-9FA6-2357C9591C4B}" type="pres">
      <dgm:prSet presAssocID="{2432F0BB-6628-4E56-9D01-F17DFC4A2ABB}" presName="Name0" presStyleCnt="0">
        <dgm:presLayoutVars>
          <dgm:dir/>
          <dgm:animLvl val="lvl"/>
          <dgm:resizeHandles val="exact"/>
        </dgm:presLayoutVars>
      </dgm:prSet>
      <dgm:spPr/>
    </dgm:pt>
    <dgm:pt modelId="{EB67A442-48AB-4C23-AD9B-322B8A0B7492}" type="pres">
      <dgm:prSet presAssocID="{7256405E-F08D-47DC-99C9-39436CFD538A}" presName="boxAndChildren" presStyleCnt="0"/>
      <dgm:spPr/>
    </dgm:pt>
    <dgm:pt modelId="{179D2C46-9A35-40C7-8B7A-E6B4C11BD093}" type="pres">
      <dgm:prSet presAssocID="{7256405E-F08D-47DC-99C9-39436CFD538A}" presName="parentTextBox" presStyleLbl="node1" presStyleIdx="0" presStyleCnt="2"/>
      <dgm:spPr/>
    </dgm:pt>
    <dgm:pt modelId="{D6BAAA8B-CC0E-4121-99C8-20D6104F097A}" type="pres">
      <dgm:prSet presAssocID="{B70CB512-93E8-4C81-BE44-72DC1C4B7334}" presName="sp" presStyleCnt="0"/>
      <dgm:spPr/>
    </dgm:pt>
    <dgm:pt modelId="{C291A808-461F-4F48-BAD6-6F4C1C1FD56F}" type="pres">
      <dgm:prSet presAssocID="{279F5C81-2BA8-4959-A75D-5FD1A8FAB92D}" presName="arrowAndChildren" presStyleCnt="0"/>
      <dgm:spPr/>
    </dgm:pt>
    <dgm:pt modelId="{C44FD823-9A7A-4499-8906-645B10CB2223}" type="pres">
      <dgm:prSet presAssocID="{279F5C81-2BA8-4959-A75D-5FD1A8FAB92D}" presName="parentTextArrow" presStyleLbl="node1" presStyleIdx="1" presStyleCnt="2"/>
      <dgm:spPr/>
    </dgm:pt>
  </dgm:ptLst>
  <dgm:cxnLst>
    <dgm:cxn modelId="{985BE11F-825D-4499-9A7B-62C58994DB97}" srcId="{2432F0BB-6628-4E56-9D01-F17DFC4A2ABB}" destId="{7256405E-F08D-47DC-99C9-39436CFD538A}" srcOrd="1" destOrd="0" parTransId="{079184A9-D28F-4A76-88F5-C6C55994822C}" sibTransId="{08573FF6-4112-4A39-B326-7A6351BFA2D4}"/>
    <dgm:cxn modelId="{A16A5562-D992-4F5B-9225-B0E5F59FA008}" type="presOf" srcId="{7256405E-F08D-47DC-99C9-39436CFD538A}" destId="{179D2C46-9A35-40C7-8B7A-E6B4C11BD093}" srcOrd="0" destOrd="0" presId="urn:microsoft.com/office/officeart/2005/8/layout/process4"/>
    <dgm:cxn modelId="{FD78E363-F463-4361-8969-C8BA10315E18}" type="presOf" srcId="{279F5C81-2BA8-4959-A75D-5FD1A8FAB92D}" destId="{C44FD823-9A7A-4499-8906-645B10CB2223}" srcOrd="0" destOrd="0" presId="urn:microsoft.com/office/officeart/2005/8/layout/process4"/>
    <dgm:cxn modelId="{B71A116B-6837-4EF8-98F3-992847EE5928}" type="presOf" srcId="{2432F0BB-6628-4E56-9D01-F17DFC4A2ABB}" destId="{975114D9-F6D3-4F86-9FA6-2357C9591C4B}" srcOrd="0" destOrd="0" presId="urn:microsoft.com/office/officeart/2005/8/layout/process4"/>
    <dgm:cxn modelId="{51CD6A75-8CD5-4494-9C14-A40411551081}" srcId="{2432F0BB-6628-4E56-9D01-F17DFC4A2ABB}" destId="{279F5C81-2BA8-4959-A75D-5FD1A8FAB92D}" srcOrd="0" destOrd="0" parTransId="{4966CCF4-E461-4C6E-A291-18A6EDE5FF04}" sibTransId="{B70CB512-93E8-4C81-BE44-72DC1C4B7334}"/>
    <dgm:cxn modelId="{E37C5D00-61C2-467A-BD77-F2CBC97BC3DC}" type="presParOf" srcId="{975114D9-F6D3-4F86-9FA6-2357C9591C4B}" destId="{EB67A442-48AB-4C23-AD9B-322B8A0B7492}" srcOrd="0" destOrd="0" presId="urn:microsoft.com/office/officeart/2005/8/layout/process4"/>
    <dgm:cxn modelId="{FC9F85E1-BE8B-436F-AE28-7BBA7837B0AE}" type="presParOf" srcId="{EB67A442-48AB-4C23-AD9B-322B8A0B7492}" destId="{179D2C46-9A35-40C7-8B7A-E6B4C11BD093}" srcOrd="0" destOrd="0" presId="urn:microsoft.com/office/officeart/2005/8/layout/process4"/>
    <dgm:cxn modelId="{7F096C85-4AAE-4F51-8D9B-03D39C8C827B}" type="presParOf" srcId="{975114D9-F6D3-4F86-9FA6-2357C9591C4B}" destId="{D6BAAA8B-CC0E-4121-99C8-20D6104F097A}" srcOrd="1" destOrd="0" presId="urn:microsoft.com/office/officeart/2005/8/layout/process4"/>
    <dgm:cxn modelId="{9236D7D9-8CA5-481F-9BA3-14AE5259C899}" type="presParOf" srcId="{975114D9-F6D3-4F86-9FA6-2357C9591C4B}" destId="{C291A808-461F-4F48-BAD6-6F4C1C1FD56F}" srcOrd="2" destOrd="0" presId="urn:microsoft.com/office/officeart/2005/8/layout/process4"/>
    <dgm:cxn modelId="{BC2025E7-60E5-4114-BDA2-C0309CAE99F5}" type="presParOf" srcId="{C291A808-461F-4F48-BAD6-6F4C1C1FD56F}" destId="{C44FD823-9A7A-4499-8906-645B10CB222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5A89D1-E24E-485A-95AF-4C1D67303F0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3C32F4-9756-4B7E-8185-790A09BBE055}">
      <dgm:prSet/>
      <dgm:spPr/>
      <dgm:t>
        <a:bodyPr/>
        <a:lstStyle/>
        <a:p>
          <a:r>
            <a:rPr lang="en-US" baseline="0"/>
            <a:t>Null Hypothesis 2 (</a:t>
          </a:r>
          <a:r>
            <a:rPr lang="en-US" b="0" i="0" baseline="0"/>
            <a:t>H0):  The BPM has no affect on a songs popularity</a:t>
          </a:r>
          <a:endParaRPr lang="en-US"/>
        </a:p>
      </dgm:t>
    </dgm:pt>
    <dgm:pt modelId="{E9958AE5-DB2C-4D1B-BF09-27D54980B346}" type="parTrans" cxnId="{D8C62D7A-9449-478A-8962-1B25068A5961}">
      <dgm:prSet/>
      <dgm:spPr/>
      <dgm:t>
        <a:bodyPr/>
        <a:lstStyle/>
        <a:p>
          <a:endParaRPr lang="en-US"/>
        </a:p>
      </dgm:t>
    </dgm:pt>
    <dgm:pt modelId="{3D77DD23-3E6F-47D3-B940-4CC24E6BF927}" type="sibTrans" cxnId="{D8C62D7A-9449-478A-8962-1B25068A5961}">
      <dgm:prSet/>
      <dgm:spPr/>
      <dgm:t>
        <a:bodyPr/>
        <a:lstStyle/>
        <a:p>
          <a:endParaRPr lang="en-US"/>
        </a:p>
      </dgm:t>
    </dgm:pt>
    <dgm:pt modelId="{5AB8F71E-8D43-485C-BBFD-572B3658221A}">
      <dgm:prSet/>
      <dgm:spPr/>
      <dgm:t>
        <a:bodyPr/>
        <a:lstStyle/>
        <a:p>
          <a:r>
            <a:rPr lang="en-US" baseline="0"/>
            <a:t>Alternate Hypothesis 2 (H</a:t>
          </a:r>
          <a:r>
            <a:rPr lang="en-US" b="0" i="0" baseline="0"/>
            <a:t>a): Are songs with a higher BPM more likely to be popular than </a:t>
          </a:r>
          <a:r>
            <a:rPr lang="en-US" baseline="0"/>
            <a:t>those </a:t>
          </a:r>
          <a:r>
            <a:rPr lang="en-US" b="0" i="0" baseline="0"/>
            <a:t>at a slower tem</a:t>
          </a:r>
          <a:r>
            <a:rPr lang="en-US" baseline="0"/>
            <a:t>po? </a:t>
          </a:r>
          <a:endParaRPr lang="en-US"/>
        </a:p>
      </dgm:t>
    </dgm:pt>
    <dgm:pt modelId="{101AD8C2-7568-4A12-BEB2-AD2D5C851F33}" type="parTrans" cxnId="{E43E8AFD-DB70-43F0-90B9-A74F64AD1466}">
      <dgm:prSet/>
      <dgm:spPr/>
      <dgm:t>
        <a:bodyPr/>
        <a:lstStyle/>
        <a:p>
          <a:endParaRPr lang="en-US"/>
        </a:p>
      </dgm:t>
    </dgm:pt>
    <dgm:pt modelId="{682BF1B1-FC67-42A0-B21F-9C96B96708EA}" type="sibTrans" cxnId="{E43E8AFD-DB70-43F0-90B9-A74F64AD1466}">
      <dgm:prSet/>
      <dgm:spPr/>
      <dgm:t>
        <a:bodyPr/>
        <a:lstStyle/>
        <a:p>
          <a:endParaRPr lang="en-US"/>
        </a:p>
      </dgm:t>
    </dgm:pt>
    <dgm:pt modelId="{BADFF377-746D-4C89-B445-E898E33C2A00}" type="pres">
      <dgm:prSet presAssocID="{1E5A89D1-E24E-485A-95AF-4C1D67303F05}" presName="Name0" presStyleCnt="0">
        <dgm:presLayoutVars>
          <dgm:dir/>
          <dgm:animLvl val="lvl"/>
          <dgm:resizeHandles val="exact"/>
        </dgm:presLayoutVars>
      </dgm:prSet>
      <dgm:spPr/>
    </dgm:pt>
    <dgm:pt modelId="{A4D8B211-C8C8-41B5-B17C-7B4B4FED1D44}" type="pres">
      <dgm:prSet presAssocID="{5AB8F71E-8D43-485C-BBFD-572B3658221A}" presName="boxAndChildren" presStyleCnt="0"/>
      <dgm:spPr/>
    </dgm:pt>
    <dgm:pt modelId="{6223F9D2-9471-48A8-8C2E-BC3FF73B6FC8}" type="pres">
      <dgm:prSet presAssocID="{5AB8F71E-8D43-485C-BBFD-572B3658221A}" presName="parentTextBox" presStyleLbl="node1" presStyleIdx="0" presStyleCnt="2"/>
      <dgm:spPr/>
    </dgm:pt>
    <dgm:pt modelId="{DB70D7E8-9BFD-43C4-B0F9-82DE415977E6}" type="pres">
      <dgm:prSet presAssocID="{3D77DD23-3E6F-47D3-B940-4CC24E6BF927}" presName="sp" presStyleCnt="0"/>
      <dgm:spPr/>
    </dgm:pt>
    <dgm:pt modelId="{EB2FC6C2-F74C-41C9-A8D0-2D595830BCD1}" type="pres">
      <dgm:prSet presAssocID="{433C32F4-9756-4B7E-8185-790A09BBE055}" presName="arrowAndChildren" presStyleCnt="0"/>
      <dgm:spPr/>
    </dgm:pt>
    <dgm:pt modelId="{C82CE956-E37F-487A-96ED-49F6139A8634}" type="pres">
      <dgm:prSet presAssocID="{433C32F4-9756-4B7E-8185-790A09BBE055}" presName="parentTextArrow" presStyleLbl="node1" presStyleIdx="1" presStyleCnt="2"/>
      <dgm:spPr/>
    </dgm:pt>
  </dgm:ptLst>
  <dgm:cxnLst>
    <dgm:cxn modelId="{C2102A2E-B983-4E86-8BCC-0FBD13BC6FE5}" type="presOf" srcId="{433C32F4-9756-4B7E-8185-790A09BBE055}" destId="{C82CE956-E37F-487A-96ED-49F6139A8634}" srcOrd="0" destOrd="0" presId="urn:microsoft.com/office/officeart/2005/8/layout/process4"/>
    <dgm:cxn modelId="{D8C62D7A-9449-478A-8962-1B25068A5961}" srcId="{1E5A89D1-E24E-485A-95AF-4C1D67303F05}" destId="{433C32F4-9756-4B7E-8185-790A09BBE055}" srcOrd="0" destOrd="0" parTransId="{E9958AE5-DB2C-4D1B-BF09-27D54980B346}" sibTransId="{3D77DD23-3E6F-47D3-B940-4CC24E6BF927}"/>
    <dgm:cxn modelId="{0DC806B0-3915-4808-9F16-7931637BBD36}" type="presOf" srcId="{5AB8F71E-8D43-485C-BBFD-572B3658221A}" destId="{6223F9D2-9471-48A8-8C2E-BC3FF73B6FC8}" srcOrd="0" destOrd="0" presId="urn:microsoft.com/office/officeart/2005/8/layout/process4"/>
    <dgm:cxn modelId="{7814C9E7-EE01-4A98-AE2F-2A3B1AAD503F}" type="presOf" srcId="{1E5A89D1-E24E-485A-95AF-4C1D67303F05}" destId="{BADFF377-746D-4C89-B445-E898E33C2A00}" srcOrd="0" destOrd="0" presId="urn:microsoft.com/office/officeart/2005/8/layout/process4"/>
    <dgm:cxn modelId="{E43E8AFD-DB70-43F0-90B9-A74F64AD1466}" srcId="{1E5A89D1-E24E-485A-95AF-4C1D67303F05}" destId="{5AB8F71E-8D43-485C-BBFD-572B3658221A}" srcOrd="1" destOrd="0" parTransId="{101AD8C2-7568-4A12-BEB2-AD2D5C851F33}" sibTransId="{682BF1B1-FC67-42A0-B21F-9C96B96708EA}"/>
    <dgm:cxn modelId="{924EB8C7-2753-48F7-9535-0B4096D7D594}" type="presParOf" srcId="{BADFF377-746D-4C89-B445-E898E33C2A00}" destId="{A4D8B211-C8C8-41B5-B17C-7B4B4FED1D44}" srcOrd="0" destOrd="0" presId="urn:microsoft.com/office/officeart/2005/8/layout/process4"/>
    <dgm:cxn modelId="{CD52FAB5-C635-4A7F-AB76-6681A95FAC05}" type="presParOf" srcId="{A4D8B211-C8C8-41B5-B17C-7B4B4FED1D44}" destId="{6223F9D2-9471-48A8-8C2E-BC3FF73B6FC8}" srcOrd="0" destOrd="0" presId="urn:microsoft.com/office/officeart/2005/8/layout/process4"/>
    <dgm:cxn modelId="{C6C53D34-B75D-4F25-805C-3BC9D0D8448F}" type="presParOf" srcId="{BADFF377-746D-4C89-B445-E898E33C2A00}" destId="{DB70D7E8-9BFD-43C4-B0F9-82DE415977E6}" srcOrd="1" destOrd="0" presId="urn:microsoft.com/office/officeart/2005/8/layout/process4"/>
    <dgm:cxn modelId="{766C8CA7-27F1-41E4-842C-D6F85F4899E8}" type="presParOf" srcId="{BADFF377-746D-4C89-B445-E898E33C2A00}" destId="{EB2FC6C2-F74C-41C9-A8D0-2D595830BCD1}" srcOrd="2" destOrd="0" presId="urn:microsoft.com/office/officeart/2005/8/layout/process4"/>
    <dgm:cxn modelId="{D34F62BA-6AC5-4845-B2A7-9FE3E76030CF}" type="presParOf" srcId="{EB2FC6C2-F74C-41C9-A8D0-2D595830BCD1}" destId="{C82CE956-E37F-487A-96ED-49F6139A86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D2C46-9A35-40C7-8B7A-E6B4C11BD093}">
      <dsp:nvSpPr>
        <dsp:cNvPr id="0" name=""/>
        <dsp:cNvSpPr/>
      </dsp:nvSpPr>
      <dsp:spPr>
        <a:xfrm>
          <a:off x="0" y="2196251"/>
          <a:ext cx="6784259" cy="144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Alternate Hypothesis 1 (H</a:t>
          </a:r>
          <a:r>
            <a:rPr lang="en-US" sz="2500" b="0" i="0" kern="1200" baseline="0"/>
            <a:t>a):  Does the duration of a song affect its popularity? </a:t>
          </a:r>
          <a:endParaRPr lang="en-US" sz="2500" kern="1200"/>
        </a:p>
      </dsp:txBody>
      <dsp:txXfrm>
        <a:off x="0" y="2196251"/>
        <a:ext cx="6784259" cy="1440978"/>
      </dsp:txXfrm>
    </dsp:sp>
    <dsp:sp modelId="{C44FD823-9A7A-4499-8906-645B10CB2223}">
      <dsp:nvSpPr>
        <dsp:cNvPr id="0" name=""/>
        <dsp:cNvSpPr/>
      </dsp:nvSpPr>
      <dsp:spPr>
        <a:xfrm rot="10800000">
          <a:off x="0" y="1640"/>
          <a:ext cx="6784259" cy="221622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Null Hypothesis 1 (</a:t>
          </a:r>
          <a:r>
            <a:rPr lang="en-US" sz="2500" b="0" i="0" kern="1200" baseline="0"/>
            <a:t>H0): There is no correlation between a songs duration and its popularity.  </a:t>
          </a:r>
          <a:endParaRPr lang="en-US" sz="2500" kern="1200"/>
        </a:p>
      </dsp:txBody>
      <dsp:txXfrm rot="10800000">
        <a:off x="0" y="1640"/>
        <a:ext cx="6784259" cy="1440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3F9D2-9471-48A8-8C2E-BC3FF73B6FC8}">
      <dsp:nvSpPr>
        <dsp:cNvPr id="0" name=""/>
        <dsp:cNvSpPr/>
      </dsp:nvSpPr>
      <dsp:spPr>
        <a:xfrm>
          <a:off x="0" y="2196251"/>
          <a:ext cx="6784259" cy="144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Alternate Hypothesis 2 (H</a:t>
          </a:r>
          <a:r>
            <a:rPr lang="en-US" sz="2500" b="0" i="0" kern="1200" baseline="0"/>
            <a:t>a): Are songs with a higher BPM more likely to be popular than </a:t>
          </a:r>
          <a:r>
            <a:rPr lang="en-US" sz="2500" kern="1200" baseline="0"/>
            <a:t>those </a:t>
          </a:r>
          <a:r>
            <a:rPr lang="en-US" sz="2500" b="0" i="0" kern="1200" baseline="0"/>
            <a:t>at a slower tem</a:t>
          </a:r>
          <a:r>
            <a:rPr lang="en-US" sz="2500" kern="1200" baseline="0"/>
            <a:t>po? </a:t>
          </a:r>
          <a:endParaRPr lang="en-US" sz="2500" kern="1200"/>
        </a:p>
      </dsp:txBody>
      <dsp:txXfrm>
        <a:off x="0" y="2196251"/>
        <a:ext cx="6784259" cy="1440978"/>
      </dsp:txXfrm>
    </dsp:sp>
    <dsp:sp modelId="{C82CE956-E37F-487A-96ED-49F6139A8634}">
      <dsp:nvSpPr>
        <dsp:cNvPr id="0" name=""/>
        <dsp:cNvSpPr/>
      </dsp:nvSpPr>
      <dsp:spPr>
        <a:xfrm rot="10800000">
          <a:off x="0" y="1640"/>
          <a:ext cx="6784259" cy="221622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Null Hypothesis 2 (</a:t>
          </a:r>
          <a:r>
            <a:rPr lang="en-US" sz="2500" b="0" i="0" kern="1200" baseline="0"/>
            <a:t>H0):  The BPM has no affect on a songs popularity</a:t>
          </a:r>
          <a:endParaRPr lang="en-US" sz="2500" kern="1200"/>
        </a:p>
      </dsp:txBody>
      <dsp:txXfrm rot="10800000">
        <a:off x="0" y="1640"/>
        <a:ext cx="6784259" cy="1440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71988-92B4-4485-A21B-9EBF9B969151}" type="datetimeFigureOut"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4BA71-403E-4FB9-8227-C72F871FCA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484,146.00 milliseconds is an 8-minute song!</a:t>
            </a:r>
          </a:p>
          <a:p>
            <a:r>
              <a:rPr lang="en-US" dirty="0">
                <a:cs typeface="Calibri"/>
              </a:rPr>
              <a:t>MS = milliseconds</a:t>
            </a:r>
          </a:p>
          <a:p>
            <a:r>
              <a:rPr lang="en-US" dirty="0">
                <a:cs typeface="Calibri"/>
              </a:rPr>
              <a:t>2,000 songs were used in this data set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 did a Pearson R test and found a correlation between duration and pop.</a:t>
            </a:r>
          </a:p>
          <a:p>
            <a:r>
              <a:rPr lang="en-US" dirty="0">
                <a:cs typeface="Calibri"/>
              </a:rPr>
              <a:t>The p-value was 0.023 which means that the correlation was positive.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4BA71-403E-4FB9-8227-C72F871FCA1C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2,000 songs were used in this data set</a:t>
            </a:r>
          </a:p>
          <a:p>
            <a:r>
              <a:rPr lang="en-US" dirty="0">
                <a:cs typeface="Calibri"/>
              </a:rPr>
              <a:t>Max temp is 210 BPM that is called </a:t>
            </a:r>
            <a:r>
              <a:rPr lang="en-US" i="1" dirty="0"/>
              <a:t>Prestissimo</a:t>
            </a:r>
            <a:r>
              <a:rPr lang="en-US" dirty="0"/>
              <a:t>  (anything above 200 bpm)</a:t>
            </a:r>
          </a:p>
          <a:p>
            <a:r>
              <a:rPr lang="en-US" i="1" dirty="0"/>
              <a:t>Prestissimo</a:t>
            </a:r>
            <a:r>
              <a:rPr lang="en-US" dirty="0"/>
              <a:t>  in English means very soon</a:t>
            </a:r>
          </a:p>
          <a:p>
            <a:r>
              <a:rPr lang="en-US" i="1" dirty="0"/>
              <a:t>Prestissimo</a:t>
            </a:r>
            <a:r>
              <a:rPr lang="en-US" dirty="0"/>
              <a:t>  is Italian </a:t>
            </a:r>
          </a:p>
          <a:p>
            <a:r>
              <a:rPr lang="en-US" dirty="0">
                <a:cs typeface="Calibri"/>
              </a:rPr>
              <a:t>I did a Pearson R test and found no correlation between Tempo and pop.</a:t>
            </a:r>
          </a:p>
          <a:p>
            <a:r>
              <a:rPr lang="en-US" dirty="0">
                <a:cs typeface="Calibri"/>
              </a:rPr>
              <a:t>The p-value was 0.023 which means that there was no correlation.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4BA71-403E-4FB9-8227-C72F871FCA1C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8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conclusion, we have found that a song has a better chance of being popular if it's not too long or short in duration. It should be just right! Most popular songs are 3 to 4 minutes long. Based on my calculations we also discovered that a song's BPM doesn't affect its popularity. But we did discover a trend that most songs are between 100-120 BPM. This information will help independent artists create music that will hold a listener’s attention. Other factors need to be tested to determine what makes a song popular.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4BA71-403E-4FB9-8227-C72F871FCA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9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5F6AF1B-DD99-487F-A897-BD90567072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1391BDD-4A43-4BA5-87A0-1BC954EC06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390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AF1B-DD99-487F-A897-BD90567072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1BDD-4A43-4BA5-87A0-1BC954EC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AF1B-DD99-487F-A897-BD90567072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1BDD-4A43-4BA5-87A0-1BC954EC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2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AF1B-DD99-487F-A897-BD90567072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1BDD-4A43-4BA5-87A0-1BC954EC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AF1B-DD99-487F-A897-BD90567072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1BDD-4A43-4BA5-87A0-1BC954EC06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672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AF1B-DD99-487F-A897-BD90567072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1BDD-4A43-4BA5-87A0-1BC954EC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AF1B-DD99-487F-A897-BD90567072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1BDD-4A43-4BA5-87A0-1BC954EC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AF1B-DD99-487F-A897-BD90567072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1BDD-4A43-4BA5-87A0-1BC954EC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AF1B-DD99-487F-A897-BD90567072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1BDD-4A43-4BA5-87A0-1BC954EC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AF1B-DD99-487F-A897-BD90567072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1BDD-4A43-4BA5-87A0-1BC954EC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0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AF1B-DD99-487F-A897-BD90567072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1BDD-4A43-4BA5-87A0-1BC954EC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6AF1B-DD99-487F-A897-BD905670721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1391BDD-4A43-4BA5-87A0-1BC954EC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violin&#10;&#10;Description automatically generated with medium confidence">
            <a:extLst>
              <a:ext uri="{FF2B5EF4-FFF2-40B4-BE49-F238E27FC236}">
                <a16:creationId xmlns:a16="http://schemas.microsoft.com/office/drawing/2014/main" id="{64A21A9B-8CA3-D654-4D94-A38715FAC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13" r="9091" b="2377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7B923-8893-5D14-35FE-B2C02EA98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An Analysis of the Top Tracks on Spotify.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53D36-4B9D-CBEE-1910-7110A0DD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Presented By Alexandra Watson</a:t>
            </a:r>
          </a:p>
        </p:txBody>
      </p:sp>
    </p:spTree>
    <p:extLst>
      <p:ext uri="{BB962C8B-B14F-4D97-AF65-F5344CB8AC3E}">
        <p14:creationId xmlns:p14="http://schemas.microsoft.com/office/powerpoint/2010/main" val="1671382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lose-up of microphone head">
            <a:extLst>
              <a:ext uri="{FF2B5EF4-FFF2-40B4-BE49-F238E27FC236}">
                <a16:creationId xmlns:a16="http://schemas.microsoft.com/office/drawing/2014/main" id="{0B272E9A-ABD3-9BBB-B7FF-52BE711A9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939" b="8791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11D04900-C874-0E51-5B27-D262D3FD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1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8588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lose-up of microphone head">
            <a:extLst>
              <a:ext uri="{FF2B5EF4-FFF2-40B4-BE49-F238E27FC236}">
                <a16:creationId xmlns:a16="http://schemas.microsoft.com/office/drawing/2014/main" id="{F7303BCE-3CA9-11DB-B0F0-9089708E63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939" b="8791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7B31DB-AF09-6D51-A791-8DEA6F5034BC}"/>
              </a:ext>
            </a:extLst>
          </p:cNvPr>
          <p:cNvSpPr txBox="1"/>
          <p:nvPr/>
        </p:nvSpPr>
        <p:spPr>
          <a:xfrm>
            <a:off x="1006230" y="1602153"/>
            <a:ext cx="1003300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 conclusion, we have found that a song has a better chance of being popular if it's not too long or short in duration. 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It should be just right! Most popular songs are 3 to 4 minutes long. Based on my calculations we also discovered that a song's BPM doesn't affect its popularity. 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did discover a trend that most songs are between 100-120 BPM.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information will help independent artists create music that will hold a listener’s attention.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Other factors need to be tested to determine what makes a song popular.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0046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violin&#10;&#10;Description automatically generated with medium confidence">
            <a:extLst>
              <a:ext uri="{FF2B5EF4-FFF2-40B4-BE49-F238E27FC236}">
                <a16:creationId xmlns:a16="http://schemas.microsoft.com/office/drawing/2014/main" id="{F4B2CA9B-497B-FA62-EE4E-B18E5F95D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71" b="29265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9E5516-31C2-8D82-FCF1-ACE210E8E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963173"/>
          </a:xfrm>
        </p:spPr>
        <p:txBody>
          <a:bodyPr>
            <a:normAutofit/>
          </a:bodyPr>
          <a:lstStyle/>
          <a:p>
            <a:r>
              <a:rPr lang="en-US"/>
              <a:t>Thank You.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116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lack, black and white, art&#10;&#10;Description automatically generated">
            <a:extLst>
              <a:ext uri="{FF2B5EF4-FFF2-40B4-BE49-F238E27FC236}">
                <a16:creationId xmlns:a16="http://schemas.microsoft.com/office/drawing/2014/main" id="{0ED0B653-527C-ABA3-9032-B909DC46E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4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72315-231B-5759-A43F-8621A620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Todays Goal…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DA05444-F351-0AD5-9BF7-2E4B0BD5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02" y="2057072"/>
            <a:ext cx="8595360" cy="41743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To see what variables, affect a song's popularity for an independent music artist. They want to know what variables could positively impact the song's success. I will analyze the top 2,000 Spotify songs from 2000-2019. </a:t>
            </a:r>
          </a:p>
        </p:txBody>
      </p:sp>
      <p:pic>
        <p:nvPicPr>
          <p:cNvPr id="4" name="Graphic 4" descr="Music notes with solid fill">
            <a:extLst>
              <a:ext uri="{FF2B5EF4-FFF2-40B4-BE49-F238E27FC236}">
                <a16:creationId xmlns:a16="http://schemas.microsoft.com/office/drawing/2014/main" id="{EE8FCF9C-DA9F-CF3C-C6F3-1B468F1BB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504" y="7986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lack, black and white, art&#10;&#10;Description automatically generated">
            <a:extLst>
              <a:ext uri="{FF2B5EF4-FFF2-40B4-BE49-F238E27FC236}">
                <a16:creationId xmlns:a16="http://schemas.microsoft.com/office/drawing/2014/main" id="{0ED0B653-527C-ABA3-9032-B909DC46E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4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72315-231B-5759-A43F-8621A620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0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collected and Cleaned.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DA05444-F351-0AD5-9BF7-2E4B0BD5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02" y="2057072"/>
            <a:ext cx="8595360" cy="41743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Data was collected from Kaggle.com. “Kaggle is the world's largest data science community with powerful tools and resources to help you achieve your data science goals.”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Mark Koverha collected the data. “This dataset contains audio statistics of the top 2000 tracks on Spotify from 2000-2019.”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Data was imported to a Jupyter Notebook for me to clean and analyze. </a:t>
            </a:r>
          </a:p>
        </p:txBody>
      </p:sp>
      <p:pic>
        <p:nvPicPr>
          <p:cNvPr id="4" name="Picture 3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BF713223-F534-A001-5903-5ED630B63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716" y="5856962"/>
            <a:ext cx="1819469" cy="749015"/>
          </a:xfrm>
          <a:prstGeom prst="rect">
            <a:avLst/>
          </a:prstGeom>
        </p:spPr>
      </p:pic>
      <p:pic>
        <p:nvPicPr>
          <p:cNvPr id="3" name="Graphic 4" descr="Music notes with solid fill">
            <a:extLst>
              <a:ext uri="{FF2B5EF4-FFF2-40B4-BE49-F238E27FC236}">
                <a16:creationId xmlns:a16="http://schemas.microsoft.com/office/drawing/2014/main" id="{C49D7ED4-F966-EB39-CD00-E067B7FDE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8578" y="7798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4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black, black and white, art&#10;&#10;Description automatically generated">
            <a:extLst>
              <a:ext uri="{FF2B5EF4-FFF2-40B4-BE49-F238E27FC236}">
                <a16:creationId xmlns:a16="http://schemas.microsoft.com/office/drawing/2014/main" id="{0ED0B653-527C-ABA3-9032-B909DC46E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4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7" name="Rectangle 20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72315-231B-5759-A43F-8621A620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741" y="478646"/>
            <a:ext cx="6784259" cy="1872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Hypotheses 1</a:t>
            </a:r>
          </a:p>
        </p:txBody>
      </p:sp>
      <p:graphicFrame>
        <p:nvGraphicFramePr>
          <p:cNvPr id="29" name="Content Placeholder 13">
            <a:extLst>
              <a:ext uri="{FF2B5EF4-FFF2-40B4-BE49-F238E27FC236}">
                <a16:creationId xmlns:a16="http://schemas.microsoft.com/office/drawing/2014/main" id="{55D2FE10-AF20-029A-9A3C-0A0F70AD5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858549"/>
              </p:ext>
            </p:extLst>
          </p:nvPr>
        </p:nvGraphicFramePr>
        <p:xfrm>
          <a:off x="1832009" y="2603970"/>
          <a:ext cx="6784259" cy="3638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phic 3" descr="Music notation outline">
            <a:extLst>
              <a:ext uri="{FF2B5EF4-FFF2-40B4-BE49-F238E27FC236}">
                <a16:creationId xmlns:a16="http://schemas.microsoft.com/office/drawing/2014/main" id="{0E527448-C6A0-3F8E-91D0-B1DEB10A55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3245" y="1410169"/>
            <a:ext cx="754474" cy="7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black, black and white, art&#10;&#10;Description automatically generated">
            <a:extLst>
              <a:ext uri="{FF2B5EF4-FFF2-40B4-BE49-F238E27FC236}">
                <a16:creationId xmlns:a16="http://schemas.microsoft.com/office/drawing/2014/main" id="{0ED0B653-527C-ABA3-9032-B909DC46E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4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72315-231B-5759-A43F-8621A620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445" y="478646"/>
            <a:ext cx="6784259" cy="1872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Hypotheses 2</a:t>
            </a:r>
          </a:p>
        </p:txBody>
      </p:sp>
      <p:graphicFrame>
        <p:nvGraphicFramePr>
          <p:cNvPr id="40" name="Content Placeholder 13">
            <a:extLst>
              <a:ext uri="{FF2B5EF4-FFF2-40B4-BE49-F238E27FC236}">
                <a16:creationId xmlns:a16="http://schemas.microsoft.com/office/drawing/2014/main" id="{F0F6645A-B8B3-DA85-F8C8-DE09CA88D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225158"/>
              </p:ext>
            </p:extLst>
          </p:nvPr>
        </p:nvGraphicFramePr>
        <p:xfrm>
          <a:off x="2075334" y="2692019"/>
          <a:ext cx="6784259" cy="3638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Music notation outline">
            <a:extLst>
              <a:ext uri="{FF2B5EF4-FFF2-40B4-BE49-F238E27FC236}">
                <a16:creationId xmlns:a16="http://schemas.microsoft.com/office/drawing/2014/main" id="{42E1047A-6B8F-17BD-E0C6-0C5694F4DD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1393" y="1353724"/>
            <a:ext cx="754474" cy="7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7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B07AA-D12C-6581-9FE8-75DBF3E0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452" y="94136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songs duration Vs Popularity </a:t>
            </a:r>
            <a:endParaRPr lang="en-US" dirty="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7" descr="Chart, scatter chart">
            <a:extLst>
              <a:ext uri="{FF2B5EF4-FFF2-40B4-BE49-F238E27FC236}">
                <a16:creationId xmlns:a16="http://schemas.microsoft.com/office/drawing/2014/main" id="{988AB6AE-2CC6-19F7-93ED-16012B333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02" y="1513834"/>
            <a:ext cx="6308606" cy="4940287"/>
          </a:xfrm>
          <a:prstGeom prst="rect">
            <a:avLst/>
          </a:prstGeom>
        </p:spPr>
      </p:pic>
      <p:pic>
        <p:nvPicPr>
          <p:cNvPr id="19" name="Graphic 4" descr="Music notes with solid fill">
            <a:extLst>
              <a:ext uri="{FF2B5EF4-FFF2-40B4-BE49-F238E27FC236}">
                <a16:creationId xmlns:a16="http://schemas.microsoft.com/office/drawing/2014/main" id="{90F2916D-30BB-C920-1F08-1E57255F0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2493" y="299717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573DA8-5D86-041F-D22A-D97FB80E846C}"/>
              </a:ext>
            </a:extLst>
          </p:cNvPr>
          <p:cNvSpPr txBox="1"/>
          <p:nvPr/>
        </p:nvSpPr>
        <p:spPr>
          <a:xfrm>
            <a:off x="7230224" y="1734664"/>
            <a:ext cx="4293274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the correlation between the duration and popularity of a song?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Pearson R Result statistic=0.0506, p-value=0.023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 is no correlation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BB490B9-3AA1-F3FC-3EA8-8AA1DA9B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0.05061721936219038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9143F72-1A8B-A142-8FB5-C2F02A73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0.05061721936219038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1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443A9360-81C9-BFFC-197E-CD0787895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834"/>
          <a:stretch/>
        </p:blipFill>
        <p:spPr>
          <a:xfrm>
            <a:off x="20" y="1"/>
            <a:ext cx="1129282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3A16C0-7DCA-B2CD-3015-8632BF52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78B4-B311-754D-95DE-2E00033B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2178459"/>
            <a:ext cx="8595360" cy="4174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no statistical significance that a songs popularity is affected by the songs duration. 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Most popular songs are between 20,000 - 25,000 Milli </a:t>
            </a:r>
            <a:r>
              <a:rPr lang="en-US" dirty="0">
                <a:solidFill>
                  <a:schemeClr val="bg1"/>
                </a:solidFill>
              </a:rPr>
              <a:t>seconds or 3.33 - 4.16 minutes long. </a:t>
            </a:r>
          </a:p>
          <a:p>
            <a:r>
              <a:rPr lang="en-US" dirty="0">
                <a:solidFill>
                  <a:schemeClr val="bg1"/>
                </a:solidFill>
              </a:rPr>
              <a:t>We can accept the null hypothesis.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Graphic 5" descr="Music notation outline">
            <a:extLst>
              <a:ext uri="{FF2B5EF4-FFF2-40B4-BE49-F238E27FC236}">
                <a16:creationId xmlns:a16="http://schemas.microsoft.com/office/drawing/2014/main" id="{2F982CAC-89DC-D666-87C2-039319A73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0993" y="1028604"/>
            <a:ext cx="754474" cy="7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34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B07AA-D12C-6581-9FE8-75DBF3E0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Songs Tempo (BPM) Vs Popularity 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8E9D6769-6D35-1A23-8C80-AF462323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26" y="1838995"/>
            <a:ext cx="5565421" cy="4675789"/>
          </a:xfrm>
          <a:prstGeom prst="rect">
            <a:avLst/>
          </a:prstGeom>
        </p:spPr>
      </p:pic>
      <p:pic>
        <p:nvPicPr>
          <p:cNvPr id="14" name="Graphic 4" descr="Music notes with solid fill">
            <a:extLst>
              <a:ext uri="{FF2B5EF4-FFF2-40B4-BE49-F238E27FC236}">
                <a16:creationId xmlns:a16="http://schemas.microsoft.com/office/drawing/2014/main" id="{4230A3F4-1B44-3186-ED80-14D2D2B27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5319" y="84572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EDD5E7-A1EF-7B39-AD25-F0A58B8DF578}"/>
              </a:ext>
            </a:extLst>
          </p:cNvPr>
          <p:cNvSpPr txBox="1"/>
          <p:nvPr/>
        </p:nvSpPr>
        <p:spPr>
          <a:xfrm>
            <a:off x="7099540" y="2061713"/>
            <a:ext cx="43563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the correlation between Tempo and Popularity?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 is no correlation between a song’s Tempo and a song’s popularity.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Pearson R test results statistic=0.0142, p-value=0.523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7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0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6E39E8BD-F608-0E24-1D7D-108DC7D24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834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3A16C0-7DCA-B2CD-3015-8632BF52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78B4-B311-754D-95DE-2E00033B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12" y="2056539"/>
            <a:ext cx="8595360" cy="41743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Null Hypotheses will be accepted. </a:t>
            </a:r>
          </a:p>
          <a:p>
            <a:r>
              <a:rPr lang="en-US">
                <a:solidFill>
                  <a:schemeClr val="bg1"/>
                </a:solidFill>
              </a:rPr>
              <a:t>There is no statistical evidence that a </a:t>
            </a:r>
            <a:r>
              <a:rPr lang="en-US" dirty="0">
                <a:solidFill>
                  <a:schemeClr val="bg1"/>
                </a:solidFill>
              </a:rPr>
              <a:t>higher BPM will positively affect a song's popularity. 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However there does appear to be a trend that highly popular songs are between 100-140 BPM.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phic 5" descr="Music notation outline">
            <a:extLst>
              <a:ext uri="{FF2B5EF4-FFF2-40B4-BE49-F238E27FC236}">
                <a16:creationId xmlns:a16="http://schemas.microsoft.com/office/drawing/2014/main" id="{6F4EBEDB-03C5-7941-0E81-80B89FA31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0673" y="1028604"/>
            <a:ext cx="754474" cy="7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9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678</TotalTime>
  <Words>571</Words>
  <Application>Microsoft Office PowerPoint</Application>
  <PresentationFormat>Widescreen</PresentationFormat>
  <Paragraphs>50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View</vt:lpstr>
      <vt:lpstr>An Analysis of the Top Tracks on Spotify. </vt:lpstr>
      <vt:lpstr>Todays Goal…</vt:lpstr>
      <vt:lpstr>Data collected and Cleaned.</vt:lpstr>
      <vt:lpstr>Hypotheses 1</vt:lpstr>
      <vt:lpstr>Hypotheses 2</vt:lpstr>
      <vt:lpstr>A songs duration Vs Popularity </vt:lpstr>
      <vt:lpstr>Results </vt:lpstr>
      <vt:lpstr>A Songs Tempo (BPM) Vs Popularity </vt:lpstr>
      <vt:lpstr>Results </vt:lpstr>
      <vt:lpstr>RECOMMENDATIONS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the Top Tracks on Spotify. </dc:title>
  <dc:creator>Alexandra Grace Watson</dc:creator>
  <cp:lastModifiedBy>Alexandra Grace Watson</cp:lastModifiedBy>
  <cp:revision>36</cp:revision>
  <dcterms:created xsi:type="dcterms:W3CDTF">2023-06-21T18:06:17Z</dcterms:created>
  <dcterms:modified xsi:type="dcterms:W3CDTF">2023-07-06T21:28:29Z</dcterms:modified>
</cp:coreProperties>
</file>