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1" r:id="rId7"/>
    <p:sldId id="262" r:id="rId8"/>
    <p:sldId id="294" r:id="rId9"/>
    <p:sldId id="289" r:id="rId10"/>
    <p:sldId id="264" r:id="rId11"/>
    <p:sldId id="295" r:id="rId12"/>
    <p:sldId id="278" r:id="rId13"/>
    <p:sldId id="258" r:id="rId14"/>
    <p:sldId id="266"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D5301-A133-40F9-B2D1-8278EED61DE7}" v="1" dt="2023-04-08T23:11:51.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107" d="100"/>
          <a:sy n="107" d="100"/>
        </p:scale>
        <p:origin x="138" y="18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680" r:id="rId21"/>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svg"/></Relationships>
</file>

<file path=ppt/slides/_rels/slide10.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4.sv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0.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hyperlink" Target="https://1drv.ms/x/s!As8rWGYaHl2Dgdcyg9YTyw0UfRL0rQ?e=lYr7D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16237" y="1862059"/>
            <a:ext cx="3892466" cy="1179721"/>
          </a:xfrm>
        </p:spPr>
        <p:txBody>
          <a:bodyPr/>
          <a:lstStyle/>
          <a:p>
            <a:r>
              <a:rPr lang="en-US" b="1" dirty="0"/>
              <a:t>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552912" y="3032340"/>
            <a:ext cx="4941770" cy="396660"/>
          </a:xfrm>
        </p:spPr>
        <p:txBody>
          <a:bodyPr/>
          <a:lstStyle/>
          <a:p>
            <a:r>
              <a:rPr lang="en-US" dirty="0"/>
              <a:t>Alexandra Watson</a:t>
            </a:r>
          </a:p>
          <a:p>
            <a:endParaRPr lang="en-US" dirty="0"/>
          </a:p>
        </p:txBody>
      </p:sp>
      <p:pic>
        <p:nvPicPr>
          <p:cNvPr id="5" name="Picture 4" descr="A picture containing text, clipart, vector graphics&#10;&#10;Description automatically generated">
            <a:extLst>
              <a:ext uri="{FF2B5EF4-FFF2-40B4-BE49-F238E27FC236}">
                <a16:creationId xmlns:a16="http://schemas.microsoft.com/office/drawing/2014/main" id="{01DEB799-501A-6430-3D85-4088D7153211}"/>
              </a:ext>
            </a:extLst>
          </p:cNvPr>
          <p:cNvPicPr>
            <a:picLocks noChangeAspect="1"/>
          </p:cNvPicPr>
          <p:nvPr/>
        </p:nvPicPr>
        <p:blipFill>
          <a:blip r:embed="rId2"/>
          <a:stretch>
            <a:fillRect/>
          </a:stretch>
        </p:blipFill>
        <p:spPr>
          <a:xfrm>
            <a:off x="7745508" y="486784"/>
            <a:ext cx="4283228" cy="1936376"/>
          </a:xfrm>
          <a:prstGeom prst="rect">
            <a:avLst/>
          </a:prstGeom>
        </p:spPr>
      </p:pic>
      <p:pic>
        <p:nvPicPr>
          <p:cNvPr id="7" name="Graphic 6" descr="Taxi with solid fill">
            <a:extLst>
              <a:ext uri="{FF2B5EF4-FFF2-40B4-BE49-F238E27FC236}">
                <a16:creationId xmlns:a16="http://schemas.microsoft.com/office/drawing/2014/main" id="{5EAFFFF3-1E7A-EAA0-563E-19E6E8A6D0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14336" y="1690379"/>
            <a:ext cx="914400" cy="914400"/>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096000" y="574485"/>
            <a:ext cx="5324669" cy="1996100"/>
          </a:xfrm>
        </p:spPr>
        <p:txBody>
          <a:bodyPr/>
          <a:lstStyle/>
          <a:p>
            <a:r>
              <a:rPr lang="en-US" dirty="0"/>
              <a:t>My Recommendations</a:t>
            </a:r>
          </a:p>
        </p:txBody>
      </p:sp>
      <p:sp>
        <p:nvSpPr>
          <p:cNvPr id="3" name="TextBox 2">
            <a:extLst>
              <a:ext uri="{FF2B5EF4-FFF2-40B4-BE49-F238E27FC236}">
                <a16:creationId xmlns:a16="http://schemas.microsoft.com/office/drawing/2014/main" id="{1EA4480F-C5EF-E395-3B35-6A25BD4B8FE4}"/>
              </a:ext>
            </a:extLst>
          </p:cNvPr>
          <p:cNvSpPr txBox="1"/>
          <p:nvPr/>
        </p:nvSpPr>
        <p:spPr>
          <a:xfrm>
            <a:off x="6624735" y="3191069"/>
            <a:ext cx="4795934" cy="1477328"/>
          </a:xfrm>
          <a:prstGeom prst="rect">
            <a:avLst/>
          </a:prstGeom>
          <a:noFill/>
        </p:spPr>
        <p:txBody>
          <a:bodyPr wrap="square" rtlCol="0">
            <a:spAutoFit/>
          </a:bodyPr>
          <a:lstStyle/>
          <a:p>
            <a:r>
              <a:rPr lang="en-US" dirty="0">
                <a:solidFill>
                  <a:schemeClr val="bg1"/>
                </a:solidFill>
              </a:rPr>
              <a:t>Combine both strategies by increasing the average daily rental price and by eliminating at least the top 10 vehicles with the highest maintence expense.  This will result in an increase in annual revenue by </a:t>
            </a:r>
            <a:r>
              <a:rPr lang="en-US" u="sng" dirty="0">
                <a:solidFill>
                  <a:schemeClr val="bg1"/>
                </a:solidFill>
                <a:highlight>
                  <a:srgbClr val="008000"/>
                </a:highlight>
              </a:rPr>
              <a:t>$2,127,456</a:t>
            </a:r>
          </a:p>
        </p:txBody>
      </p:sp>
      <p:pic>
        <p:nvPicPr>
          <p:cNvPr id="5" name="Graphic 4" descr="Lightbulb and gear with solid fill">
            <a:extLst>
              <a:ext uri="{FF2B5EF4-FFF2-40B4-BE49-F238E27FC236}">
                <a16:creationId xmlns:a16="http://schemas.microsoft.com/office/drawing/2014/main" id="{7C8C46D7-289F-0FD5-8748-6AB626512D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3553" y="184635"/>
            <a:ext cx="1918447" cy="1918447"/>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Call To Action</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3406752"/>
            <a:ext cx="2882475" cy="823912"/>
          </a:xfrm>
        </p:spPr>
        <p:txBody>
          <a:bodyPr/>
          <a:lstStyle/>
          <a:p>
            <a:r>
              <a:rPr lang="en-ZA" dirty="0"/>
              <a:t>Eliminate the Top 10 most expensive vehicles to maintain.</a:t>
            </a:r>
          </a:p>
          <a:p>
            <a:endParaRPr lang="en-ZA" dirty="0"/>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6" y="2776936"/>
            <a:ext cx="2499584" cy="823912"/>
          </a:xfrm>
        </p:spPr>
        <p:txBody>
          <a:bodyPr/>
          <a:lstStyle/>
          <a:p>
            <a:pPr algn="ctr"/>
            <a:r>
              <a:rPr lang="en-ZA" dirty="0"/>
              <a:t>Combine</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24539" y="4242482"/>
            <a:ext cx="6568751" cy="1997867"/>
          </a:xfrm>
        </p:spPr>
        <p:txBody>
          <a:bodyPr/>
          <a:lstStyle/>
          <a:p>
            <a:r>
              <a:rPr lang="en-US" dirty="0"/>
              <a:t>This will result in an increase in annual revenue by</a:t>
            </a:r>
            <a:r>
              <a:rPr lang="en-US" dirty="0">
                <a:highlight>
                  <a:srgbClr val="008000"/>
                </a:highlight>
              </a:rPr>
              <a:t> </a:t>
            </a:r>
            <a:r>
              <a:rPr lang="en-US" sz="1600" b="1" u="sng" dirty="0">
                <a:highlight>
                  <a:srgbClr val="008000"/>
                </a:highlight>
              </a:rPr>
              <a:t>$2,127,456</a:t>
            </a:r>
            <a:endParaRPr lang="en-ZA" b="1" dirty="0">
              <a:highlight>
                <a:srgbClr val="008000"/>
              </a:highlight>
            </a:endParaRP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153400" y="3017044"/>
            <a:ext cx="2882475" cy="823912"/>
          </a:xfrm>
        </p:spPr>
        <p:txBody>
          <a:bodyPr vert="horz" lIns="91440" tIns="45720" rIns="91440" bIns="45720" rtlCol="0" anchor="b">
            <a:normAutofit fontScale="92500" lnSpcReduction="10000"/>
          </a:bodyPr>
          <a:lstStyle/>
          <a:p>
            <a:r>
              <a:rPr lang="en-ZA" dirty="0"/>
              <a:t>Increase the Average Daily rental Rate</a:t>
            </a:r>
          </a:p>
          <a:p>
            <a:endParaRPr lang="en-ZA"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16237" y="1862059"/>
            <a:ext cx="3892466" cy="1179721"/>
          </a:xfrm>
        </p:spPr>
        <p:txBody>
          <a:bodyPr/>
          <a:lstStyle/>
          <a:p>
            <a:r>
              <a:rPr lang="en-US" b="1" dirty="0"/>
              <a:t> Thank you!</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552912" y="3032340"/>
            <a:ext cx="4941770" cy="396660"/>
          </a:xfrm>
        </p:spPr>
        <p:txBody>
          <a:bodyPr/>
          <a:lstStyle/>
          <a:p>
            <a:r>
              <a:rPr lang="en-US" dirty="0"/>
              <a:t>Alexandra Watson</a:t>
            </a:r>
          </a:p>
          <a:p>
            <a:endParaRPr lang="en-US" dirty="0"/>
          </a:p>
        </p:txBody>
      </p:sp>
      <p:pic>
        <p:nvPicPr>
          <p:cNvPr id="5" name="Picture 4" descr="A picture containing text, clipart, vector graphics&#10;&#10;Description automatically generated">
            <a:extLst>
              <a:ext uri="{FF2B5EF4-FFF2-40B4-BE49-F238E27FC236}">
                <a16:creationId xmlns:a16="http://schemas.microsoft.com/office/drawing/2014/main" id="{01DEB799-501A-6430-3D85-4088D7153211}"/>
              </a:ext>
            </a:extLst>
          </p:cNvPr>
          <p:cNvPicPr>
            <a:picLocks noChangeAspect="1"/>
          </p:cNvPicPr>
          <p:nvPr/>
        </p:nvPicPr>
        <p:blipFill>
          <a:blip r:embed="rId2"/>
          <a:stretch>
            <a:fillRect/>
          </a:stretch>
        </p:blipFill>
        <p:spPr>
          <a:xfrm>
            <a:off x="7745508" y="486784"/>
            <a:ext cx="4283228" cy="1936376"/>
          </a:xfrm>
          <a:prstGeom prst="rect">
            <a:avLst/>
          </a:prstGeom>
        </p:spPr>
      </p:pic>
      <p:pic>
        <p:nvPicPr>
          <p:cNvPr id="7" name="Graphic 6" descr="Taxi with solid fill">
            <a:extLst>
              <a:ext uri="{FF2B5EF4-FFF2-40B4-BE49-F238E27FC236}">
                <a16:creationId xmlns:a16="http://schemas.microsoft.com/office/drawing/2014/main" id="{5EAFFFF3-1E7A-EAA0-563E-19E6E8A6D0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14336" y="1690379"/>
            <a:ext cx="914400" cy="914400"/>
          </a:xfrm>
          <a:prstGeom prst="rect">
            <a:avLst/>
          </a:prstGeom>
        </p:spPr>
      </p:pic>
    </p:spTree>
    <p:extLst>
      <p:ext uri="{BB962C8B-B14F-4D97-AF65-F5344CB8AC3E}">
        <p14:creationId xmlns:p14="http://schemas.microsoft.com/office/powerpoint/2010/main" val="86422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Lariat is a rental car company with several branches across the U.S. Along with branches conveniently inside U.S. Airports.</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Analysis</a:t>
            </a:r>
          </a:p>
          <a:p>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pic>
        <p:nvPicPr>
          <p:cNvPr id="9" name="Graphic 8" descr="Take Off with solid fill">
            <a:extLst>
              <a:ext uri="{FF2B5EF4-FFF2-40B4-BE49-F238E27FC236}">
                <a16:creationId xmlns:a16="http://schemas.microsoft.com/office/drawing/2014/main" id="{684FCAF0-7A9D-2A98-BAF8-D904514D9C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4107" y="1553370"/>
            <a:ext cx="914400" cy="914400"/>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C180F2A-3DA9-5387-C000-1222149DCB6B}"/>
              </a:ext>
            </a:extLst>
          </p:cNvPr>
          <p:cNvSpPr>
            <a:spLocks noGrp="1"/>
          </p:cNvSpPr>
          <p:nvPr>
            <p:ph type="title"/>
          </p:nvPr>
        </p:nvSpPr>
        <p:spPr>
          <a:xfrm>
            <a:off x="5920169" y="1152771"/>
            <a:ext cx="5431971" cy="846301"/>
          </a:xfrm>
        </p:spPr>
        <p:txBody>
          <a:bodyPr anchor="t">
            <a:normAutofit/>
          </a:bodyPr>
          <a:lstStyle/>
          <a:p>
            <a:r>
              <a:rPr lang="en-US" sz="3600" b="1" dirty="0"/>
              <a:t>GOALS…</a:t>
            </a:r>
          </a:p>
        </p:txBody>
      </p:sp>
      <p:sp>
        <p:nvSpPr>
          <p:cNvPr id="102" name="Text Placeholder 2">
            <a:extLst>
              <a:ext uri="{FF2B5EF4-FFF2-40B4-BE49-F238E27FC236}">
                <a16:creationId xmlns:a16="http://schemas.microsoft.com/office/drawing/2014/main" id="{6113C830-68D1-EA45-8328-A70395EED6B2}"/>
              </a:ext>
            </a:extLst>
          </p:cNvPr>
          <p:cNvSpPr>
            <a:spLocks noGrp="1"/>
          </p:cNvSpPr>
          <p:nvPr>
            <p:ph type="body" sz="quarter" idx="15"/>
          </p:nvPr>
        </p:nvSpPr>
        <p:spPr>
          <a:xfrm>
            <a:off x="5921829" y="2510589"/>
            <a:ext cx="5765674" cy="1725080"/>
          </a:xfrm>
        </p:spPr>
        <p:txBody>
          <a:bodyPr>
            <a:normAutofit/>
          </a:bodyPr>
          <a:lstStyle/>
          <a:p>
            <a:r>
              <a:rPr lang="en-US" sz="2400" dirty="0"/>
              <a:t>To make smarter business decisions by analyzing the costs and revenue generated by the rental car fleet.</a:t>
            </a:r>
          </a:p>
        </p:txBody>
      </p:sp>
      <p:sp>
        <p:nvSpPr>
          <p:cNvPr id="97" name="Footer Placeholder 8">
            <a:extLst>
              <a:ext uri="{FF2B5EF4-FFF2-40B4-BE49-F238E27FC236}">
                <a16:creationId xmlns:a16="http://schemas.microsoft.com/office/drawing/2014/main" id="{C329D904-BD5D-8DA4-D683-A19BE1BB632F}"/>
              </a:ext>
            </a:extLst>
          </p:cNvPr>
          <p:cNvSpPr>
            <a:spLocks noGrp="1"/>
          </p:cNvSpPr>
          <p:nvPr>
            <p:ph type="ftr" sz="quarter" idx="11"/>
          </p:nvPr>
        </p:nvSpPr>
        <p:spPr>
          <a:xfrm>
            <a:off x="4280647" y="6356349"/>
            <a:ext cx="4114800" cy="365125"/>
          </a:xfrm>
        </p:spPr>
        <p:txBody>
          <a:bodyPr anchor="ctr">
            <a:normAutofit/>
          </a:bodyPr>
          <a:lstStyle/>
          <a:p>
            <a:pPr>
              <a:spcAft>
                <a:spcPts val="600"/>
              </a:spcAft>
            </a:pPr>
            <a:r>
              <a:rPr lang="en-ZA" dirty="0"/>
              <a:t>Analysis</a:t>
            </a:r>
          </a:p>
          <a:p>
            <a:pPr>
              <a:spcAft>
                <a:spcPts val="600"/>
              </a:spcAft>
            </a:pP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29" name="Graphic 28" descr="Convertible outline">
            <a:extLst>
              <a:ext uri="{FF2B5EF4-FFF2-40B4-BE49-F238E27FC236}">
                <a16:creationId xmlns:a16="http://schemas.microsoft.com/office/drawing/2014/main" id="{8BEA940A-8282-F6FA-D705-0246F98E32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7740" y="2971800"/>
            <a:ext cx="914400" cy="914400"/>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419063"/>
            <a:ext cx="8421688" cy="1325563"/>
          </a:xfrm>
        </p:spPr>
        <p:txBody>
          <a:bodyPr anchor="ctr">
            <a:normAutofit/>
          </a:bodyPr>
          <a:lstStyle/>
          <a:p>
            <a:r>
              <a:rPr lang="en-US" dirty="0"/>
              <a:t>The Data Process</a:t>
            </a:r>
            <a:br>
              <a:rPr lang="en-US" dirty="0"/>
            </a:br>
            <a:endParaRPr lang="en-US" dirty="0"/>
          </a:p>
        </p:txBody>
      </p:sp>
      <p:sp>
        <p:nvSpPr>
          <p:cNvPr id="93" name="Content Placeholder 5">
            <a:extLst>
              <a:ext uri="{FF2B5EF4-FFF2-40B4-BE49-F238E27FC236}">
                <a16:creationId xmlns:a16="http://schemas.microsoft.com/office/drawing/2014/main" id="{0E6A451B-B1D9-A9CB-0EEA-D5DA29F4AE10}"/>
              </a:ext>
            </a:extLst>
          </p:cNvPr>
          <p:cNvSpPr>
            <a:spLocks noGrp="1"/>
          </p:cNvSpPr>
          <p:nvPr>
            <p:ph sz="half" idx="2"/>
          </p:nvPr>
        </p:nvSpPr>
        <p:spPr>
          <a:xfrm>
            <a:off x="1129698" y="4824188"/>
            <a:ext cx="3124093" cy="462927"/>
          </a:xfrm>
        </p:spPr>
        <p:txBody>
          <a:bodyPr/>
          <a:lstStyle/>
          <a:p>
            <a:r>
              <a:rPr lang="en-US" dirty="0"/>
              <a:t>Combined</a:t>
            </a:r>
          </a:p>
        </p:txBody>
      </p:sp>
      <p:sp>
        <p:nvSpPr>
          <p:cNvPr id="95" name="Content Placeholder 6">
            <a:extLst>
              <a:ext uri="{FF2B5EF4-FFF2-40B4-BE49-F238E27FC236}">
                <a16:creationId xmlns:a16="http://schemas.microsoft.com/office/drawing/2014/main" id="{8E81002C-FFF8-8797-B940-CDFE13797141}"/>
              </a:ext>
            </a:extLst>
          </p:cNvPr>
          <p:cNvSpPr>
            <a:spLocks noGrp="1"/>
          </p:cNvSpPr>
          <p:nvPr>
            <p:ph sz="half" idx="17"/>
          </p:nvPr>
        </p:nvSpPr>
        <p:spPr>
          <a:xfrm>
            <a:off x="1129698" y="5280763"/>
            <a:ext cx="3124093" cy="462927"/>
          </a:xfrm>
        </p:spPr>
        <p:txBody>
          <a:bodyPr>
            <a:normAutofit fontScale="92500" lnSpcReduction="10000"/>
          </a:bodyPr>
          <a:lstStyle/>
          <a:p>
            <a:r>
              <a:rPr lang="en-US" dirty="0"/>
              <a:t>We combined all the data into one easy workbook</a:t>
            </a:r>
          </a:p>
        </p:txBody>
      </p:sp>
      <p:sp>
        <p:nvSpPr>
          <p:cNvPr id="97" name="Content Placeholder 7">
            <a:extLst>
              <a:ext uri="{FF2B5EF4-FFF2-40B4-BE49-F238E27FC236}">
                <a16:creationId xmlns:a16="http://schemas.microsoft.com/office/drawing/2014/main" id="{3F3CE3C8-ECCE-3051-A04D-C058A6778B0C}"/>
              </a:ext>
            </a:extLst>
          </p:cNvPr>
          <p:cNvSpPr>
            <a:spLocks noGrp="1"/>
          </p:cNvSpPr>
          <p:nvPr>
            <p:ph sz="quarter" idx="4"/>
          </p:nvPr>
        </p:nvSpPr>
        <p:spPr>
          <a:xfrm>
            <a:off x="4526261" y="4824188"/>
            <a:ext cx="3139479" cy="462927"/>
          </a:xfrm>
        </p:spPr>
        <p:txBody>
          <a:bodyPr/>
          <a:lstStyle/>
          <a:p>
            <a:r>
              <a:rPr lang="en-US" dirty="0"/>
              <a:t>Cleaned </a:t>
            </a:r>
          </a:p>
        </p:txBody>
      </p:sp>
      <p:sp>
        <p:nvSpPr>
          <p:cNvPr id="99" name="Content Placeholder 8">
            <a:extLst>
              <a:ext uri="{FF2B5EF4-FFF2-40B4-BE49-F238E27FC236}">
                <a16:creationId xmlns:a16="http://schemas.microsoft.com/office/drawing/2014/main" id="{0E5542F1-E401-951C-C5E1-50DD570EB00C}"/>
              </a:ext>
            </a:extLst>
          </p:cNvPr>
          <p:cNvSpPr>
            <a:spLocks noGrp="1"/>
          </p:cNvSpPr>
          <p:nvPr>
            <p:ph sz="quarter" idx="18"/>
          </p:nvPr>
        </p:nvSpPr>
        <p:spPr>
          <a:xfrm>
            <a:off x="4526261" y="5280763"/>
            <a:ext cx="3139479" cy="462927"/>
          </a:xfrm>
        </p:spPr>
        <p:txBody>
          <a:bodyPr/>
          <a:lstStyle/>
          <a:p>
            <a:r>
              <a:rPr lang="en-US" dirty="0"/>
              <a:t>We cleaned the data </a:t>
            </a:r>
          </a:p>
        </p:txBody>
      </p:sp>
      <p:sp>
        <p:nvSpPr>
          <p:cNvPr id="101" name="Content Placeholder 9">
            <a:extLst>
              <a:ext uri="{FF2B5EF4-FFF2-40B4-BE49-F238E27FC236}">
                <a16:creationId xmlns:a16="http://schemas.microsoft.com/office/drawing/2014/main" id="{2C30E229-14A6-3CF3-C95C-3ACD42CA9C75}"/>
              </a:ext>
            </a:extLst>
          </p:cNvPr>
          <p:cNvSpPr>
            <a:spLocks noGrp="1"/>
          </p:cNvSpPr>
          <p:nvPr>
            <p:ph sz="half" idx="14"/>
          </p:nvPr>
        </p:nvSpPr>
        <p:spPr>
          <a:xfrm>
            <a:off x="7938210" y="4824188"/>
            <a:ext cx="3124093" cy="462927"/>
          </a:xfrm>
        </p:spPr>
        <p:txBody>
          <a:bodyPr/>
          <a:lstStyle/>
          <a:p>
            <a:r>
              <a:rPr lang="en-US" dirty="0"/>
              <a:t>Analyized</a:t>
            </a:r>
          </a:p>
          <a:p>
            <a:endParaRPr lang="en-US" dirty="0"/>
          </a:p>
        </p:txBody>
      </p:sp>
      <p:sp>
        <p:nvSpPr>
          <p:cNvPr id="103" name="Content Placeholder 10">
            <a:extLst>
              <a:ext uri="{FF2B5EF4-FFF2-40B4-BE49-F238E27FC236}">
                <a16:creationId xmlns:a16="http://schemas.microsoft.com/office/drawing/2014/main" id="{96429CDD-591C-2EAE-293B-E3802E8E3350}"/>
              </a:ext>
            </a:extLst>
          </p:cNvPr>
          <p:cNvSpPr>
            <a:spLocks noGrp="1"/>
          </p:cNvSpPr>
          <p:nvPr>
            <p:ph sz="half" idx="19"/>
          </p:nvPr>
        </p:nvSpPr>
        <p:spPr>
          <a:xfrm>
            <a:off x="7938210" y="5280763"/>
            <a:ext cx="3124093" cy="462927"/>
          </a:xfrm>
        </p:spPr>
        <p:txBody>
          <a:bodyPr>
            <a:normAutofit fontScale="92500" lnSpcReduction="10000"/>
          </a:bodyPr>
          <a:lstStyle/>
          <a:p>
            <a:r>
              <a:rPr lang="en-US" dirty="0"/>
              <a:t>We looked over the data and found ways to improve .</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11"/>
          </p:nvPr>
        </p:nvSpPr>
        <p:spPr>
          <a:xfrm>
            <a:off x="3823410" y="6256374"/>
            <a:ext cx="4114800" cy="365125"/>
          </a:xfrm>
        </p:spPr>
        <p:txBody>
          <a:bodyPr anchor="ctr">
            <a:normAutofit/>
          </a:bodyPr>
          <a:lstStyle/>
          <a:p>
            <a:pPr>
              <a:spcAft>
                <a:spcPts val="600"/>
              </a:spcAft>
            </a:pPr>
            <a:r>
              <a:rPr lang="en-ZA" dirty="0"/>
              <a:t>Analysis</a:t>
            </a:r>
          </a:p>
          <a:p>
            <a:pPr>
              <a:spcAft>
                <a:spcPts val="600"/>
              </a:spcAft>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16" name="Graphic 15" descr="Head with gears with solid fill">
            <a:extLst>
              <a:ext uri="{FF2B5EF4-FFF2-40B4-BE49-F238E27FC236}">
                <a16:creationId xmlns:a16="http://schemas.microsoft.com/office/drawing/2014/main" id="{4133B6F0-FE5B-34EA-9739-E09FE6B32D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7800" y="3063764"/>
            <a:ext cx="914400" cy="914400"/>
          </a:xfrm>
          <a:prstGeom prst="rect">
            <a:avLst/>
          </a:prstGeom>
        </p:spPr>
      </p:pic>
      <p:sp>
        <p:nvSpPr>
          <p:cNvPr id="17" name="TextBox 16">
            <a:extLst>
              <a:ext uri="{FF2B5EF4-FFF2-40B4-BE49-F238E27FC236}">
                <a16:creationId xmlns:a16="http://schemas.microsoft.com/office/drawing/2014/main" id="{72050E82-FF05-37B3-A547-31495DAD283B}"/>
              </a:ext>
            </a:extLst>
          </p:cNvPr>
          <p:cNvSpPr txBox="1"/>
          <p:nvPr/>
        </p:nvSpPr>
        <p:spPr>
          <a:xfrm>
            <a:off x="5226424" y="1989808"/>
            <a:ext cx="3273033" cy="369332"/>
          </a:xfrm>
          <a:prstGeom prst="rect">
            <a:avLst/>
          </a:prstGeom>
          <a:noFill/>
        </p:spPr>
        <p:txBody>
          <a:bodyPr wrap="square" rtlCol="0">
            <a:spAutoFit/>
          </a:bodyPr>
          <a:lstStyle/>
          <a:p>
            <a:r>
              <a:rPr lang="en-US" dirty="0">
                <a:hlinkClick r:id="rId4"/>
              </a:rPr>
              <a:t>Lariat Workbook</a:t>
            </a:r>
            <a:endParaRPr lang="en-US" dirty="0"/>
          </a:p>
        </p:txBody>
      </p:sp>
      <p:pic>
        <p:nvPicPr>
          <p:cNvPr id="19" name="Graphic 18" descr="Mop and bucket with solid fill">
            <a:extLst>
              <a:ext uri="{FF2B5EF4-FFF2-40B4-BE49-F238E27FC236}">
                <a16:creationId xmlns:a16="http://schemas.microsoft.com/office/drawing/2014/main" id="{63CE0C9C-AC12-1826-4974-912AAA53B1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2971800"/>
            <a:ext cx="914400" cy="914400"/>
          </a:xfrm>
          <a:prstGeom prst="rect">
            <a:avLst/>
          </a:prstGeom>
        </p:spPr>
      </p:pic>
      <p:pic>
        <p:nvPicPr>
          <p:cNvPr id="21" name="Graphic 20" descr="Link with solid fill">
            <a:extLst>
              <a:ext uri="{FF2B5EF4-FFF2-40B4-BE49-F238E27FC236}">
                <a16:creationId xmlns:a16="http://schemas.microsoft.com/office/drawing/2014/main" id="{798B7513-44B0-29B5-5731-C801C2CA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09800" y="3080449"/>
            <a:ext cx="914400" cy="91440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279859" y="272726"/>
            <a:ext cx="3436465" cy="975432"/>
          </a:xfrm>
        </p:spPr>
        <p:txBody>
          <a:bodyPr/>
          <a:lstStyle/>
          <a:p>
            <a:r>
              <a:rPr lang="en-US" dirty="0"/>
              <a:t>What we found….</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50645" y="6356349"/>
            <a:ext cx="3243942" cy="365125"/>
          </a:xfrm>
        </p:spPr>
        <p:txBody>
          <a:bodyPr/>
          <a:lstStyle/>
          <a:p>
            <a:r>
              <a:rPr lang="en-ZA" dirty="0"/>
              <a:t>Analysis</a:t>
            </a:r>
          </a:p>
          <a:p>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19" name="TextBox 18">
            <a:extLst>
              <a:ext uri="{FF2B5EF4-FFF2-40B4-BE49-F238E27FC236}">
                <a16:creationId xmlns:a16="http://schemas.microsoft.com/office/drawing/2014/main" id="{566AFB53-E50B-495A-822F-67CCE2F51AAB}"/>
              </a:ext>
            </a:extLst>
          </p:cNvPr>
          <p:cNvSpPr txBox="1"/>
          <p:nvPr/>
        </p:nvSpPr>
        <p:spPr>
          <a:xfrm>
            <a:off x="2107001" y="1715272"/>
            <a:ext cx="9218645" cy="369332"/>
          </a:xfrm>
          <a:prstGeom prst="rect">
            <a:avLst/>
          </a:prstGeom>
          <a:noFill/>
        </p:spPr>
        <p:txBody>
          <a:bodyPr wrap="square" rtlCol="0">
            <a:spAutoFit/>
          </a:bodyPr>
          <a:lstStyle/>
          <a:p>
            <a:r>
              <a:rPr lang="en-US" dirty="0"/>
              <a:t>After looking over the data. Two things stood out to me….</a:t>
            </a:r>
          </a:p>
        </p:txBody>
      </p:sp>
      <p:pic>
        <p:nvPicPr>
          <p:cNvPr id="3" name="Picture 1">
            <a:extLst>
              <a:ext uri="{FF2B5EF4-FFF2-40B4-BE49-F238E27FC236}">
                <a16:creationId xmlns:a16="http://schemas.microsoft.com/office/drawing/2014/main" id="{AEAAFDD0-C880-1094-F331-D6BED9F59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631" y="2328758"/>
            <a:ext cx="4957866" cy="3948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84CE9C-BEEB-FD40-6FC6-AA6C557717B4}"/>
              </a:ext>
            </a:extLst>
          </p:cNvPr>
          <p:cNvSpPr txBox="1"/>
          <p:nvPr/>
        </p:nvSpPr>
        <p:spPr>
          <a:xfrm>
            <a:off x="8166538" y="2438400"/>
            <a:ext cx="3373821" cy="1200329"/>
          </a:xfrm>
          <a:prstGeom prst="rect">
            <a:avLst/>
          </a:prstGeom>
          <a:noFill/>
        </p:spPr>
        <p:txBody>
          <a:bodyPr wrap="square" rtlCol="0">
            <a:spAutoFit/>
          </a:bodyPr>
          <a:lstStyle/>
          <a:p>
            <a:r>
              <a:rPr lang="en-US" dirty="0"/>
              <a:t>2. We loose over $536M a year from maintaining our vehicles. We should find a way to lower our maintenance expenses. </a:t>
            </a:r>
          </a:p>
        </p:txBody>
      </p:sp>
    </p:spTree>
    <p:extLst>
      <p:ext uri="{BB962C8B-B14F-4D97-AF65-F5344CB8AC3E}">
        <p14:creationId xmlns:p14="http://schemas.microsoft.com/office/powerpoint/2010/main" val="188787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279859" y="272726"/>
            <a:ext cx="3436465" cy="975432"/>
          </a:xfrm>
        </p:spPr>
        <p:txBody>
          <a:bodyPr/>
          <a:lstStyle/>
          <a:p>
            <a:r>
              <a:rPr lang="en-US" dirty="0"/>
              <a:t>What we found….</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50645" y="6356349"/>
            <a:ext cx="3243942" cy="365125"/>
          </a:xfrm>
        </p:spPr>
        <p:txBody>
          <a:bodyPr/>
          <a:lstStyle/>
          <a:p>
            <a:r>
              <a:rPr lang="en-ZA" dirty="0"/>
              <a:t>Analysis</a:t>
            </a:r>
          </a:p>
          <a:p>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
        <p:nvSpPr>
          <p:cNvPr id="19" name="TextBox 18">
            <a:extLst>
              <a:ext uri="{FF2B5EF4-FFF2-40B4-BE49-F238E27FC236}">
                <a16:creationId xmlns:a16="http://schemas.microsoft.com/office/drawing/2014/main" id="{566AFB53-E50B-495A-822F-67CCE2F51AAB}"/>
              </a:ext>
            </a:extLst>
          </p:cNvPr>
          <p:cNvSpPr txBox="1"/>
          <p:nvPr/>
        </p:nvSpPr>
        <p:spPr>
          <a:xfrm>
            <a:off x="2817845" y="1603792"/>
            <a:ext cx="9218645" cy="646331"/>
          </a:xfrm>
          <a:prstGeom prst="rect">
            <a:avLst/>
          </a:prstGeom>
          <a:noFill/>
        </p:spPr>
        <p:txBody>
          <a:bodyPr wrap="square" rtlCol="0">
            <a:spAutoFit/>
          </a:bodyPr>
          <a:lstStyle/>
          <a:p>
            <a:r>
              <a:rPr lang="en-US" dirty="0"/>
              <a:t>The other thing I found was…</a:t>
            </a:r>
          </a:p>
          <a:p>
            <a:endParaRPr lang="en-US" dirty="0"/>
          </a:p>
        </p:txBody>
      </p:sp>
      <p:pic>
        <p:nvPicPr>
          <p:cNvPr id="1025" name="Picture 1">
            <a:extLst>
              <a:ext uri="{FF2B5EF4-FFF2-40B4-BE49-F238E27FC236}">
                <a16:creationId xmlns:a16="http://schemas.microsoft.com/office/drawing/2014/main" id="{C1CC412F-8353-0082-82D3-56911CB57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549" y="2453688"/>
            <a:ext cx="4957866" cy="3948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33493B2-A821-72B5-5E01-717DF9CE72CA}"/>
              </a:ext>
            </a:extLst>
          </p:cNvPr>
          <p:cNvSpPr txBox="1"/>
          <p:nvPr/>
        </p:nvSpPr>
        <p:spPr>
          <a:xfrm>
            <a:off x="8434873" y="2649894"/>
            <a:ext cx="3138562" cy="1200329"/>
          </a:xfrm>
          <a:prstGeom prst="rect">
            <a:avLst/>
          </a:prstGeom>
          <a:noFill/>
        </p:spPr>
        <p:txBody>
          <a:bodyPr wrap="square" rtlCol="0">
            <a:spAutoFit/>
          </a:bodyPr>
          <a:lstStyle/>
          <a:p>
            <a:r>
              <a:rPr lang="en-US" dirty="0"/>
              <a:t>1. We bring in about $53M in Gross revenue from our rental service.  We could raise the average daily rental price.</a:t>
            </a:r>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About the 2 Scenarios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noProof="1"/>
              <a:t>Scenario 1: You can enter your own rental price to run tests on what you think is best! There are instructions on the sheet titled “Read Me.”</a:t>
            </a:r>
          </a:p>
          <a:p>
            <a:r>
              <a:rPr lang="en-ZA" noProof="1"/>
              <a:t>Scenario 2:  displays everything you need to know in an easy-to-read breakdown.</a:t>
            </a:r>
          </a:p>
          <a:p>
            <a:endParaRPr lang="en-ZA" noProof="1"/>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dirty="0"/>
              <a:t>Scenario 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graphicFrame>
        <p:nvGraphicFramePr>
          <p:cNvPr id="15" name="Table 14">
            <a:extLst>
              <a:ext uri="{FF2B5EF4-FFF2-40B4-BE49-F238E27FC236}">
                <a16:creationId xmlns:a16="http://schemas.microsoft.com/office/drawing/2014/main" id="{102BC2DD-D564-B511-AFB5-1DB50EDB9421}"/>
              </a:ext>
            </a:extLst>
          </p:cNvPr>
          <p:cNvGraphicFramePr>
            <a:graphicFrameLocks noGrp="1"/>
          </p:cNvGraphicFramePr>
          <p:nvPr>
            <p:extLst>
              <p:ext uri="{D42A27DB-BD31-4B8C-83A1-F6EECF244321}">
                <p14:modId xmlns:p14="http://schemas.microsoft.com/office/powerpoint/2010/main" val="2797562653"/>
              </p:ext>
            </p:extLst>
          </p:nvPr>
        </p:nvGraphicFramePr>
        <p:xfrm>
          <a:off x="408856" y="3081423"/>
          <a:ext cx="5094477" cy="2633555"/>
        </p:xfrm>
        <a:graphic>
          <a:graphicData uri="http://schemas.openxmlformats.org/drawingml/2006/table">
            <a:tbl>
              <a:tblPr/>
              <a:tblGrid>
                <a:gridCol w="523435">
                  <a:extLst>
                    <a:ext uri="{9D8B030D-6E8A-4147-A177-3AD203B41FA5}">
                      <a16:colId xmlns:a16="http://schemas.microsoft.com/office/drawing/2014/main" val="1936415151"/>
                    </a:ext>
                  </a:extLst>
                </a:gridCol>
                <a:gridCol w="1010774">
                  <a:extLst>
                    <a:ext uri="{9D8B030D-6E8A-4147-A177-3AD203B41FA5}">
                      <a16:colId xmlns:a16="http://schemas.microsoft.com/office/drawing/2014/main" val="2764649755"/>
                    </a:ext>
                  </a:extLst>
                </a:gridCol>
                <a:gridCol w="735517">
                  <a:extLst>
                    <a:ext uri="{9D8B030D-6E8A-4147-A177-3AD203B41FA5}">
                      <a16:colId xmlns:a16="http://schemas.microsoft.com/office/drawing/2014/main" val="3247162815"/>
                    </a:ext>
                  </a:extLst>
                </a:gridCol>
                <a:gridCol w="1376277">
                  <a:extLst>
                    <a:ext uri="{9D8B030D-6E8A-4147-A177-3AD203B41FA5}">
                      <a16:colId xmlns:a16="http://schemas.microsoft.com/office/drawing/2014/main" val="2243740381"/>
                    </a:ext>
                  </a:extLst>
                </a:gridCol>
                <a:gridCol w="753567">
                  <a:extLst>
                    <a:ext uri="{9D8B030D-6E8A-4147-A177-3AD203B41FA5}">
                      <a16:colId xmlns:a16="http://schemas.microsoft.com/office/drawing/2014/main" val="3458307584"/>
                    </a:ext>
                  </a:extLst>
                </a:gridCol>
                <a:gridCol w="370015">
                  <a:extLst>
                    <a:ext uri="{9D8B030D-6E8A-4147-A177-3AD203B41FA5}">
                      <a16:colId xmlns:a16="http://schemas.microsoft.com/office/drawing/2014/main" val="688334143"/>
                    </a:ext>
                  </a:extLst>
                </a:gridCol>
                <a:gridCol w="324892">
                  <a:extLst>
                    <a:ext uri="{9D8B030D-6E8A-4147-A177-3AD203B41FA5}">
                      <a16:colId xmlns:a16="http://schemas.microsoft.com/office/drawing/2014/main" val="1298900699"/>
                    </a:ext>
                  </a:extLst>
                </a:gridCol>
              </a:tblGrid>
              <a:tr h="160910">
                <a:tc gridSpan="7">
                  <a:txBody>
                    <a:bodyPr/>
                    <a:lstStyle/>
                    <a:p>
                      <a:pPr algn="ctr" fontAlgn="b"/>
                      <a:r>
                        <a:rPr lang="en-US" sz="1600" b="1" i="0" u="none" strike="noStrike" dirty="0">
                          <a:solidFill>
                            <a:srgbClr val="000000"/>
                          </a:solidFill>
                          <a:effectLst/>
                          <a:latin typeface="Calibri" panose="020F0502020204030204" pitchFamily="34" charset="0"/>
                        </a:rPr>
                        <a:t>User Scenarios:</a:t>
                      </a:r>
                    </a:p>
                  </a:txBody>
                  <a:tcPr marL="9311" marR="9311" marT="9311" marB="44694" anchor="b">
                    <a:lnL>
                      <a:noFill/>
                    </a:lnL>
                    <a:lnR>
                      <a:noFill/>
                    </a:lnR>
                    <a:lnT>
                      <a:noFill/>
                    </a:lnT>
                    <a:lnB>
                      <a:noFill/>
                    </a:lnB>
                    <a:solidFill>
                      <a:srgbClr val="E2EFD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0642636"/>
                  </a:ext>
                </a:extLst>
              </a:tr>
              <a:tr h="184537">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11" marR="9311" marT="9311" marB="44694"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extLst>
                  <a:ext uri="{0D108BD9-81ED-4DB2-BD59-A6C34878D82A}">
                    <a16:rowId xmlns:a16="http://schemas.microsoft.com/office/drawing/2014/main" val="1259145408"/>
                  </a:ext>
                </a:extLst>
              </a:tr>
              <a:tr h="327003">
                <a:tc>
                  <a:txBody>
                    <a:bodyPr/>
                    <a:lstStyle/>
                    <a:p>
                      <a:pPr algn="l" fontAlgn="b"/>
                      <a:endParaRPr lang="en-US" sz="1600" b="1"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600" b="1" i="0" u="none" strike="noStrike">
                        <a:solidFill>
                          <a:srgbClr val="000000"/>
                        </a:solidFill>
                        <a:effectLst/>
                        <a:latin typeface="Calibri" panose="020F0502020204030204" pitchFamily="34" charset="0"/>
                      </a:endParaRPr>
                    </a:p>
                  </a:txBody>
                  <a:tcPr marL="9311" marR="9311" marT="9311" marB="44694" anchor="b">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b"/>
                      <a:r>
                        <a:rPr lang="en-US" sz="1200" b="1" i="0" u="none" strike="noStrike">
                          <a:solidFill>
                            <a:srgbClr val="000000"/>
                          </a:solidFill>
                          <a:effectLst/>
                          <a:latin typeface="Calibri" panose="020F0502020204030204" pitchFamily="34" charset="0"/>
                        </a:rPr>
                        <a:t>Average Daily Rental $</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200" b="1" i="0" u="none" strike="noStrike">
                          <a:solidFill>
                            <a:srgbClr val="000000"/>
                          </a:solidFill>
                          <a:effectLst/>
                          <a:latin typeface="Calibri" panose="020F0502020204030204" pitchFamily="34" charset="0"/>
                        </a:rPr>
                        <a:t>New  Average Rental Price</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200" b="1" i="0" u="none" strike="noStrike" dirty="0">
                          <a:solidFill>
                            <a:srgbClr val="000000"/>
                          </a:solidFill>
                          <a:effectLst/>
                          <a:latin typeface="Calibri" panose="020F0502020204030204" pitchFamily="34" charset="0"/>
                        </a:rPr>
                        <a:t>New Monthly Revenue </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200" b="1" i="0" u="none" strike="noStrike">
                          <a:solidFill>
                            <a:srgbClr val="000000"/>
                          </a:solidFill>
                          <a:effectLst/>
                          <a:latin typeface="Calibri" panose="020F0502020204030204" pitchFamily="34" charset="0"/>
                        </a:rPr>
                        <a:t>Baseline</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US" sz="1600" b="1" i="0" u="none" strike="noStrike">
                        <a:solidFill>
                          <a:srgbClr val="000000"/>
                        </a:solidFill>
                        <a:effectLst/>
                        <a:latin typeface="Calibri" panose="020F0502020204030204" pitchFamily="34" charset="0"/>
                      </a:endParaRPr>
                    </a:p>
                  </a:txBody>
                  <a:tcPr marL="9311" marR="9311" marT="9311" marB="44694" anchor="b">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1732209423"/>
                  </a:ext>
                </a:extLst>
              </a:tr>
              <a:tr h="327003">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r" fontAlgn="b"/>
                      <a:r>
                        <a:rPr lang="en-US" sz="1200" b="0" i="0" u="none" strike="noStrike">
                          <a:solidFill>
                            <a:srgbClr val="000000"/>
                          </a:solidFill>
                          <a:effectLst/>
                          <a:latin typeface="Calibri" panose="020F0502020204030204" pitchFamily="34" charset="0"/>
                        </a:rPr>
                        <a:t>$144 </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200" b="0" i="0" u="none" strike="noStrike">
                          <a:solidFill>
                            <a:srgbClr val="000000"/>
                          </a:solidFill>
                          <a:effectLst/>
                          <a:latin typeface="Calibri" panose="020F0502020204030204" pitchFamily="34" charset="0"/>
                        </a:rPr>
                        <a:t>$160 </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200" b="0" i="0" u="none" strike="noStrike">
                          <a:solidFill>
                            <a:srgbClr val="000000"/>
                          </a:solidFill>
                          <a:effectLst/>
                          <a:latin typeface="Calibri" panose="020F0502020204030204" pitchFamily="34" charset="0"/>
                        </a:rPr>
                        <a:t>$193,600</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200" b="0" i="0" u="none" strike="noStrike">
                          <a:solidFill>
                            <a:srgbClr val="000000"/>
                          </a:solidFill>
                          <a:effectLst/>
                          <a:latin typeface="Calibri" panose="020F0502020204030204" pitchFamily="34" charset="0"/>
                        </a:rPr>
                        <a:t>$188,856</a:t>
                      </a:r>
                    </a:p>
                  </a:txBody>
                  <a:tcPr marL="9311" marR="9311" marT="9311" marB="4469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1556899327"/>
                  </a:ext>
                </a:extLst>
              </a:tr>
              <a:tr h="327003">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l" fontAlgn="b"/>
                      <a:r>
                        <a:rPr lang="en-US" sz="1200" b="1" i="0" u="none" strike="noStrike">
                          <a:solidFill>
                            <a:srgbClr val="C00000"/>
                          </a:solidFill>
                          <a:effectLst/>
                          <a:latin typeface="Calibri" panose="020F0502020204030204" pitchFamily="34" charset="0"/>
                        </a:rPr>
                        <a:t>You can change the values in column above!</a:t>
                      </a:r>
                    </a:p>
                  </a:txBody>
                  <a:tcPr marL="9311" marR="9311" marT="9311" marB="44694"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extLst>
                  <a:ext uri="{0D108BD9-81ED-4DB2-BD59-A6C34878D82A}">
                    <a16:rowId xmlns:a16="http://schemas.microsoft.com/office/drawing/2014/main" val="4210152795"/>
                  </a:ext>
                </a:extLst>
              </a:tr>
              <a:tr h="184537">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r>
                        <a:rPr lang="en-US" sz="1200" b="1" i="0" u="none" strike="noStrike">
                          <a:solidFill>
                            <a:srgbClr val="FF0000"/>
                          </a:solidFill>
                          <a:effectLst/>
                          <a:latin typeface="Calibri" panose="020F0502020204030204" pitchFamily="34" charset="0"/>
                        </a:rPr>
                        <a:t> </a:t>
                      </a: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extLst>
                  <a:ext uri="{0D108BD9-81ED-4DB2-BD59-A6C34878D82A}">
                    <a16:rowId xmlns:a16="http://schemas.microsoft.com/office/drawing/2014/main" val="3448681925"/>
                  </a:ext>
                </a:extLst>
              </a:tr>
              <a:tr h="184537">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11" marR="9311" marT="9311" marB="44694" anchor="b">
                    <a:lnL>
                      <a:noFill/>
                    </a:lnL>
                    <a:lnR>
                      <a:noFill/>
                    </a:lnR>
                    <a:lnT>
                      <a:noFill/>
                    </a:lnT>
                    <a:lnB>
                      <a:noFill/>
                    </a:lnB>
                    <a:solidFill>
                      <a:srgbClr val="E2EFDA"/>
                    </a:solidFill>
                  </a:tcPr>
                </a:tc>
                <a:extLst>
                  <a:ext uri="{0D108BD9-81ED-4DB2-BD59-A6C34878D82A}">
                    <a16:rowId xmlns:a16="http://schemas.microsoft.com/office/drawing/2014/main" val="3454623832"/>
                  </a:ext>
                </a:extLst>
              </a:tr>
            </a:tbl>
          </a:graphicData>
        </a:graphic>
      </p:graphicFrame>
      <p:sp>
        <p:nvSpPr>
          <p:cNvPr id="21" name="Arrow: Down 20">
            <a:extLst>
              <a:ext uri="{FF2B5EF4-FFF2-40B4-BE49-F238E27FC236}">
                <a16:creationId xmlns:a16="http://schemas.microsoft.com/office/drawing/2014/main" id="{CC22147A-05C4-ADEA-159C-52D3CFF1B69C}"/>
              </a:ext>
            </a:extLst>
          </p:cNvPr>
          <p:cNvSpPr/>
          <p:nvPr/>
        </p:nvSpPr>
        <p:spPr>
          <a:xfrm>
            <a:off x="3637671" y="2671425"/>
            <a:ext cx="522514" cy="10823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23AA52B-1134-E798-A54E-35036FA96982}"/>
              </a:ext>
            </a:extLst>
          </p:cNvPr>
          <p:cNvSpPr txBox="1"/>
          <p:nvPr/>
        </p:nvSpPr>
        <p:spPr>
          <a:xfrm>
            <a:off x="651415" y="2125681"/>
            <a:ext cx="4851918" cy="646331"/>
          </a:xfrm>
          <a:prstGeom prst="rect">
            <a:avLst/>
          </a:prstGeom>
          <a:noFill/>
        </p:spPr>
        <p:txBody>
          <a:bodyPr wrap="square" rtlCol="0">
            <a:spAutoFit/>
          </a:bodyPr>
          <a:lstStyle/>
          <a:p>
            <a:r>
              <a:rPr lang="en-US" dirty="0"/>
              <a:t>Change the values here! The charts will change as well. </a:t>
            </a:r>
          </a:p>
        </p:txBody>
      </p:sp>
      <p:pic>
        <p:nvPicPr>
          <p:cNvPr id="4097" name="Picture 1">
            <a:extLst>
              <a:ext uri="{FF2B5EF4-FFF2-40B4-BE49-F238E27FC236}">
                <a16:creationId xmlns:a16="http://schemas.microsoft.com/office/drawing/2014/main" id="{DD44C1F4-9784-93E6-B2A7-519A1D7BF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167" y="2540247"/>
            <a:ext cx="63246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8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Scenario 2: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pic>
        <p:nvPicPr>
          <p:cNvPr id="5121" name="Picture 1">
            <a:extLst>
              <a:ext uri="{FF2B5EF4-FFF2-40B4-BE49-F238E27FC236}">
                <a16:creationId xmlns:a16="http://schemas.microsoft.com/office/drawing/2014/main" id="{1D134FF6-574B-CD9D-ED43-92DDE9757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28" y="1812925"/>
            <a:ext cx="5299345" cy="42200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68C89304-7EFD-4BD7-B56D-AAE5C3FB9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247" y="1804290"/>
            <a:ext cx="5603393" cy="422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2.xml><?xml version="1.0" encoding="utf-8"?>
<ds:datastoreItem xmlns:ds="http://schemas.openxmlformats.org/officeDocument/2006/customXml" ds:itemID="{E7D61E6D-BC40-43C3-A154-0081729E0F7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362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 Analysis</vt:lpstr>
      <vt:lpstr>ABOUT US</vt:lpstr>
      <vt:lpstr>GOALS…</vt:lpstr>
      <vt:lpstr>The Data Process </vt:lpstr>
      <vt:lpstr>What we found….</vt:lpstr>
      <vt:lpstr>What we found….</vt:lpstr>
      <vt:lpstr>About the 2 Scenarios</vt:lpstr>
      <vt:lpstr>Scenario 1:</vt:lpstr>
      <vt:lpstr>Scenario 2: </vt:lpstr>
      <vt:lpstr>My Recommendations</vt:lpstr>
      <vt:lpstr>Call To Action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2021-06-15T16:02:44Z</dcterms:created>
  <dcterms:modified xsi:type="dcterms:W3CDTF">2023-04-08T23:12:03Z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