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68" r:id="rId4"/>
    <p:sldId id="269" r:id="rId5"/>
    <p:sldId id="261" r:id="rId6"/>
    <p:sldId id="262" r:id="rId7"/>
    <p:sldId id="259" r:id="rId8"/>
    <p:sldId id="260" r:id="rId9"/>
    <p:sldId id="263" r:id="rId10"/>
    <p:sldId id="264" r:id="rId11"/>
    <p:sldId id="266" r:id="rId12"/>
    <p:sldId id="267" r:id="rId13"/>
    <p:sldId id="270" r:id="rId14"/>
    <p:sldId id="265" r:id="rId15"/>
    <p:sldId id="271" r:id="rId16"/>
    <p:sldId id="272" r:id="rId17"/>
    <p:sldId id="290" r:id="rId18"/>
    <p:sldId id="273" r:id="rId19"/>
    <p:sldId id="274" r:id="rId20"/>
    <p:sldId id="289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8" r:id="rId34"/>
    <p:sldId id="28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2EDB8D0-98ED-4B86-9D5F-E61ADC70144D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2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3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06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2096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68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04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87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83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4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1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8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0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8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1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2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055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mple.wikipedia.org/wiki/CamelCase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F46786-4655-48F3-89BD-DB6074CB53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27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1BF970-39CD-4485-969A-D611B3D2B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3630" y="3826292"/>
            <a:ext cx="5257800" cy="1701570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/>
              <a:t>Input-Output-Variables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DF59A-ED14-4D25-AC2A-206FBD58D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631" y="5584617"/>
            <a:ext cx="5147960" cy="646785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000" dirty="0"/>
              <a:t>Java s05</a:t>
            </a:r>
          </a:p>
          <a:p>
            <a:pPr algn="l"/>
            <a:r>
              <a:rPr lang="en-US" sz="2000" dirty="0"/>
              <a:t>Kia Babashahi </a:t>
            </a:r>
            <a:r>
              <a:rPr lang="en-US" sz="2000" dirty="0" err="1"/>
              <a:t>Ashtiani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1375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AE01D1-F870-47C7-B343-A7D51D3B0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Code these play with them</a:t>
            </a:r>
          </a:p>
        </p:txBody>
      </p:sp>
      <p:sp>
        <p:nvSpPr>
          <p:cNvPr id="61" name="Content Placeholder 8">
            <a:extLst>
              <a:ext uri="{FF2B5EF4-FFF2-40B4-BE49-F238E27FC236}">
                <a16:creationId xmlns:a16="http://schemas.microsoft.com/office/drawing/2014/main" id="{0B8A9D42-E948-42F1-A60A-8506E2453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  <a:highlight>
                  <a:srgbClr val="FF0000"/>
                </a:highlight>
              </a:rPr>
              <a:t>What is being printed is of a String format do not forget that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288EC1C-D7CE-4DAA-B843-3182E9639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815" y="-31536"/>
            <a:ext cx="7853060" cy="673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770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27A79-D254-4344-AD9C-1CAD62D2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6C835-E4E8-4C89-A762-BEDE6E379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time</a:t>
            </a:r>
          </a:p>
          <a:p>
            <a:r>
              <a:rPr lang="en-US" dirty="0"/>
              <a:t>Runtime </a:t>
            </a:r>
          </a:p>
        </p:txBody>
      </p:sp>
    </p:spTree>
    <p:extLst>
      <p:ext uri="{BB962C8B-B14F-4D97-AF65-F5344CB8AC3E}">
        <p14:creationId xmlns:p14="http://schemas.microsoft.com/office/powerpoint/2010/main" val="2654908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ACCFC-3DAE-4DA7-A7AB-9ECA8BF01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time  errors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CB89D-EC17-431A-9E4D-03871B03B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are usually caused by some violation of the syntax of the language. </a:t>
            </a:r>
          </a:p>
          <a:p>
            <a:r>
              <a:rPr lang="en-US" dirty="0"/>
              <a:t>The appear once you are coding and will not allow you to compile the code successfully.</a:t>
            </a:r>
          </a:p>
        </p:txBody>
      </p:sp>
    </p:spTree>
    <p:extLst>
      <p:ext uri="{BB962C8B-B14F-4D97-AF65-F5344CB8AC3E}">
        <p14:creationId xmlns:p14="http://schemas.microsoft.com/office/powerpoint/2010/main" val="2839450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99C85-88BF-479E-BF72-3DA006F1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time or execution time errors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4BD5C-3631-4E7F-B328-C72FF23BB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happen once the code is being executed.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 Open a file that does not exist. </a:t>
            </a:r>
          </a:p>
          <a:p>
            <a:pPr lvl="1"/>
            <a:r>
              <a:rPr lang="en-US" dirty="0"/>
              <a:t>Divide a number by zero.</a:t>
            </a:r>
          </a:p>
          <a:p>
            <a:pPr lvl="1"/>
            <a:r>
              <a:rPr lang="en-US" dirty="0"/>
              <a:t>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270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D0054-98EE-4C50-836C-DE82AE56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compile time errors.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60AAD-4BC4-403E-93BC-375A2343E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Inserting the wrong type of element in a variable int a=3;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a=4.5;</a:t>
            </a:r>
            <a:endParaRPr lang="en-US" dirty="0"/>
          </a:p>
          <a:p>
            <a:r>
              <a:rPr lang="en-US" dirty="0"/>
              <a:t>Forgetting the ;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There is a way to cast an integer to a double and you will learn it in the future.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316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9A56B-C77A-480C-B009-6F3BECEC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name the variables.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0FACD-CB9C-4629-9172-F96DB370F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programming language follows a specific format.</a:t>
            </a:r>
          </a:p>
          <a:p>
            <a:r>
              <a:rPr lang="en-US" dirty="0"/>
              <a:t>For Java it is very important to respect the naming schemas. </a:t>
            </a:r>
          </a:p>
          <a:p>
            <a:r>
              <a:rPr lang="en-US" dirty="0"/>
              <a:t>Helps other team members, the analysts and others read and understand your code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better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faster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346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46B922C-5BA7-4973-B12F-71A509E4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6D34D8D-9EE9-4659-8C22-7551A95F9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CA93C16-1147-4EB3-B4E7-3C431024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4779968-92AF-4B85-8C27-EBBFE1D699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2C43E18D-7024-4F17-A664-E23BFBC12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CA2ACEBA-081B-4B0B-AFB1-C596B834F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2AFBB163-514B-493A-983F-8BE96848F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720326C-7DB1-4745-9015-3FA699085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01D5FBDC-A284-440B-8D5F-84287B0A25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517CE611-1CB0-442B-8998-98487209B0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EF0F0E46-9222-4FCF-A79E-9B4953C6F0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371A87C3-0804-4AB9-8EAD-FBFF597ED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89F39433-8BC3-48D6-B705-F951DBDAAB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E671C9D-E91C-4143-A422-273B2F53F6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83A72EA3-8833-41C6-9333-6A04C1C08D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2C0D7AAB-DC9C-4B37-A50E-A7185DE92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6E7D9D6B-3455-4363-934B-FA2D682931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FFFCA54-2217-4DAE-B791-4A6CA7DE0B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BAE43BA5-C104-4FBB-B1C6-C210D3CC53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3BDB2330-DF01-460D-83FB-00C37965C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51261093-9B7F-4406-B2F8-0F5BE7676A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9971E195-2AB6-4CB6-9BD7-A8407B5C8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A3D843E7-8A86-4676-9C98-DECE0DFF6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FAF42817-AB3E-40FA-997F-EAC1411F4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50ED3298-A6DC-4825-93B1-68DB8CB629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2B951778-3B6B-4BB9-9D89-2ED650C82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8F3ED9A8-A83F-463A-8C2E-E83977D9A9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9A0C113E-781D-4083-86C0-EC936092D2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B63D60EF-1E99-4D4C-BF11-AAF8ABEB86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50403E41-7079-49EA-8D0B-4F678552D9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3B2C458-4D37-49A0-A94E-D516E05C3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C1B10016-E0C4-4526-A466-9911541D26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D574C3F0-FC2B-43A3-94B2-75D305FBF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D92A5F66-F404-433B-BDBE-5E0DFF40D6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0A0BDF81-64CC-431D-81B1-A21938C0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42871530-50EC-42C2-879A-AE8154DAD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53AF2F2A-B148-4906-B90D-6E2223978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9A79EAA4-6F5D-4A2C-B688-CD29C221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B9CE5833-22CF-4408-9338-4B7749FEA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316A985A-7ADD-4BEE-A7B6-E5B49E183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352CFA3F-5CFE-412E-9196-C966F3457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2FB01CCF-839B-4126-9BF9-132C64D8A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A6B8BA-9E66-4E06-8CF9-576D90DF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Camel Case </a:t>
            </a:r>
          </a:p>
        </p:txBody>
      </p:sp>
      <p:sp useBgFill="1">
        <p:nvSpPr>
          <p:cNvPr id="57" name="Round Diagonal Corner Rectangle 6">
            <a:extLst>
              <a:ext uri="{FF2B5EF4-FFF2-40B4-BE49-F238E27FC236}">
                <a16:creationId xmlns:a16="http://schemas.microsoft.com/office/drawing/2014/main" id="{F2B1468C-8227-4785-8776-7BDBDDF08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7A5BCFC-95D6-4150-BDF6-E235C6923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17" y="2113634"/>
            <a:ext cx="3178638" cy="262527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F6DCAB-B500-47DE-A5EF-E9DD2949A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Variables: All the letters of the first word are in lower case. Any following word, has its first letter in Upper case and the rest in lower case: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myNum</a:t>
            </a:r>
            <a:r>
              <a:rPr lang="en-US" dirty="0"/>
              <a:t>, </a:t>
            </a:r>
            <a:r>
              <a:rPr lang="en-US" dirty="0" err="1"/>
              <a:t>firstString</a:t>
            </a:r>
            <a:r>
              <a:rPr lang="en-US" dirty="0"/>
              <a:t>, </a:t>
            </a:r>
            <a:r>
              <a:rPr lang="en-US" dirty="0" err="1"/>
              <a:t>studentId,studentName</a:t>
            </a:r>
            <a:r>
              <a:rPr lang="en-US" dirty="0"/>
              <a:t>,… </a:t>
            </a:r>
          </a:p>
          <a:p>
            <a:r>
              <a:rPr lang="en-US" dirty="0"/>
              <a:t>Methods: Similar to variables but has a () at the end. </a:t>
            </a:r>
          </a:p>
          <a:p>
            <a:pPr lvl="1"/>
            <a:r>
              <a:rPr lang="en-US" dirty="0" err="1"/>
              <a:t>sumInt</a:t>
            </a:r>
            <a:r>
              <a:rPr lang="en-US" dirty="0"/>
              <a:t>(), </a:t>
            </a:r>
            <a:r>
              <a:rPr lang="en-US" dirty="0" err="1"/>
              <a:t>printString</a:t>
            </a:r>
            <a:r>
              <a:rPr lang="en-US" dirty="0"/>
              <a:t>(), </a:t>
            </a:r>
            <a:r>
              <a:rPr lang="en-US" dirty="0" err="1"/>
              <a:t>findAvg</a:t>
            </a:r>
            <a:r>
              <a:rPr lang="en-US" dirty="0"/>
              <a:t>(),….</a:t>
            </a:r>
          </a:p>
          <a:p>
            <a:r>
              <a:rPr lang="en-US" dirty="0"/>
              <a:t>Classes: Look at the camel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AFBC07-6CDB-4B67-9620-0CEB8A221976}"/>
              </a:ext>
            </a:extLst>
          </p:cNvPr>
          <p:cNvSpPr/>
          <p:nvPr/>
        </p:nvSpPr>
        <p:spPr>
          <a:xfrm>
            <a:off x="1245205" y="367784"/>
            <a:ext cx="2100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Picture is taken from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80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A352D-1B2A-4C7A-9B6B-E0FE36C23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 naming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8416C-1ADF-4772-AB01-4B07CA5A7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Variables names should </a:t>
            </a:r>
            <a:r>
              <a:rPr lang="en-CA" dirty="0">
                <a:solidFill>
                  <a:srgbClr val="FF0000"/>
                </a:solidFill>
              </a:rPr>
              <a:t>not contain</a:t>
            </a:r>
            <a:r>
              <a:rPr lang="en-CA" sz="2000" dirty="0"/>
              <a:t>: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Space</a:t>
            </a:r>
            <a:r>
              <a:rPr lang="en-CA" dirty="0"/>
              <a:t>,</a:t>
            </a:r>
          </a:p>
          <a:p>
            <a:pPr lvl="1"/>
            <a:r>
              <a:rPr lang="en-CA" dirty="0"/>
              <a:t>Special characters (!,@,”,}, ], …), </a:t>
            </a:r>
          </a:p>
          <a:p>
            <a:pPr lvl="1"/>
            <a:r>
              <a:rPr lang="en-CA" dirty="0"/>
              <a:t>They should not be only numbers int 124=5 </a:t>
            </a:r>
            <a:r>
              <a:rPr lang="en-CA" dirty="0">
                <a:solidFill>
                  <a:srgbClr val="FF0000"/>
                </a:solidFill>
              </a:rPr>
              <a:t>is incorrect. </a:t>
            </a:r>
          </a:p>
          <a:p>
            <a:r>
              <a:rPr lang="en-CA" dirty="0"/>
              <a:t>They can be </a:t>
            </a:r>
          </a:p>
          <a:p>
            <a:pPr lvl="1"/>
            <a:r>
              <a:rPr lang="en-CA" dirty="0"/>
              <a:t>String/char without space: name, </a:t>
            </a:r>
            <a:r>
              <a:rPr lang="en-CA" dirty="0" err="1"/>
              <a:t>studentName</a:t>
            </a:r>
            <a:r>
              <a:rPr lang="en-CA" dirty="0"/>
              <a:t>, I, j , count.</a:t>
            </a:r>
          </a:p>
          <a:p>
            <a:pPr lvl="1"/>
            <a:r>
              <a:rPr lang="en-CA" dirty="0"/>
              <a:t>A string with component separated via an underline: </a:t>
            </a:r>
            <a:r>
              <a:rPr lang="en-CA" dirty="0" err="1"/>
              <a:t>student_name</a:t>
            </a:r>
            <a:r>
              <a:rPr lang="en-CA" dirty="0"/>
              <a:t>, </a:t>
            </a:r>
            <a:r>
              <a:rPr lang="en-CA" dirty="0" err="1"/>
              <a:t>department_id</a:t>
            </a:r>
            <a:r>
              <a:rPr lang="en-CA" dirty="0"/>
              <a:t>(python notation)  </a:t>
            </a:r>
          </a:p>
          <a:p>
            <a:pPr lvl="1"/>
            <a:r>
              <a:rPr lang="en-CA" dirty="0"/>
              <a:t>Combination of letters and numbers without space. Num1, mydog2, pizza4</a:t>
            </a:r>
            <a:r>
              <a:rPr lang="en-CA"/>
              <a:t>, temp33.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182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74504-5354-48F8-8B56-E32B734D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into variables</a:t>
            </a:r>
            <a:r>
              <a:rPr lang="en-US" dirty="0">
                <a:sym typeface="Wingdings" panose="05000000000000000000" pitchFamily="2" charset="2"/>
              </a:rPr>
              <a:t> Input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7BC01-B995-4273-B17F-923D8DFA5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tell the machine that we are going to import and use the package that deals with reading from the user. Yes! This one is </a:t>
            </a:r>
            <a:r>
              <a:rPr lang="en-US" dirty="0">
                <a:solidFill>
                  <a:schemeClr val="tx2"/>
                </a:solidFill>
              </a:rPr>
              <a:t>not</a:t>
            </a:r>
            <a:r>
              <a:rPr lang="en-US" dirty="0"/>
              <a:t> automatically imported.</a:t>
            </a:r>
          </a:p>
          <a:p>
            <a:r>
              <a:rPr lang="en-US" dirty="0"/>
              <a:t>If you forget to import the package you want to use, the machine can not find the instructions you wrote using the commands found in that package.   </a:t>
            </a:r>
          </a:p>
        </p:txBody>
      </p:sp>
    </p:spTree>
    <p:extLst>
      <p:ext uri="{BB962C8B-B14F-4D97-AF65-F5344CB8AC3E}">
        <p14:creationId xmlns:p14="http://schemas.microsoft.com/office/powerpoint/2010/main" val="2205902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4FCF5-4D69-4E55-A792-DC6BEE563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cont.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A1810-549E-4D08-BF94-3D937780B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to always declare the type first. 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firstNum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Dog d, 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cat c,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double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secondNum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en-US" dirty="0"/>
              <a:t> To store the input we first need to read from the user and store what we read</a:t>
            </a:r>
          </a:p>
          <a:p>
            <a:pPr lvl="1"/>
            <a:r>
              <a:rPr lang="en-US" dirty="0"/>
              <a:t>Scanner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input</a:t>
            </a:r>
            <a:r>
              <a:rPr lang="en-US" dirty="0"/>
              <a:t>=new Scanner(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System.in</a:t>
            </a: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98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A9256-D17B-4A1A-9E40-C35AC5FBD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A5DEB-A4CB-4689-A8FF-88B7B218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846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Syntax and semantic</a:t>
            </a:r>
          </a:p>
          <a:p>
            <a:r>
              <a:rPr lang="en-US" dirty="0"/>
              <a:t>Libraries and packages </a:t>
            </a:r>
          </a:p>
          <a:p>
            <a:r>
              <a:rPr lang="en-US" dirty="0"/>
              <a:t>Primitive types</a:t>
            </a:r>
          </a:p>
          <a:p>
            <a:r>
              <a:rPr lang="en-US" dirty="0"/>
              <a:t>Errors </a:t>
            </a:r>
          </a:p>
          <a:p>
            <a:r>
              <a:rPr lang="en-US" dirty="0"/>
              <a:t>Camel Case</a:t>
            </a:r>
          </a:p>
          <a:p>
            <a:r>
              <a:rPr lang="en-US" dirty="0"/>
              <a:t>Reading Input</a:t>
            </a:r>
          </a:p>
          <a:p>
            <a:r>
              <a:rPr lang="en-US" dirty="0"/>
              <a:t>Formatters </a:t>
            </a:r>
          </a:p>
          <a:p>
            <a:r>
              <a:rPr lang="en-US" dirty="0"/>
              <a:t>Arithmetic and logical operations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44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47E2E1-A83D-4C89-A4B2-3750A8F95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CA" sz="2800">
                <a:solidFill>
                  <a:srgbClr val="FFFFFF"/>
                </a:solidFill>
              </a:rPr>
              <a:t>First input </a:t>
            </a:r>
            <a:endParaRPr lang="en-US" sz="2800">
              <a:solidFill>
                <a:srgbClr val="FFFFFF"/>
              </a:solidFill>
            </a:endParaRPr>
          </a:p>
        </p:txBody>
      </p:sp>
      <p:sp useBgFill="1">
        <p:nvSpPr>
          <p:cNvPr id="57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1163FF7-9BA5-4F55-A129-41714B1B4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8" y="1730084"/>
            <a:ext cx="6112382" cy="339237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90C078B-8B19-4258-9DB2-24CD7B01B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CA" sz="1800" dirty="0">
                <a:solidFill>
                  <a:srgbClr val="FFFFFF"/>
                </a:solidFill>
              </a:rPr>
              <a:t>Make sure to write the import statement. </a:t>
            </a:r>
          </a:p>
          <a:p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588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6AF25-1CA2-4094-99EC-6000B384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that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E7303-88AD-4BDF-82BA-C9C02C7FC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Scanner input = new Scanner(System.in);</a:t>
            </a:r>
          </a:p>
          <a:p>
            <a:r>
              <a:rPr lang="en-US" dirty="0"/>
              <a:t>Scanner is the type.</a:t>
            </a:r>
          </a:p>
          <a:p>
            <a:r>
              <a:rPr lang="en-US" dirty="0"/>
              <a:t>Input is the name of the variable.</a:t>
            </a:r>
          </a:p>
          <a:p>
            <a:r>
              <a:rPr lang="en-US" dirty="0"/>
              <a:t>The variable is designed to read from the user, so it is “initialized” using system.in. (A new object of class scanner is created). </a:t>
            </a:r>
          </a:p>
          <a:p>
            <a:r>
              <a:rPr lang="en-US" dirty="0"/>
              <a:t> So here you are creating a cup that has the capacity to read from the input.</a:t>
            </a:r>
          </a:p>
        </p:txBody>
      </p:sp>
    </p:spTree>
    <p:extLst>
      <p:ext uri="{BB962C8B-B14F-4D97-AF65-F5344CB8AC3E}">
        <p14:creationId xmlns:p14="http://schemas.microsoft.com/office/powerpoint/2010/main" val="1814979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1D367-B7E9-454B-8C32-15A1A9D9A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206C1-5BCE-431C-B374-72EDC4415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know you need a cup. What type of cup? Is it a plastic one? A glass one a metal one? In other words what type of data will be stored in this cup?</a:t>
            </a:r>
          </a:p>
          <a:p>
            <a:r>
              <a:rPr lang="en-US" dirty="0"/>
              <a:t> int </a:t>
            </a:r>
            <a:r>
              <a:rPr lang="en-US" dirty="0" err="1"/>
              <a:t>firstNum</a:t>
            </a:r>
            <a:r>
              <a:rPr lang="en-US" dirty="0"/>
              <a:t>= </a:t>
            </a:r>
            <a:r>
              <a:rPr lang="en-US" dirty="0" err="1"/>
              <a:t>input.nextInt</a:t>
            </a:r>
            <a:r>
              <a:rPr lang="en-US" dirty="0"/>
              <a:t>();</a:t>
            </a:r>
          </a:p>
          <a:p>
            <a:r>
              <a:rPr lang="en-US" dirty="0"/>
              <a:t>From now on you can read as many integers you need using the </a:t>
            </a:r>
            <a:r>
              <a:rPr lang="en-US" dirty="0" err="1"/>
              <a:t>input.nextInt</a:t>
            </a:r>
            <a:r>
              <a:rPr lang="en-US" dirty="0"/>
              <a:t>() function.</a:t>
            </a:r>
          </a:p>
          <a:p>
            <a:r>
              <a:rPr lang="en-US" dirty="0"/>
              <a:t>Int </a:t>
            </a:r>
            <a:r>
              <a:rPr lang="en-US" dirty="0" err="1"/>
              <a:t>secondNumber</a:t>
            </a:r>
            <a:r>
              <a:rPr lang="en-US" dirty="0"/>
              <a:t>=</a:t>
            </a:r>
            <a:r>
              <a:rPr lang="en-US" dirty="0" err="1"/>
              <a:t>input.nextInt</a:t>
            </a:r>
            <a:r>
              <a:rPr lang="en-US" dirty="0"/>
              <a:t>();</a:t>
            </a:r>
          </a:p>
          <a:p>
            <a:r>
              <a:rPr lang="en-US" dirty="0">
                <a:solidFill>
                  <a:schemeClr val="tx2"/>
                </a:solidFill>
              </a:rPr>
              <a:t>You should not read chars, Strings, Doubles using the same input object.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82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1" name="Group 16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0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1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2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3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6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28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5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6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7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8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9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0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1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2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3" name="Group 17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4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5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6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7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8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9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0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1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2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3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54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BDB79C-05E7-420C-AD81-EB51D78F2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Input </a:t>
            </a:r>
          </a:p>
        </p:txBody>
      </p:sp>
      <p:sp useBgFill="1">
        <p:nvSpPr>
          <p:cNvPr id="59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EC8D35E-3F4E-438A-BEFB-BD746510B8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98"/>
          <a:stretch/>
        </p:blipFill>
        <p:spPr>
          <a:xfrm>
            <a:off x="865753" y="1249680"/>
            <a:ext cx="6479927" cy="449230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85EF90A-0ADA-4B17-82C3-5342C8734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Asking the user to input something is just common practice and to let them know that they should enter something. SO IT DOES NOT READ USING </a:t>
            </a:r>
            <a:r>
              <a:rPr lang="en-US" sz="1800" dirty="0" err="1">
                <a:solidFill>
                  <a:srgbClr val="FFFFFF"/>
                </a:solidFill>
              </a:rPr>
              <a:t>System.out.println</a:t>
            </a:r>
            <a:r>
              <a:rPr lang="en-US" sz="1800" dirty="0">
                <a:solidFill>
                  <a:srgbClr val="FFFFFF"/>
                </a:solidFill>
              </a:rPr>
              <a:t>()…</a:t>
            </a:r>
          </a:p>
          <a:p>
            <a:endParaRPr lang="en-US" sz="1800" dirty="0">
              <a:solidFill>
                <a:srgbClr val="FFFFFF"/>
              </a:solidFill>
            </a:endParaRPr>
          </a:p>
          <a:p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887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3163A-D035-45BD-AB35-B11E2250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Strings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E697B-A178-4316-90CC-FA8F017A3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Again you will need a scanner.</a:t>
            </a:r>
          </a:p>
          <a:p>
            <a:r>
              <a:rPr lang="en-US" dirty="0"/>
              <a:t>Again you need to tell the machine what you are going to put in the variable.</a:t>
            </a:r>
          </a:p>
          <a:p>
            <a:r>
              <a:rPr lang="en-US" dirty="0"/>
              <a:t>Scanner </a:t>
            </a:r>
            <a:r>
              <a:rPr lang="en-US" dirty="0" err="1"/>
              <a:t>readSth</a:t>
            </a:r>
            <a:r>
              <a:rPr lang="en-US" dirty="0"/>
              <a:t>=new Scanner(System.in);</a:t>
            </a:r>
          </a:p>
          <a:p>
            <a:r>
              <a:rPr lang="en-US" dirty="0"/>
              <a:t>String s=</a:t>
            </a:r>
            <a:r>
              <a:rPr lang="en-US" dirty="0" err="1"/>
              <a:t>readSth.nextLine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89012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12BE21-81FA-4B93-8E22-D91D2EED2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Read a String or a line</a:t>
            </a:r>
          </a:p>
        </p:txBody>
      </p:sp>
      <p:sp>
        <p:nvSpPr>
          <p:cNvPr id="61" name="Content Placeholder 8">
            <a:extLst>
              <a:ext uri="{FF2B5EF4-FFF2-40B4-BE49-F238E27FC236}">
                <a16:creationId xmlns:a16="http://schemas.microsoft.com/office/drawing/2014/main" id="{D447C611-14C6-4C48-B99E-CFD8FD17A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It will read until the user inputs a line that is until they press </a:t>
            </a:r>
            <a:r>
              <a:rPr lang="en-US" sz="1400" dirty="0">
                <a:solidFill>
                  <a:schemeClr val="bg2"/>
                </a:solidFill>
              </a:rPr>
              <a:t>enter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8069DBE-0316-4B05-8CA7-D88784F86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78" y="1091218"/>
            <a:ext cx="6844045" cy="467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33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FEBA0-CA41-4273-979F-E0F9BF69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635B5-A0CE-490F-BAE6-8FE02AD9C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print your strings using different formats. </a:t>
            </a:r>
          </a:p>
          <a:p>
            <a:pPr lvl="1"/>
            <a:r>
              <a:rPr lang="en-US" dirty="0"/>
              <a:t>Add a tab between variables. </a:t>
            </a:r>
          </a:p>
          <a:p>
            <a:pPr lvl="1"/>
            <a:r>
              <a:rPr lang="en-US" dirty="0"/>
              <a:t>Print the double numbers with a certain number of decimals in front of them.</a:t>
            </a:r>
          </a:p>
          <a:p>
            <a:pPr lvl="1"/>
            <a:r>
              <a:rPr lang="en-US" dirty="0"/>
              <a:t>Add a line without using </a:t>
            </a:r>
            <a:r>
              <a:rPr lang="en-US" dirty="0" err="1"/>
              <a:t>println</a:t>
            </a:r>
            <a:endParaRPr lang="en-US" dirty="0"/>
          </a:p>
          <a:p>
            <a:r>
              <a:rPr lang="en-US" dirty="0"/>
              <a:t>All this can be achieved using the </a:t>
            </a:r>
            <a:r>
              <a:rPr lang="en-US" dirty="0" err="1"/>
              <a:t>printf</a:t>
            </a:r>
            <a:r>
              <a:rPr lang="en-US" dirty="0"/>
              <a:t>() function. The first part is similar:</a:t>
            </a:r>
          </a:p>
          <a:p>
            <a:pPr lvl="1"/>
            <a:r>
              <a:rPr lang="en-US" dirty="0" err="1"/>
              <a:t>System.out.</a:t>
            </a:r>
            <a:r>
              <a:rPr lang="en-US" dirty="0" err="1">
                <a:solidFill>
                  <a:schemeClr val="tx2"/>
                </a:solidFill>
              </a:rPr>
              <a:t>printf</a:t>
            </a:r>
            <a:r>
              <a:rPr lang="en-US" dirty="0">
                <a:solidFill>
                  <a:schemeClr val="tx2"/>
                </a:solidFill>
              </a:rPr>
              <a:t>(“The format you want to print”, The things you want to print);</a:t>
            </a:r>
          </a:p>
        </p:txBody>
      </p:sp>
    </p:spTree>
    <p:extLst>
      <p:ext uri="{BB962C8B-B14F-4D97-AF65-F5344CB8AC3E}">
        <p14:creationId xmlns:p14="http://schemas.microsoft.com/office/powerpoint/2010/main" val="1556998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2C053-B7A1-47DE-9FB4-91E10F0E2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new commands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853E-05D8-461B-878D-7FD5A49CA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\n This is telling the machine to go to the next line to read input. </a:t>
            </a:r>
          </a:p>
          <a:p>
            <a:r>
              <a:rPr lang="en-US" dirty="0"/>
              <a:t>\t move 8 spaces or one tab further (moves the screen cursor there).</a:t>
            </a:r>
          </a:p>
          <a:p>
            <a:r>
              <a:rPr lang="en-US" dirty="0"/>
              <a:t>\\ used to print \ .</a:t>
            </a:r>
          </a:p>
          <a:p>
            <a:r>
              <a:rPr lang="en-US" dirty="0"/>
              <a:t>\” used to print ” .</a:t>
            </a:r>
          </a:p>
          <a:p>
            <a:r>
              <a:rPr lang="en-US" dirty="0"/>
              <a:t>%f : Read floating point number and doubles.</a:t>
            </a:r>
          </a:p>
          <a:p>
            <a:r>
              <a:rPr lang="en-US" dirty="0"/>
              <a:t>%s” Read Strings.</a:t>
            </a:r>
          </a:p>
          <a:p>
            <a:r>
              <a:rPr lang="en-US" dirty="0"/>
              <a:t>%d  Read Integers.</a:t>
            </a:r>
          </a:p>
        </p:txBody>
      </p:sp>
    </p:spTree>
    <p:extLst>
      <p:ext uri="{BB962C8B-B14F-4D97-AF65-F5344CB8AC3E}">
        <p14:creationId xmlns:p14="http://schemas.microsoft.com/office/powerpoint/2010/main" val="3108990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5415B3-CE55-4186-9F20-439D3347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Formatters </a:t>
            </a:r>
          </a:p>
        </p:txBody>
      </p:sp>
      <p:sp>
        <p:nvSpPr>
          <p:cNvPr id="63" name="Content Placeholder 10">
            <a:extLst>
              <a:ext uri="{FF2B5EF4-FFF2-40B4-BE49-F238E27FC236}">
                <a16:creationId xmlns:a16="http://schemas.microsoft.com/office/drawing/2014/main" id="{D4590DF8-810E-46B9-A278-271B2BB1A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Keep an eye on the </a:t>
            </a:r>
            <a:r>
              <a:rPr lang="en-US" sz="1400" dirty="0">
                <a:solidFill>
                  <a:schemeClr val="bg2"/>
                </a:solidFill>
              </a:rPr>
              <a:t>spaces</a:t>
            </a:r>
            <a:r>
              <a:rPr lang="en-US" sz="1400" dirty="0">
                <a:solidFill>
                  <a:srgbClr val="FFFFFF"/>
                </a:solidFill>
              </a:rPr>
              <a:t> and </a:t>
            </a:r>
            <a:r>
              <a:rPr lang="en-US" sz="1400" dirty="0">
                <a:solidFill>
                  <a:schemeClr val="bg2"/>
                </a:solidFill>
              </a:rPr>
              <a:t>commas</a:t>
            </a:r>
            <a:r>
              <a:rPr lang="en-US" sz="1400" dirty="0">
                <a:solidFill>
                  <a:srgbClr val="FFFFFF"/>
                </a:solidFill>
              </a:rPr>
              <a:t>.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7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9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2500AB1-FB03-4D03-8D62-E6FADC113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496" y="228600"/>
            <a:ext cx="8097953" cy="658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8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197F-0A9B-4116-829F-113CAC9B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Arithmetical operations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6495C-021E-4132-85F9-D5C315F18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 have learned in your algebra courses.</a:t>
            </a:r>
          </a:p>
          <a:p>
            <a:r>
              <a:rPr lang="en-US" dirty="0"/>
              <a:t>Operators are used to preform actions.</a:t>
            </a:r>
          </a:p>
          <a:p>
            <a:r>
              <a:rPr lang="en-US" dirty="0"/>
              <a:t>Each operator acts on specific elements and the output of this action depends on the type of elements it is acting on. Example: </a:t>
            </a:r>
          </a:p>
          <a:p>
            <a:pPr lvl="1"/>
            <a:r>
              <a:rPr lang="en-US" dirty="0"/>
              <a:t>2+4=6 For </a:t>
            </a:r>
            <a:r>
              <a:rPr lang="en-US" dirty="0">
                <a:solidFill>
                  <a:schemeClr val="tx2"/>
                </a:solidFill>
              </a:rPr>
              <a:t>numbers</a:t>
            </a:r>
            <a:r>
              <a:rPr lang="en-US" dirty="0"/>
              <a:t> it </a:t>
            </a:r>
            <a:r>
              <a:rPr lang="en-US" dirty="0">
                <a:solidFill>
                  <a:schemeClr val="tx2"/>
                </a:solidFill>
              </a:rPr>
              <a:t>adds</a:t>
            </a:r>
            <a:r>
              <a:rPr lang="en-US" dirty="0"/>
              <a:t> them </a:t>
            </a:r>
          </a:p>
          <a:p>
            <a:pPr lvl="1"/>
            <a:r>
              <a:rPr lang="en-US" dirty="0"/>
              <a:t>“Hello-” + “World”= “Hello-World”: For </a:t>
            </a:r>
            <a:r>
              <a:rPr lang="en-US" dirty="0">
                <a:solidFill>
                  <a:schemeClr val="tx2"/>
                </a:solidFill>
              </a:rPr>
              <a:t>Strings</a:t>
            </a:r>
            <a:r>
              <a:rPr lang="en-US" dirty="0"/>
              <a:t> it </a:t>
            </a:r>
            <a:r>
              <a:rPr lang="en-US" dirty="0">
                <a:solidFill>
                  <a:schemeClr val="tx2"/>
                </a:solidFill>
              </a:rPr>
              <a:t>concatenates</a:t>
            </a:r>
            <a:r>
              <a:rPr lang="en-US" dirty="0"/>
              <a:t> them. (will be explained in the future)</a:t>
            </a:r>
          </a:p>
        </p:txBody>
      </p:sp>
    </p:spTree>
    <p:extLst>
      <p:ext uri="{BB962C8B-B14F-4D97-AF65-F5344CB8AC3E}">
        <p14:creationId xmlns:p14="http://schemas.microsoft.com/office/powerpoint/2010/main" val="159021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9FEF5-2176-45DF-9473-DF2DB506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2BC3A-8152-4E55-989E-929FC72F1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is defined on a computer language.</a:t>
            </a:r>
          </a:p>
          <a:p>
            <a:r>
              <a:rPr lang="en-US" dirty="0"/>
              <a:t>Set of rules that construct the expressions and statements in a programming language. </a:t>
            </a:r>
          </a:p>
          <a:p>
            <a:r>
              <a:rPr lang="en-US" dirty="0"/>
              <a:t> Syntax Errors usually happen when this is violated. </a:t>
            </a:r>
          </a:p>
        </p:txBody>
      </p:sp>
    </p:spTree>
    <p:extLst>
      <p:ext uri="{BB962C8B-B14F-4D97-AF65-F5344CB8AC3E}">
        <p14:creationId xmlns:p14="http://schemas.microsoft.com/office/powerpoint/2010/main" val="2750266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A3196-5BCB-418E-A5D6-C6A4B05BF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6366F-7D34-4DD1-84FD-00E78F197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Sum/Addition:  2+2=4;</a:t>
            </a:r>
          </a:p>
          <a:p>
            <a:r>
              <a:rPr lang="en-US" dirty="0"/>
              <a:t>Subtraction.   5-3=2;</a:t>
            </a:r>
          </a:p>
          <a:p>
            <a:r>
              <a:rPr lang="en-US" dirty="0"/>
              <a:t>Multiplication 2*2=4</a:t>
            </a:r>
          </a:p>
          <a:p>
            <a:r>
              <a:rPr lang="en-US" dirty="0"/>
              <a:t>Division 8/2=4. Twist with multiplication</a:t>
            </a:r>
          </a:p>
          <a:p>
            <a:r>
              <a:rPr lang="en-US" dirty="0"/>
              <a:t>Remainder 5%2=1, 9%4=1</a:t>
            </a:r>
          </a:p>
          <a:p>
            <a:r>
              <a:rPr lang="en-US" dirty="0"/>
              <a:t>= Assigns. </a:t>
            </a:r>
          </a:p>
        </p:txBody>
      </p:sp>
    </p:spTree>
    <p:extLst>
      <p:ext uri="{BB962C8B-B14F-4D97-AF65-F5344CB8AC3E}">
        <p14:creationId xmlns:p14="http://schemas.microsoft.com/office/powerpoint/2010/main" val="4206833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FEF475-DC7B-40B7-8140-072450DC0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MAth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DDE9E59-FA41-4D00-A55D-25E6CC930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Pay attention to the comma used when using formatters and + in normal prints. </a:t>
            </a:r>
          </a:p>
          <a:p>
            <a:r>
              <a:rPr lang="en-US" sz="1400">
                <a:solidFill>
                  <a:srgbClr val="FFFFFF"/>
                </a:solidFill>
              </a:rPr>
              <a:t>Pay attention that int/int will result in an integer </a:t>
            </a:r>
          </a:p>
          <a:p>
            <a:r>
              <a:rPr lang="en-US" sz="1400">
                <a:solidFill>
                  <a:srgbClr val="FFFFFF"/>
                </a:solidFill>
                <a:highlight>
                  <a:srgbClr val="FF0000"/>
                </a:highlight>
              </a:rPr>
              <a:t>Int/double or double/int will result in a double number (like average that must be exact in your assignments).</a:t>
            </a:r>
          </a:p>
          <a:p>
            <a:r>
              <a:rPr lang="en-US" sz="1400">
                <a:solidFill>
                  <a:srgbClr val="FFFFFF"/>
                </a:solidFill>
              </a:rPr>
              <a:t>The precedence of the operators matters. 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6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0" name="Picture 1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09E0609-7C81-4D50-9A4B-671605E011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338" y="-23286"/>
            <a:ext cx="8059037" cy="676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15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AE2FC-2929-4AD2-9483-26806972A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precedence of operators in Java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11485-0DAD-4D66-ACAA-764AF1635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(): Whatever is in the parenthesis is computed first.</a:t>
            </a:r>
          </a:p>
          <a:p>
            <a:r>
              <a:rPr lang="en-US" dirty="0"/>
              <a:t>*, / , %:  From Left to right: Multiplication, division, remainder </a:t>
            </a:r>
          </a:p>
          <a:p>
            <a:r>
              <a:rPr lang="en-US" dirty="0"/>
              <a:t>+ , - </a:t>
            </a:r>
          </a:p>
          <a:p>
            <a:r>
              <a:rPr lang="en-US" dirty="0"/>
              <a:t>What is the result of </a:t>
            </a:r>
          </a:p>
          <a:p>
            <a:r>
              <a:rPr lang="en-US" dirty="0"/>
              <a:t>6*(4+2)/2*(3+9)?</a:t>
            </a:r>
          </a:p>
          <a:p>
            <a:r>
              <a:rPr lang="en-US" dirty="0"/>
              <a:t>7*9-12/6+6%2?</a:t>
            </a:r>
          </a:p>
        </p:txBody>
      </p:sp>
    </p:spTree>
    <p:extLst>
      <p:ext uri="{BB962C8B-B14F-4D97-AF65-F5344CB8AC3E}">
        <p14:creationId xmlns:p14="http://schemas.microsoft.com/office/powerpoint/2010/main" val="33263667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BA11C-E5A4-4517-BABA-DC165777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C96F8-6BDF-4E07-8831-A9190CE46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00250"/>
            <a:ext cx="9905999" cy="42392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Syntax and semantic.</a:t>
            </a:r>
          </a:p>
          <a:p>
            <a:r>
              <a:rPr lang="en-US" dirty="0"/>
              <a:t>Different Error types .</a:t>
            </a:r>
          </a:p>
          <a:p>
            <a:r>
              <a:rPr lang="en-US" dirty="0"/>
              <a:t>Packages, Libraries.</a:t>
            </a:r>
          </a:p>
          <a:p>
            <a:r>
              <a:rPr lang="en-US" dirty="0"/>
              <a:t>Variables and their types.</a:t>
            </a:r>
          </a:p>
          <a:p>
            <a:r>
              <a:rPr lang="en-US" dirty="0"/>
              <a:t>Reading some input.</a:t>
            </a:r>
          </a:p>
          <a:p>
            <a:r>
              <a:rPr lang="en-US" dirty="0"/>
              <a:t>Formatters.</a:t>
            </a:r>
          </a:p>
          <a:p>
            <a:r>
              <a:rPr lang="en-US" dirty="0"/>
              <a:t>Arithmetic </a:t>
            </a:r>
          </a:p>
          <a:p>
            <a:r>
              <a:rPr lang="en-US" dirty="0"/>
              <a:t>Precedence of operators.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7966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D9548-200A-43F5-AFCE-8ADB3B909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2DE9-7C49-4C67-B618-9231697B2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propositional logic</a:t>
            </a:r>
          </a:p>
          <a:p>
            <a:r>
              <a:rPr lang="en-US" dirty="0"/>
              <a:t>Logical Operators and their precedence combined with the assignment Operators.</a:t>
            </a:r>
          </a:p>
          <a:p>
            <a:r>
              <a:rPr lang="en-US" dirty="0"/>
              <a:t>The math class and random class and how to use them. </a:t>
            </a:r>
          </a:p>
          <a:p>
            <a:r>
              <a:rPr lang="en-US" dirty="0"/>
              <a:t>Introduction to control statements. </a:t>
            </a:r>
          </a:p>
        </p:txBody>
      </p:sp>
    </p:spTree>
    <p:extLst>
      <p:ext uri="{BB962C8B-B14F-4D97-AF65-F5344CB8AC3E}">
        <p14:creationId xmlns:p14="http://schemas.microsoft.com/office/powerpoint/2010/main" val="449742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C2083-69A3-4F1C-A1AD-E9EAE102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9F4A2-25F4-4D3F-89C2-C9650BEA2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the program does. </a:t>
            </a:r>
          </a:p>
          <a:p>
            <a:r>
              <a:rPr lang="en-US" dirty="0"/>
              <a:t>It can be understood once the syntax works properly.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437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D13A0-7ACD-4126-A9F6-B24DA68BF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Libraries and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F54BA-1D32-4903-82C0-777421336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have seen how to group classes into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packages</a:t>
            </a:r>
            <a:r>
              <a:rPr lang="en-US" dirty="0"/>
              <a:t>.</a:t>
            </a:r>
          </a:p>
          <a:p>
            <a:r>
              <a:rPr lang="en-US" dirty="0"/>
              <a:t>Let's say some one has created a set of classes that deal with math and put them in one package.</a:t>
            </a:r>
          </a:p>
          <a:p>
            <a:r>
              <a:rPr lang="en-US" dirty="0"/>
              <a:t>What if we can use their implementation instead of re-inventing the wheel?</a:t>
            </a:r>
          </a:p>
          <a:p>
            <a:r>
              <a:rPr lang="en-US" dirty="0"/>
              <a:t>This way you will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be importing a package</a:t>
            </a:r>
            <a:r>
              <a:rPr lang="en-US" dirty="0"/>
              <a:t> you or someone else has designed. </a:t>
            </a:r>
          </a:p>
        </p:txBody>
      </p:sp>
    </p:spTree>
    <p:extLst>
      <p:ext uri="{BB962C8B-B14F-4D97-AF65-F5344CB8AC3E}">
        <p14:creationId xmlns:p14="http://schemas.microsoft.com/office/powerpoint/2010/main" val="857477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DDCEB-32FF-4B21-9589-2E8D94B3C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and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929A4-A95C-4D6C-9B6B-0633069AD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languages designers have a set of these classes efficiently implemented.</a:t>
            </a:r>
          </a:p>
          <a:p>
            <a:r>
              <a:rPr lang="en-US" dirty="0"/>
              <a:t>You can use them by importing them.  They are called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Java libraries 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collection of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non-volatile</a:t>
            </a:r>
            <a:r>
              <a:rPr lang="en-US" dirty="0"/>
              <a:t> resources computer programs use.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58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4C46F-B093-4A37-8FAC-E71D61F91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primitive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FDB19-492D-4370-AE93-EE1FFE993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89413"/>
          </a:xfrm>
        </p:spPr>
        <p:txBody>
          <a:bodyPr>
            <a:normAutofit/>
          </a:bodyPr>
          <a:lstStyle/>
          <a:p>
            <a:r>
              <a:rPr lang="en-US" dirty="0"/>
              <a:t>Primitive types are embedded in the system. No need to call a </a:t>
            </a:r>
            <a:r>
              <a:rPr lang="en-US" dirty="0">
                <a:solidFill>
                  <a:schemeClr val="accent3"/>
                </a:solidFill>
              </a:rPr>
              <a:t>library. </a:t>
            </a:r>
          </a:p>
          <a:p>
            <a:r>
              <a:rPr lang="en-US" dirty="0"/>
              <a:t>When defining a variable:</a:t>
            </a:r>
          </a:p>
          <a:p>
            <a:pPr lvl="1"/>
            <a:r>
              <a:rPr lang="en-US" dirty="0"/>
              <a:t>First, declare its type.</a:t>
            </a:r>
          </a:p>
          <a:p>
            <a:pPr lvl="1"/>
            <a:r>
              <a:rPr lang="en-US" dirty="0"/>
              <a:t>Second, give it a name.</a:t>
            </a:r>
          </a:p>
          <a:p>
            <a:pPr lvl="1"/>
            <a:r>
              <a:rPr lang="en-US" dirty="0"/>
              <a:t>Finally initialize it. </a:t>
            </a:r>
          </a:p>
          <a:p>
            <a:r>
              <a:rPr lang="en-US" dirty="0"/>
              <a:t>int num1=0;</a:t>
            </a:r>
          </a:p>
          <a:p>
            <a:r>
              <a:rPr lang="en-US" dirty="0"/>
              <a:t>double x=2.874;</a:t>
            </a:r>
          </a:p>
          <a:p>
            <a:r>
              <a:rPr lang="en-US" dirty="0"/>
              <a:t> char y=‘a’;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746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AD4D-12E9-4DFD-A5AB-233CD52B3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to remember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01B27-6704-4883-B04B-C1DFEBDAF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5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Variable names are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case sensitive</a:t>
            </a:r>
            <a:r>
              <a:rPr lang="en-US" dirty="0"/>
              <a:t>.</a:t>
            </a:r>
          </a:p>
          <a:p>
            <a:r>
              <a:rPr lang="en-US" dirty="0"/>
              <a:t>Careful to define each variable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only once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You can not have int a=3 and int a=4; Why? The memory is already allocated to something of integer size named a. Instead of re-defining it put something different inside. </a:t>
            </a:r>
          </a:p>
          <a:p>
            <a:r>
              <a:rPr lang="en-US" dirty="0"/>
              <a:t> int a=3;</a:t>
            </a:r>
          </a:p>
          <a:p>
            <a:r>
              <a:rPr lang="en-US" dirty="0"/>
              <a:t> a =4; (The machine understands that this is the same int a).</a:t>
            </a:r>
          </a:p>
          <a:p>
            <a:r>
              <a:rPr lang="en-US" dirty="0"/>
              <a:t>Re-using is sometimes very nice </a:t>
            </a:r>
            <a:r>
              <a:rPr lang="en-US" dirty="0">
                <a:sym typeface="Wingdings" panose="05000000000000000000" pitchFamily="2" charset="2"/>
              </a:rPr>
              <a:t>;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11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4C79-4E33-41ED-87A0-232AB942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things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24E99-F1CF-4BD2-9A1D-9D5B3208A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would like to create some variables. </a:t>
            </a:r>
          </a:p>
          <a:p>
            <a:r>
              <a:rPr lang="en-US" dirty="0"/>
              <a:t>Store some values inside of them and then print them.</a:t>
            </a:r>
          </a:p>
          <a:p>
            <a:r>
              <a:rPr lang="en-US" dirty="0"/>
              <a:t>To start with let's define one integer variable, one double variable, one char and one Boolean variable and then print them.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149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1509</Words>
  <Application>Microsoft Office PowerPoint</Application>
  <PresentationFormat>Widescreen</PresentationFormat>
  <Paragraphs>176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Tw Cen MT</vt:lpstr>
      <vt:lpstr>Circuit</vt:lpstr>
      <vt:lpstr>Input-Output-Variables </vt:lpstr>
      <vt:lpstr>Outline </vt:lpstr>
      <vt:lpstr>Syntax </vt:lpstr>
      <vt:lpstr>Semantics </vt:lpstr>
      <vt:lpstr>Java Libraries and packages</vt:lpstr>
      <vt:lpstr>Packages and libraries</vt:lpstr>
      <vt:lpstr>More on primitive Variables</vt:lpstr>
      <vt:lpstr>Rules to remember </vt:lpstr>
      <vt:lpstr>Put things together</vt:lpstr>
      <vt:lpstr>Code these play with them</vt:lpstr>
      <vt:lpstr>Type of Errors</vt:lpstr>
      <vt:lpstr>Compile time  errors </vt:lpstr>
      <vt:lpstr>Run time or execution time errors  </vt:lpstr>
      <vt:lpstr>Some common compile time errors.</vt:lpstr>
      <vt:lpstr>How to name the variables.</vt:lpstr>
      <vt:lpstr>Camel Case </vt:lpstr>
      <vt:lpstr>Variable naming </vt:lpstr>
      <vt:lpstr>Read into variables Input</vt:lpstr>
      <vt:lpstr>Input cont. </vt:lpstr>
      <vt:lpstr>First input </vt:lpstr>
      <vt:lpstr>What was that ? </vt:lpstr>
      <vt:lpstr>Input</vt:lpstr>
      <vt:lpstr>Input </vt:lpstr>
      <vt:lpstr>Reading Strings </vt:lpstr>
      <vt:lpstr>Read a String or a line</vt:lpstr>
      <vt:lpstr>Formatters </vt:lpstr>
      <vt:lpstr>Some new commands </vt:lpstr>
      <vt:lpstr>Formatters </vt:lpstr>
      <vt:lpstr>Arithmetical operations </vt:lpstr>
      <vt:lpstr>Number operators</vt:lpstr>
      <vt:lpstr>MAth</vt:lpstr>
      <vt:lpstr>The precedence of operators in Java </vt:lpstr>
      <vt:lpstr>summary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Input-Output-Variables </dc:title>
  <dc:creator>Kia babashahi</dc:creator>
  <cp:lastModifiedBy>Kia babashahi</cp:lastModifiedBy>
  <cp:revision>6</cp:revision>
  <dcterms:created xsi:type="dcterms:W3CDTF">2020-09-16T20:04:55Z</dcterms:created>
  <dcterms:modified xsi:type="dcterms:W3CDTF">2020-09-16T20:43:28Z</dcterms:modified>
</cp:coreProperties>
</file>