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76" r:id="rId5"/>
    <p:sldId id="259" r:id="rId6"/>
    <p:sldId id="260" r:id="rId7"/>
    <p:sldId id="261" r:id="rId8"/>
    <p:sldId id="262" r:id="rId9"/>
    <p:sldId id="263" r:id="rId10"/>
    <p:sldId id="277" r:id="rId11"/>
    <p:sldId id="264" r:id="rId12"/>
    <p:sldId id="265" r:id="rId13"/>
    <p:sldId id="266" r:id="rId14"/>
    <p:sldId id="267" r:id="rId15"/>
    <p:sldId id="278" r:id="rId16"/>
    <p:sldId id="279" r:id="rId17"/>
    <p:sldId id="268" r:id="rId18"/>
    <p:sldId id="269" r:id="rId19"/>
    <p:sldId id="281" r:id="rId20"/>
    <p:sldId id="270" r:id="rId21"/>
    <p:sldId id="271" r:id="rId22"/>
    <p:sldId id="280" r:id="rId23"/>
    <p:sldId id="272"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a babashahi" initials="Kb" lastIdx="1" clrIdx="0">
    <p:extLst>
      <p:ext uri="{19B8F6BF-5375-455C-9EA6-DF929625EA0E}">
        <p15:presenceInfo xmlns:p15="http://schemas.microsoft.com/office/powerpoint/2012/main" userId="6fe8343217325a52" providerId="Windows Live"/>
      </p:ext>
    </p:extLst>
  </p:cmAuthor>
  <p:cmAuthor id="2" name="Kia Babashahi Ashtiani" initials="KBA" lastIdx="2" clrIdx="1">
    <p:extLst>
      <p:ext uri="{19B8F6BF-5375-455C-9EA6-DF929625EA0E}">
        <p15:presenceInfo xmlns:p15="http://schemas.microsoft.com/office/powerpoint/2012/main" userId="Kia Babashahi Ashti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3T12:16:46.200"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807F2-5453-4843-9347-3204DDF07FE9}"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109028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807F2-5453-4843-9347-3204DDF07FE9}"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138601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807F2-5453-4843-9347-3204DDF07FE9}"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CE78-D489-4475-97D4-5EA3BE41A46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881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807F2-5453-4843-9347-3204DDF07FE9}"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3347556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807F2-5453-4843-9347-3204DDF07FE9}"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CE78-D489-4475-97D4-5EA3BE41A46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4982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807F2-5453-4843-9347-3204DDF07FE9}"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2211979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807F2-5453-4843-9347-3204DDF07FE9}"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3253367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807F2-5453-4843-9347-3204DDF07FE9}"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259171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807F2-5453-4843-9347-3204DDF07FE9}"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2269369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807F2-5453-4843-9347-3204DDF07FE9}"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187717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7807F2-5453-4843-9347-3204DDF07FE9}"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320614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7807F2-5453-4843-9347-3204DDF07FE9}"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377342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7807F2-5453-4843-9347-3204DDF07FE9}"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140108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807F2-5453-4843-9347-3204DDF07FE9}"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66290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7807F2-5453-4843-9347-3204DDF07FE9}"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119762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7807F2-5453-4843-9347-3204DDF07FE9}"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9CE78-D489-4475-97D4-5EA3BE41A46A}" type="slidenum">
              <a:rPr lang="en-US" smtClean="0"/>
              <a:t>‹#›</a:t>
            </a:fld>
            <a:endParaRPr lang="en-US"/>
          </a:p>
        </p:txBody>
      </p:sp>
    </p:spTree>
    <p:extLst>
      <p:ext uri="{BB962C8B-B14F-4D97-AF65-F5344CB8AC3E}">
        <p14:creationId xmlns:p14="http://schemas.microsoft.com/office/powerpoint/2010/main" val="40287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7807F2-5453-4843-9347-3204DDF07FE9}" type="datetimeFigureOut">
              <a:rPr lang="en-US" smtClean="0"/>
              <a:t>8/25/2020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99CE78-D489-4475-97D4-5EA3BE41A46A}" type="slidenum">
              <a:rPr lang="en-US" smtClean="0"/>
              <a:t>‹#›</a:t>
            </a:fld>
            <a:endParaRPr lang="en-US"/>
          </a:p>
        </p:txBody>
      </p:sp>
    </p:spTree>
    <p:extLst>
      <p:ext uri="{BB962C8B-B14F-4D97-AF65-F5344CB8AC3E}">
        <p14:creationId xmlns:p14="http://schemas.microsoft.com/office/powerpoint/2010/main" val="393916878"/>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ryeducationtypes.com/index.php/2019/12/03/input-device/"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hyperlink" Target="https://zabalarizza05.wordpress.com/2015/07/26/list-of-input-devices-output-devices-and-both-input-output-devices-related-to-computer/"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atelectronics.com/decimal-numbering-system-and-binary-numbering-system-conversions/"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railwound.weebly.com/home/ascii-binary-character-tabl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codingatschool.weebly.com/task-1-review---file-sizes.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EA88-A5F3-434E-A7B2-E504F25B60B9}"/>
              </a:ext>
            </a:extLst>
          </p:cNvPr>
          <p:cNvSpPr>
            <a:spLocks noGrp="1"/>
          </p:cNvSpPr>
          <p:nvPr>
            <p:ph type="ctrTitle"/>
          </p:nvPr>
        </p:nvSpPr>
        <p:spPr/>
        <p:txBody>
          <a:bodyPr>
            <a:normAutofit fontScale="90000"/>
          </a:bodyPr>
          <a:lstStyle/>
          <a:p>
            <a:pPr algn="l"/>
            <a:r>
              <a:rPr lang="en-US" dirty="0"/>
              <a:t>Programming I </a:t>
            </a:r>
            <a:br>
              <a:rPr lang="en-US" dirty="0"/>
            </a:br>
            <a:r>
              <a:rPr lang="en-US" dirty="0"/>
              <a:t>Lecture 1 </a:t>
            </a:r>
          </a:p>
        </p:txBody>
      </p:sp>
      <p:sp>
        <p:nvSpPr>
          <p:cNvPr id="3" name="Subtitle 2">
            <a:extLst>
              <a:ext uri="{FF2B5EF4-FFF2-40B4-BE49-F238E27FC236}">
                <a16:creationId xmlns:a16="http://schemas.microsoft.com/office/drawing/2014/main" id="{E10B4129-5479-407A-A998-DC5B544CBF95}"/>
              </a:ext>
            </a:extLst>
          </p:cNvPr>
          <p:cNvSpPr>
            <a:spLocks noGrp="1"/>
          </p:cNvSpPr>
          <p:nvPr>
            <p:ph type="subTitle" idx="1"/>
          </p:nvPr>
        </p:nvSpPr>
        <p:spPr/>
        <p:txBody>
          <a:bodyPr>
            <a:normAutofit lnSpcReduction="10000"/>
          </a:bodyPr>
          <a:lstStyle/>
          <a:p>
            <a:pPr algn="l"/>
            <a:r>
              <a:rPr lang="en-US" dirty="0"/>
              <a:t> Instructor: Kia Babashahi Ashtiani </a:t>
            </a:r>
          </a:p>
          <a:p>
            <a:pPr algn="l"/>
            <a:r>
              <a:rPr lang="en-US" dirty="0"/>
              <a:t>Fall 2020</a:t>
            </a:r>
          </a:p>
          <a:p>
            <a:pPr algn="l"/>
            <a:r>
              <a:rPr lang="en-US" dirty="0"/>
              <a:t>Vanier College </a:t>
            </a:r>
          </a:p>
        </p:txBody>
      </p:sp>
      <p:pic>
        <p:nvPicPr>
          <p:cNvPr id="5" name="Picture 4">
            <a:extLst>
              <a:ext uri="{FF2B5EF4-FFF2-40B4-BE49-F238E27FC236}">
                <a16:creationId xmlns:a16="http://schemas.microsoft.com/office/drawing/2014/main" id="{82871E1C-1187-4404-9424-558117A31E62}"/>
              </a:ext>
            </a:extLst>
          </p:cNvPr>
          <p:cNvPicPr>
            <a:picLocks noChangeAspect="1"/>
          </p:cNvPicPr>
          <p:nvPr/>
        </p:nvPicPr>
        <p:blipFill rotWithShape="1">
          <a:blip r:embed="rId2"/>
          <a:srcRect t="33333"/>
          <a:stretch/>
        </p:blipFill>
        <p:spPr>
          <a:xfrm>
            <a:off x="20" y="0"/>
            <a:ext cx="12191980" cy="2404534"/>
          </a:xfrm>
          <a:prstGeom prst="rect">
            <a:avLst/>
          </a:prstGeom>
        </p:spPr>
      </p:pic>
    </p:spTree>
    <p:extLst>
      <p:ext uri="{BB962C8B-B14F-4D97-AF65-F5344CB8AC3E}">
        <p14:creationId xmlns:p14="http://schemas.microsoft.com/office/powerpoint/2010/main" val="425749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AAA0-CFC1-4544-93B5-305A858F11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39E935BB-F575-46CD-9BF4-DF93D020B824}"/>
              </a:ext>
            </a:extLst>
          </p:cNvPr>
          <p:cNvSpPr>
            <a:spLocks noGrp="1"/>
          </p:cNvSpPr>
          <p:nvPr>
            <p:ph idx="1"/>
          </p:nvPr>
        </p:nvSpPr>
        <p:spPr/>
        <p:txBody>
          <a:bodyPr/>
          <a:lstStyle/>
          <a:p>
            <a:r>
              <a:rPr lang="en-US" dirty="0"/>
              <a:t>You can use input devices to feed the information you want to the machine</a:t>
            </a:r>
          </a:p>
          <a:p>
            <a:r>
              <a:rPr lang="en-US" dirty="0"/>
              <a:t>Mouse,</a:t>
            </a:r>
          </a:p>
          <a:p>
            <a:r>
              <a:rPr lang="en-US" dirty="0"/>
              <a:t>Keyboard,</a:t>
            </a:r>
          </a:p>
          <a:p>
            <a:r>
              <a:rPr lang="en-US" dirty="0"/>
              <a:t> Microphone, </a:t>
            </a:r>
          </a:p>
          <a:p>
            <a:r>
              <a:rPr lang="en-US" dirty="0"/>
              <a:t>Scanner, </a:t>
            </a:r>
          </a:p>
          <a:p>
            <a:r>
              <a:rPr lang="en-US" dirty="0"/>
              <a:t>Webcam,</a:t>
            </a:r>
          </a:p>
          <a:p>
            <a:r>
              <a:rPr lang="en-US" dirty="0"/>
              <a:t>….</a:t>
            </a:r>
          </a:p>
          <a:p>
            <a:endParaRPr lang="en-US" dirty="0"/>
          </a:p>
        </p:txBody>
      </p:sp>
    </p:spTree>
    <p:extLst>
      <p:ext uri="{BB962C8B-B14F-4D97-AF65-F5344CB8AC3E}">
        <p14:creationId xmlns:p14="http://schemas.microsoft.com/office/powerpoint/2010/main" val="370369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88F6-B0D4-4458-9438-D66B0079918A}"/>
              </a:ext>
            </a:extLst>
          </p:cNvPr>
          <p:cNvSpPr>
            <a:spLocks noGrp="1"/>
          </p:cNvSpPr>
          <p:nvPr>
            <p:ph type="title"/>
          </p:nvPr>
        </p:nvSpPr>
        <p:spPr/>
        <p:txBody>
          <a:bodyPr/>
          <a:lstStyle/>
          <a:p>
            <a:r>
              <a:rPr lang="en-US" dirty="0"/>
              <a:t>Output	</a:t>
            </a:r>
          </a:p>
        </p:txBody>
      </p:sp>
      <p:sp>
        <p:nvSpPr>
          <p:cNvPr id="3" name="Content Placeholder 2">
            <a:extLst>
              <a:ext uri="{FF2B5EF4-FFF2-40B4-BE49-F238E27FC236}">
                <a16:creationId xmlns:a16="http://schemas.microsoft.com/office/drawing/2014/main" id="{09A475AF-ACD9-456A-865E-EC275DB15248}"/>
              </a:ext>
            </a:extLst>
          </p:cNvPr>
          <p:cNvSpPr>
            <a:spLocks noGrp="1"/>
          </p:cNvSpPr>
          <p:nvPr>
            <p:ph idx="1"/>
          </p:nvPr>
        </p:nvSpPr>
        <p:spPr/>
        <p:txBody>
          <a:bodyPr/>
          <a:lstStyle/>
          <a:p>
            <a:r>
              <a:rPr lang="en-US" dirty="0"/>
              <a:t>The result of some computation.</a:t>
            </a:r>
          </a:p>
          <a:p>
            <a:r>
              <a:rPr lang="en-US" dirty="0"/>
              <a:t>It can be hidden or displayed.</a:t>
            </a:r>
          </a:p>
          <a:p>
            <a:r>
              <a:rPr lang="en-US" dirty="0"/>
              <a:t>The display is done via output devices such as:</a:t>
            </a:r>
          </a:p>
          <a:p>
            <a:r>
              <a:rPr lang="en-US" dirty="0"/>
              <a:t>Headsets,</a:t>
            </a:r>
          </a:p>
          <a:p>
            <a:r>
              <a:rPr lang="en-US" dirty="0"/>
              <a:t>Monitor,</a:t>
            </a:r>
          </a:p>
          <a:p>
            <a:r>
              <a:rPr lang="en-US" dirty="0"/>
              <a:t>Microphone,</a:t>
            </a:r>
          </a:p>
          <a:p>
            <a:r>
              <a:rPr lang="en-US" dirty="0"/>
              <a:t>Speaker,</a:t>
            </a:r>
          </a:p>
          <a:p>
            <a:r>
              <a:rPr lang="en-US" dirty="0"/>
              <a:t>…. </a:t>
            </a:r>
          </a:p>
        </p:txBody>
      </p:sp>
    </p:spTree>
    <p:extLst>
      <p:ext uri="{BB962C8B-B14F-4D97-AF65-F5344CB8AC3E}">
        <p14:creationId xmlns:p14="http://schemas.microsoft.com/office/powerpoint/2010/main" val="2104686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E402-11C9-4883-907E-872AD998F50B}"/>
              </a:ext>
            </a:extLst>
          </p:cNvPr>
          <p:cNvSpPr>
            <a:spLocks noGrp="1"/>
          </p:cNvSpPr>
          <p:nvPr>
            <p:ph type="title"/>
          </p:nvPr>
        </p:nvSpPr>
        <p:spPr/>
        <p:txBody>
          <a:bodyPr/>
          <a:lstStyle/>
          <a:p>
            <a:r>
              <a:rPr lang="en-US" dirty="0"/>
              <a:t>Some input devices </a:t>
            </a:r>
          </a:p>
        </p:txBody>
      </p:sp>
      <p:pic>
        <p:nvPicPr>
          <p:cNvPr id="5" name="Content Placeholder 4" descr="A close up of a computer&#10;&#10;Description automatically generated">
            <a:extLst>
              <a:ext uri="{FF2B5EF4-FFF2-40B4-BE49-F238E27FC236}">
                <a16:creationId xmlns:a16="http://schemas.microsoft.com/office/drawing/2014/main" id="{A6635973-9E11-43CA-8864-E965EE9E39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137" y="2160588"/>
            <a:ext cx="6911763" cy="3881437"/>
          </a:xfrm>
        </p:spPr>
      </p:pic>
      <p:sp>
        <p:nvSpPr>
          <p:cNvPr id="6" name="TextBox 5">
            <a:extLst>
              <a:ext uri="{FF2B5EF4-FFF2-40B4-BE49-F238E27FC236}">
                <a16:creationId xmlns:a16="http://schemas.microsoft.com/office/drawing/2014/main" id="{C27A4330-B37B-49C0-B787-598B1EEB8B46}"/>
              </a:ext>
            </a:extLst>
          </p:cNvPr>
          <p:cNvSpPr txBox="1"/>
          <p:nvPr/>
        </p:nvSpPr>
        <p:spPr>
          <a:xfrm>
            <a:off x="9134475" y="2160588"/>
            <a:ext cx="1343025" cy="923330"/>
          </a:xfrm>
          <a:prstGeom prst="rect">
            <a:avLst/>
          </a:prstGeom>
          <a:noFill/>
        </p:spPr>
        <p:txBody>
          <a:bodyPr wrap="square" rtlCol="0">
            <a:spAutoFit/>
          </a:bodyPr>
          <a:lstStyle/>
          <a:p>
            <a:r>
              <a:rPr lang="en-US" dirty="0"/>
              <a:t>Picture taken from </a:t>
            </a:r>
            <a:r>
              <a:rPr lang="en-US" dirty="0">
                <a:hlinkClick r:id="rId3"/>
              </a:rPr>
              <a:t>Here </a:t>
            </a:r>
            <a:endParaRPr lang="en-US" dirty="0"/>
          </a:p>
        </p:txBody>
      </p:sp>
    </p:spTree>
    <p:extLst>
      <p:ext uri="{BB962C8B-B14F-4D97-AF65-F5344CB8AC3E}">
        <p14:creationId xmlns:p14="http://schemas.microsoft.com/office/powerpoint/2010/main" val="355941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D338-D3C7-4BA5-9690-DF6190D7A261}"/>
              </a:ext>
            </a:extLst>
          </p:cNvPr>
          <p:cNvSpPr>
            <a:spLocks noGrp="1"/>
          </p:cNvSpPr>
          <p:nvPr>
            <p:ph type="title"/>
          </p:nvPr>
        </p:nvSpPr>
        <p:spPr/>
        <p:txBody>
          <a:bodyPr/>
          <a:lstStyle/>
          <a:p>
            <a:r>
              <a:rPr lang="en-US" dirty="0"/>
              <a:t>Output devices </a:t>
            </a:r>
          </a:p>
        </p:txBody>
      </p:sp>
      <p:pic>
        <p:nvPicPr>
          <p:cNvPr id="5" name="Content Placeholder 4" descr="A variety of items&#10;&#10;Description automatically generated">
            <a:extLst>
              <a:ext uri="{FF2B5EF4-FFF2-40B4-BE49-F238E27FC236}">
                <a16:creationId xmlns:a16="http://schemas.microsoft.com/office/drawing/2014/main" id="{6D29A5FE-E155-40BD-ABED-D31135290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394" y="2160588"/>
            <a:ext cx="5175249" cy="3881437"/>
          </a:xfrm>
        </p:spPr>
      </p:pic>
      <p:sp>
        <p:nvSpPr>
          <p:cNvPr id="6" name="TextBox 5">
            <a:extLst>
              <a:ext uri="{FF2B5EF4-FFF2-40B4-BE49-F238E27FC236}">
                <a16:creationId xmlns:a16="http://schemas.microsoft.com/office/drawing/2014/main" id="{40E67817-88DB-4F83-86FC-5FE8D7910C3A}"/>
              </a:ext>
            </a:extLst>
          </p:cNvPr>
          <p:cNvSpPr txBox="1"/>
          <p:nvPr/>
        </p:nvSpPr>
        <p:spPr>
          <a:xfrm>
            <a:off x="8371840" y="2336800"/>
            <a:ext cx="1656080" cy="646331"/>
          </a:xfrm>
          <a:prstGeom prst="rect">
            <a:avLst/>
          </a:prstGeom>
          <a:noFill/>
        </p:spPr>
        <p:txBody>
          <a:bodyPr wrap="square" rtlCol="0">
            <a:spAutoFit/>
          </a:bodyPr>
          <a:lstStyle/>
          <a:p>
            <a:r>
              <a:rPr lang="en-US" dirty="0"/>
              <a:t>Picture taken from </a:t>
            </a:r>
            <a:r>
              <a:rPr lang="en-US" dirty="0">
                <a:hlinkClick r:id="rId3"/>
              </a:rPr>
              <a:t>Here </a:t>
            </a:r>
            <a:endParaRPr lang="en-US" dirty="0"/>
          </a:p>
        </p:txBody>
      </p:sp>
      <p:sp>
        <p:nvSpPr>
          <p:cNvPr id="8" name="TextBox 7">
            <a:extLst>
              <a:ext uri="{FF2B5EF4-FFF2-40B4-BE49-F238E27FC236}">
                <a16:creationId xmlns:a16="http://schemas.microsoft.com/office/drawing/2014/main" id="{3A46018C-27EF-4EBF-BD30-1166254EA453}"/>
              </a:ext>
            </a:extLst>
          </p:cNvPr>
          <p:cNvSpPr txBox="1"/>
          <p:nvPr/>
        </p:nvSpPr>
        <p:spPr>
          <a:xfrm>
            <a:off x="8120270" y="3309730"/>
            <a:ext cx="2832651" cy="2031325"/>
          </a:xfrm>
          <a:prstGeom prst="rect">
            <a:avLst/>
          </a:prstGeom>
          <a:noFill/>
        </p:spPr>
        <p:txBody>
          <a:bodyPr wrap="square" rtlCol="0">
            <a:spAutoFit/>
          </a:bodyPr>
          <a:lstStyle/>
          <a:p>
            <a:r>
              <a:rPr lang="en-US" dirty="0"/>
              <a:t>Webcams in general are input devices but some of them might come with microphones so it can be considered both input and output in special cases</a:t>
            </a:r>
          </a:p>
        </p:txBody>
      </p:sp>
    </p:spTree>
    <p:extLst>
      <p:ext uri="{BB962C8B-B14F-4D97-AF65-F5344CB8AC3E}">
        <p14:creationId xmlns:p14="http://schemas.microsoft.com/office/powerpoint/2010/main" val="1523674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80F7-1F0E-4560-86EC-00D262304702}"/>
              </a:ext>
            </a:extLst>
          </p:cNvPr>
          <p:cNvSpPr>
            <a:spLocks noGrp="1"/>
          </p:cNvSpPr>
          <p:nvPr>
            <p:ph type="title"/>
          </p:nvPr>
        </p:nvSpPr>
        <p:spPr/>
        <p:txBody>
          <a:bodyPr/>
          <a:lstStyle/>
          <a:p>
            <a:r>
              <a:rPr lang="en-US" dirty="0"/>
              <a:t>ASCII codes and Binary numbers</a:t>
            </a:r>
          </a:p>
        </p:txBody>
      </p:sp>
      <p:sp>
        <p:nvSpPr>
          <p:cNvPr id="3" name="Content Placeholder 2">
            <a:extLst>
              <a:ext uri="{FF2B5EF4-FFF2-40B4-BE49-F238E27FC236}">
                <a16:creationId xmlns:a16="http://schemas.microsoft.com/office/drawing/2014/main" id="{3FD45333-4365-4035-8A20-CFB998D67F9A}"/>
              </a:ext>
            </a:extLst>
          </p:cNvPr>
          <p:cNvSpPr>
            <a:spLocks noGrp="1"/>
          </p:cNvSpPr>
          <p:nvPr>
            <p:ph idx="1"/>
          </p:nvPr>
        </p:nvSpPr>
        <p:spPr/>
        <p:txBody>
          <a:bodyPr/>
          <a:lstStyle/>
          <a:p>
            <a:r>
              <a:rPr lang="en-US" dirty="0"/>
              <a:t>How should we communicate with something that only understands zero and one?</a:t>
            </a:r>
          </a:p>
          <a:p>
            <a:r>
              <a:rPr lang="en-US" dirty="0"/>
              <a:t>Can we translate our words and our numbers to the language of zero and one?</a:t>
            </a:r>
          </a:p>
          <a:p>
            <a:r>
              <a:rPr lang="en-US" dirty="0"/>
              <a:t>BASE TWO!! What is that!!!???</a:t>
            </a:r>
          </a:p>
          <a:p>
            <a:r>
              <a:rPr lang="en-US" dirty="0"/>
              <a:t>Binary numbers (OMG MATHEMATICSSSS </a:t>
            </a:r>
            <a:r>
              <a:rPr lang="en-US" dirty="0">
                <a:sym typeface="Wingdings" panose="05000000000000000000" pitchFamily="2" charset="2"/>
              </a:rPr>
              <a:t> </a:t>
            </a:r>
            <a:r>
              <a:rPr lang="en-US" dirty="0"/>
              <a:t>)</a:t>
            </a:r>
          </a:p>
          <a:p>
            <a:r>
              <a:rPr lang="en-US" dirty="0"/>
              <a:t>ASCII stands for American Standard Code for Information Interchange </a:t>
            </a:r>
          </a:p>
          <a:p>
            <a:endParaRPr lang="en-US" dirty="0"/>
          </a:p>
        </p:txBody>
      </p:sp>
    </p:spTree>
    <p:extLst>
      <p:ext uri="{BB962C8B-B14F-4D97-AF65-F5344CB8AC3E}">
        <p14:creationId xmlns:p14="http://schemas.microsoft.com/office/powerpoint/2010/main" val="3495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161C-2B41-4A6B-A490-F5C2B81CE484}"/>
              </a:ext>
            </a:extLst>
          </p:cNvPr>
          <p:cNvSpPr>
            <a:spLocks noGrp="1"/>
          </p:cNvSpPr>
          <p:nvPr>
            <p:ph type="title"/>
          </p:nvPr>
        </p:nvSpPr>
        <p:spPr/>
        <p:txBody>
          <a:bodyPr/>
          <a:lstStyle/>
          <a:p>
            <a:r>
              <a:rPr lang="en-US" dirty="0"/>
              <a:t>But really, why do we count from one to ten?!</a:t>
            </a:r>
          </a:p>
        </p:txBody>
      </p:sp>
      <p:sp>
        <p:nvSpPr>
          <p:cNvPr id="3" name="Content Placeholder 2">
            <a:extLst>
              <a:ext uri="{FF2B5EF4-FFF2-40B4-BE49-F238E27FC236}">
                <a16:creationId xmlns:a16="http://schemas.microsoft.com/office/drawing/2014/main" id="{B809F1C0-628C-4325-9C0A-8625E7EF24B3}"/>
              </a:ext>
            </a:extLst>
          </p:cNvPr>
          <p:cNvSpPr>
            <a:spLocks noGrp="1"/>
          </p:cNvSpPr>
          <p:nvPr>
            <p:ph idx="1"/>
          </p:nvPr>
        </p:nvSpPr>
        <p:spPr/>
        <p:txBody>
          <a:bodyPr/>
          <a:lstStyle/>
          <a:p>
            <a:r>
              <a:rPr lang="en-US" dirty="0"/>
              <a:t>I mean most people are born with ten fingers, right? </a:t>
            </a:r>
          </a:p>
          <a:p>
            <a:r>
              <a:rPr lang="en-US" dirty="0"/>
              <a:t>Lets assume we have some apples. We want to divide them in groups of two.</a:t>
            </a:r>
          </a:p>
          <a:p>
            <a:r>
              <a:rPr lang="en-US" dirty="0"/>
              <a:t>If we have one apple how many groups of two will we see? None!</a:t>
            </a:r>
          </a:p>
          <a:p>
            <a:r>
              <a:rPr lang="en-US" dirty="0"/>
              <a:t>If we have two apples, what then? 1. How many apples are left? 0</a:t>
            </a:r>
          </a:p>
          <a:p>
            <a:r>
              <a:rPr lang="en-US" dirty="0"/>
              <a:t>If we have three apples? One group of two and then one group of one.</a:t>
            </a:r>
          </a:p>
          <a:p>
            <a:r>
              <a:rPr lang="en-US" dirty="0"/>
              <a:t>Now lets assume I have one apple. How many groups of ten apples do I have? </a:t>
            </a:r>
          </a:p>
          <a:p>
            <a:r>
              <a:rPr lang="en-US" dirty="0"/>
              <a:t>What about having two apples? … how about 9 apples? </a:t>
            </a:r>
          </a:p>
          <a:p>
            <a:r>
              <a:rPr lang="en-US" dirty="0"/>
              <a:t>If I have 10 apples, then I can group them in one group of ten and nothing will be left. </a:t>
            </a:r>
          </a:p>
          <a:p>
            <a:r>
              <a:rPr lang="en-US" dirty="0"/>
              <a:t>What about 44 apples?</a:t>
            </a:r>
          </a:p>
        </p:txBody>
      </p:sp>
    </p:spTree>
    <p:extLst>
      <p:ext uri="{BB962C8B-B14F-4D97-AF65-F5344CB8AC3E}">
        <p14:creationId xmlns:p14="http://schemas.microsoft.com/office/powerpoint/2010/main" val="209016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022A-44EB-402E-B500-61641727EC27}"/>
              </a:ext>
            </a:extLst>
          </p:cNvPr>
          <p:cNvSpPr>
            <a:spLocks noGrp="1"/>
          </p:cNvSpPr>
          <p:nvPr>
            <p:ph type="title"/>
          </p:nvPr>
        </p:nvSpPr>
        <p:spPr/>
        <p:txBody>
          <a:bodyPr/>
          <a:lstStyle/>
          <a:p>
            <a:r>
              <a:rPr lang="en-US" dirty="0"/>
              <a:t>The number of apples remain the same!!</a:t>
            </a:r>
          </a:p>
        </p:txBody>
      </p:sp>
      <p:sp>
        <p:nvSpPr>
          <p:cNvPr id="3" name="Content Placeholder 2">
            <a:extLst>
              <a:ext uri="{FF2B5EF4-FFF2-40B4-BE49-F238E27FC236}">
                <a16:creationId xmlns:a16="http://schemas.microsoft.com/office/drawing/2014/main" id="{8D6664D1-9603-466B-90AD-A73BE55FE210}"/>
              </a:ext>
            </a:extLst>
          </p:cNvPr>
          <p:cNvSpPr>
            <a:spLocks noGrp="1"/>
          </p:cNvSpPr>
          <p:nvPr>
            <p:ph idx="1"/>
          </p:nvPr>
        </p:nvSpPr>
        <p:spPr/>
        <p:txBody>
          <a:bodyPr/>
          <a:lstStyle/>
          <a:p>
            <a:r>
              <a:rPr lang="en-US" dirty="0"/>
              <a:t>Pay attention that you have the same number of apples. You are just grouping them in different groups. </a:t>
            </a:r>
          </a:p>
          <a:p>
            <a:r>
              <a:rPr lang="en-US" dirty="0"/>
              <a:t>One time groups of size two.</a:t>
            </a:r>
          </a:p>
          <a:p>
            <a:r>
              <a:rPr lang="en-US" dirty="0"/>
              <a:t>One time groups of size ten. </a:t>
            </a:r>
          </a:p>
          <a:p>
            <a:r>
              <a:rPr lang="en-US" dirty="0"/>
              <a:t>Grouping numbers in groups of ten and allowing numbers </a:t>
            </a:r>
            <a:r>
              <a:rPr lang="en-US"/>
              <a:t>from 0-9 </a:t>
            </a:r>
            <a:r>
              <a:rPr lang="en-US" dirty="0"/>
              <a:t>to appear in the remainder is done in the </a:t>
            </a:r>
            <a:r>
              <a:rPr lang="en-US" dirty="0">
                <a:solidFill>
                  <a:srgbClr val="FF0000"/>
                </a:solidFill>
              </a:rPr>
              <a:t>base ten </a:t>
            </a:r>
            <a:r>
              <a:rPr lang="en-US" dirty="0"/>
              <a:t>system. </a:t>
            </a:r>
          </a:p>
          <a:p>
            <a:r>
              <a:rPr lang="en-US" dirty="0"/>
              <a:t>Grouping numbers in groups of two and only allowing zero and one to appear in the remainder is done in the </a:t>
            </a:r>
            <a:r>
              <a:rPr lang="en-US" dirty="0">
                <a:solidFill>
                  <a:srgbClr val="FF0000"/>
                </a:solidFill>
              </a:rPr>
              <a:t>base two </a:t>
            </a:r>
            <a:r>
              <a:rPr lang="en-US" dirty="0"/>
              <a:t>system.</a:t>
            </a:r>
          </a:p>
          <a:p>
            <a:r>
              <a:rPr lang="en-US" dirty="0"/>
              <a:t>Representing a number in base two is also referred to as representing the number in its binary form or the binary representation of a number. </a:t>
            </a:r>
          </a:p>
        </p:txBody>
      </p:sp>
    </p:spTree>
    <p:extLst>
      <p:ext uri="{BB962C8B-B14F-4D97-AF65-F5344CB8AC3E}">
        <p14:creationId xmlns:p14="http://schemas.microsoft.com/office/powerpoint/2010/main" val="232147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E7B9-20E4-4298-A3E6-46741C169759}"/>
              </a:ext>
            </a:extLst>
          </p:cNvPr>
          <p:cNvSpPr>
            <a:spLocks noGrp="1"/>
          </p:cNvSpPr>
          <p:nvPr>
            <p:ph type="title"/>
          </p:nvPr>
        </p:nvSpPr>
        <p:spPr/>
        <p:txBody>
          <a:bodyPr/>
          <a:lstStyle/>
          <a:p>
            <a:r>
              <a:rPr lang="en-US" dirty="0"/>
              <a:t>Decimal to Binary</a:t>
            </a:r>
          </a:p>
        </p:txBody>
      </p:sp>
      <p:pic>
        <p:nvPicPr>
          <p:cNvPr id="5" name="Content Placeholder 4" descr="A screenshot of a cell phone&#10;&#10;Description automatically generated">
            <a:extLst>
              <a:ext uri="{FF2B5EF4-FFF2-40B4-BE49-F238E27FC236}">
                <a16:creationId xmlns:a16="http://schemas.microsoft.com/office/drawing/2014/main" id="{F1677A7C-914B-4958-86DC-E132DDEC5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4480" y="2387600"/>
            <a:ext cx="3464560" cy="3749040"/>
          </a:xfrm>
        </p:spPr>
      </p:pic>
      <p:sp>
        <p:nvSpPr>
          <p:cNvPr id="6" name="TextBox 5">
            <a:extLst>
              <a:ext uri="{FF2B5EF4-FFF2-40B4-BE49-F238E27FC236}">
                <a16:creationId xmlns:a16="http://schemas.microsoft.com/office/drawing/2014/main" id="{34ED3AF2-BB82-4416-AFBF-20338A520478}"/>
              </a:ext>
            </a:extLst>
          </p:cNvPr>
          <p:cNvSpPr txBox="1"/>
          <p:nvPr/>
        </p:nvSpPr>
        <p:spPr>
          <a:xfrm>
            <a:off x="7254240" y="2529840"/>
            <a:ext cx="2245360" cy="646331"/>
          </a:xfrm>
          <a:prstGeom prst="rect">
            <a:avLst/>
          </a:prstGeom>
          <a:noFill/>
        </p:spPr>
        <p:txBody>
          <a:bodyPr wrap="square" rtlCol="0">
            <a:spAutoFit/>
          </a:bodyPr>
          <a:lstStyle/>
          <a:p>
            <a:r>
              <a:rPr lang="en-US" dirty="0"/>
              <a:t>The figure was taken from </a:t>
            </a:r>
            <a:r>
              <a:rPr lang="en-US" dirty="0">
                <a:hlinkClick r:id="rId3"/>
              </a:rPr>
              <a:t>Here </a:t>
            </a:r>
            <a:endParaRPr lang="en-US" dirty="0"/>
          </a:p>
        </p:txBody>
      </p:sp>
    </p:spTree>
    <p:extLst>
      <p:ext uri="{BB962C8B-B14F-4D97-AF65-F5344CB8AC3E}">
        <p14:creationId xmlns:p14="http://schemas.microsoft.com/office/powerpoint/2010/main" val="357633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0DF4-CA6C-4A5B-BB8E-244032D334FE}"/>
              </a:ext>
            </a:extLst>
          </p:cNvPr>
          <p:cNvSpPr>
            <a:spLocks noGrp="1"/>
          </p:cNvSpPr>
          <p:nvPr>
            <p:ph type="title"/>
          </p:nvPr>
        </p:nvSpPr>
        <p:spPr/>
        <p:txBody>
          <a:bodyPr/>
          <a:lstStyle/>
          <a:p>
            <a:r>
              <a:rPr lang="en-US" dirty="0"/>
              <a:t>ASCII</a:t>
            </a:r>
          </a:p>
        </p:txBody>
      </p:sp>
      <p:pic>
        <p:nvPicPr>
          <p:cNvPr id="5" name="Content Placeholder 4" descr="A screenshot of a computer&#10;&#10;Description automatically generated">
            <a:extLst>
              <a:ext uri="{FF2B5EF4-FFF2-40B4-BE49-F238E27FC236}">
                <a16:creationId xmlns:a16="http://schemas.microsoft.com/office/drawing/2014/main" id="{5DDEBD0B-0880-472E-AD83-D1BC601FDE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320" y="2160588"/>
            <a:ext cx="6502400" cy="4260532"/>
          </a:xfrm>
        </p:spPr>
      </p:pic>
      <p:sp>
        <p:nvSpPr>
          <p:cNvPr id="6" name="TextBox 5">
            <a:extLst>
              <a:ext uri="{FF2B5EF4-FFF2-40B4-BE49-F238E27FC236}">
                <a16:creationId xmlns:a16="http://schemas.microsoft.com/office/drawing/2014/main" id="{B54FE014-133F-4057-9D00-0FB656EA03B3}"/>
              </a:ext>
            </a:extLst>
          </p:cNvPr>
          <p:cNvSpPr txBox="1"/>
          <p:nvPr/>
        </p:nvSpPr>
        <p:spPr>
          <a:xfrm>
            <a:off x="9367520" y="2204720"/>
            <a:ext cx="1960880" cy="923330"/>
          </a:xfrm>
          <a:prstGeom prst="rect">
            <a:avLst/>
          </a:prstGeom>
          <a:noFill/>
        </p:spPr>
        <p:txBody>
          <a:bodyPr wrap="square" rtlCol="0">
            <a:spAutoFit/>
          </a:bodyPr>
          <a:lstStyle/>
          <a:p>
            <a:r>
              <a:rPr lang="en-US" dirty="0"/>
              <a:t>Picture taken from</a:t>
            </a:r>
          </a:p>
          <a:p>
            <a:r>
              <a:rPr lang="en-US" dirty="0">
                <a:hlinkClick r:id="rId3"/>
              </a:rPr>
              <a:t>Here</a:t>
            </a:r>
            <a:endParaRPr lang="en-US" dirty="0"/>
          </a:p>
        </p:txBody>
      </p:sp>
    </p:spTree>
    <p:extLst>
      <p:ext uri="{BB962C8B-B14F-4D97-AF65-F5344CB8AC3E}">
        <p14:creationId xmlns:p14="http://schemas.microsoft.com/office/powerpoint/2010/main" val="327296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D780-A39B-45AE-B194-A76180914767}"/>
              </a:ext>
            </a:extLst>
          </p:cNvPr>
          <p:cNvSpPr>
            <a:spLocks noGrp="1"/>
          </p:cNvSpPr>
          <p:nvPr>
            <p:ph type="title"/>
          </p:nvPr>
        </p:nvSpPr>
        <p:spPr/>
        <p:txBody>
          <a:bodyPr/>
          <a:lstStyle/>
          <a:p>
            <a:r>
              <a:rPr lang="en-US" dirty="0"/>
              <a:t>Hexadecimal</a:t>
            </a:r>
          </a:p>
        </p:txBody>
      </p:sp>
      <p:sp>
        <p:nvSpPr>
          <p:cNvPr id="3" name="Content Placeholder 2">
            <a:extLst>
              <a:ext uri="{FF2B5EF4-FFF2-40B4-BE49-F238E27FC236}">
                <a16:creationId xmlns:a16="http://schemas.microsoft.com/office/drawing/2014/main" id="{8B3FCF4F-2F7B-4509-977D-AC413167CFAC}"/>
              </a:ext>
            </a:extLst>
          </p:cNvPr>
          <p:cNvSpPr>
            <a:spLocks noGrp="1"/>
          </p:cNvSpPr>
          <p:nvPr>
            <p:ph idx="1"/>
          </p:nvPr>
        </p:nvSpPr>
        <p:spPr/>
        <p:txBody>
          <a:bodyPr/>
          <a:lstStyle/>
          <a:p>
            <a:r>
              <a:rPr lang="en-US" dirty="0"/>
              <a:t>Numbers represented in base 16. </a:t>
            </a:r>
          </a:p>
          <a:p>
            <a:r>
              <a:rPr lang="en-US" dirty="0"/>
              <a:t>0,1,2,3,4,5,6,7,8,9,A,B,C,D,E,F</a:t>
            </a:r>
          </a:p>
          <a:p>
            <a:r>
              <a:rPr lang="en-US" dirty="0"/>
              <a:t>The logic of converting the numbers is the same as binary. Each has its own application. </a:t>
            </a:r>
          </a:p>
          <a:p>
            <a:r>
              <a:rPr lang="en-US" dirty="0"/>
              <a:t>How do we show F in binary?  1111</a:t>
            </a:r>
          </a:p>
        </p:txBody>
      </p:sp>
    </p:spTree>
    <p:extLst>
      <p:ext uri="{BB962C8B-B14F-4D97-AF65-F5344CB8AC3E}">
        <p14:creationId xmlns:p14="http://schemas.microsoft.com/office/powerpoint/2010/main" val="244279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4670FB-BCB2-48D8-B9A7-2A8B2FF611EA}"/>
              </a:ext>
            </a:extLst>
          </p:cNvPr>
          <p:cNvPicPr>
            <a:picLocks noChangeAspect="1"/>
          </p:cNvPicPr>
          <p:nvPr/>
        </p:nvPicPr>
        <p:blipFill rotWithShape="1">
          <a:blip r:embed="rId2">
            <a:alphaModFix amt="45000"/>
          </a:blip>
          <a:srcRect t="7240" r="-1" b="8468"/>
          <a:stretch/>
        </p:blipFill>
        <p:spPr>
          <a:xfrm>
            <a:off x="20" y="-1"/>
            <a:ext cx="12188932" cy="6858000"/>
          </a:xfrm>
          <a:prstGeom prst="rect">
            <a:avLst/>
          </a:prstGeom>
        </p:spPr>
      </p:pic>
      <p:sp>
        <p:nvSpPr>
          <p:cNvPr id="4" name="Title 3">
            <a:extLst>
              <a:ext uri="{FF2B5EF4-FFF2-40B4-BE49-F238E27FC236}">
                <a16:creationId xmlns:a16="http://schemas.microsoft.com/office/drawing/2014/main" id="{978D5398-CF12-44B2-BA97-70A03AC9A8B8}"/>
              </a:ext>
            </a:extLst>
          </p:cNvPr>
          <p:cNvSpPr>
            <a:spLocks noGrp="1"/>
          </p:cNvSpPr>
          <p:nvPr>
            <p:ph type="ctrTitle"/>
          </p:nvPr>
        </p:nvSpPr>
        <p:spPr>
          <a:xfrm>
            <a:off x="643467" y="643467"/>
            <a:ext cx="7164674" cy="5571066"/>
          </a:xfrm>
        </p:spPr>
        <p:txBody>
          <a:bodyPr>
            <a:normAutofit/>
          </a:bodyPr>
          <a:lstStyle/>
          <a:p>
            <a:r>
              <a:rPr lang="en-US" sz="6600" dirty="0">
                <a:solidFill>
                  <a:schemeClr val="tx1"/>
                </a:solidFill>
              </a:rPr>
              <a:t>Programming one </a:t>
            </a:r>
          </a:p>
        </p:txBody>
      </p:sp>
      <p:sp>
        <p:nvSpPr>
          <p:cNvPr id="5" name="Subtitle 4">
            <a:extLst>
              <a:ext uri="{FF2B5EF4-FFF2-40B4-BE49-F238E27FC236}">
                <a16:creationId xmlns:a16="http://schemas.microsoft.com/office/drawing/2014/main" id="{4BFF31BC-44BD-4DC3-A095-E8BA1729144D}"/>
              </a:ext>
            </a:extLst>
          </p:cNvPr>
          <p:cNvSpPr>
            <a:spLocks noGrp="1"/>
          </p:cNvSpPr>
          <p:nvPr>
            <p:ph type="subTitle" idx="1"/>
          </p:nvPr>
        </p:nvSpPr>
        <p:spPr>
          <a:xfrm>
            <a:off x="8451608" y="643467"/>
            <a:ext cx="3096926" cy="5571066"/>
          </a:xfrm>
        </p:spPr>
        <p:txBody>
          <a:bodyPr>
            <a:normAutofit/>
          </a:bodyPr>
          <a:lstStyle/>
          <a:p>
            <a:pPr algn="l"/>
            <a:r>
              <a:rPr lang="en-US" sz="3200" dirty="0">
                <a:solidFill>
                  <a:schemeClr val="tx1"/>
                </a:solidFill>
              </a:rPr>
              <a:t>Computers</a:t>
            </a:r>
          </a:p>
          <a:p>
            <a:pPr algn="l"/>
            <a:r>
              <a:rPr lang="en-US" sz="3200" dirty="0">
                <a:solidFill>
                  <a:schemeClr val="tx1"/>
                </a:solidFill>
              </a:rPr>
              <a:t>Different types of computers</a:t>
            </a:r>
          </a:p>
          <a:p>
            <a:pPr algn="l"/>
            <a:r>
              <a:rPr lang="en-US" sz="3200" dirty="0">
                <a:solidFill>
                  <a:schemeClr val="tx1"/>
                </a:solidFill>
              </a:rPr>
              <a:t>Computer components </a:t>
            </a:r>
          </a:p>
          <a:p>
            <a:pPr algn="l"/>
            <a:r>
              <a:rPr lang="en-US" sz="3200" dirty="0">
                <a:solidFill>
                  <a:schemeClr val="tx1"/>
                </a:solidFill>
              </a:rPr>
              <a:t>Memory</a:t>
            </a:r>
          </a:p>
          <a:p>
            <a:pPr algn="l"/>
            <a:r>
              <a:rPr lang="en-US" sz="3200" dirty="0">
                <a:solidFill>
                  <a:schemeClr val="tx1"/>
                </a:solidFill>
              </a:rPr>
              <a:t>ASCII code </a:t>
            </a:r>
          </a:p>
        </p:txBody>
      </p:sp>
    </p:spTree>
    <p:extLst>
      <p:ext uri="{BB962C8B-B14F-4D97-AF65-F5344CB8AC3E}">
        <p14:creationId xmlns:p14="http://schemas.microsoft.com/office/powerpoint/2010/main" val="404530510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C714-58BD-4C41-90FF-EED27B2B56B3}"/>
              </a:ext>
            </a:extLst>
          </p:cNvPr>
          <p:cNvSpPr>
            <a:spLocks noGrp="1"/>
          </p:cNvSpPr>
          <p:nvPr>
            <p:ph type="title"/>
          </p:nvPr>
        </p:nvSpPr>
        <p:spPr/>
        <p:txBody>
          <a:bodyPr/>
          <a:lstStyle/>
          <a:p>
            <a:r>
              <a:rPr lang="en-US" dirty="0"/>
              <a:t>Bit, Bytes, Kilobytes, …</a:t>
            </a:r>
          </a:p>
        </p:txBody>
      </p:sp>
      <p:pic>
        <p:nvPicPr>
          <p:cNvPr id="9" name="Content Placeholder 8" descr="A close up of a card&#10;&#10;Description automatically generated">
            <a:extLst>
              <a:ext uri="{FF2B5EF4-FFF2-40B4-BE49-F238E27FC236}">
                <a16:creationId xmlns:a16="http://schemas.microsoft.com/office/drawing/2014/main" id="{502B4296-3E61-4A61-B125-B0A210801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120" y="2265680"/>
            <a:ext cx="7752080" cy="4378960"/>
          </a:xfrm>
        </p:spPr>
      </p:pic>
      <p:sp>
        <p:nvSpPr>
          <p:cNvPr id="10" name="TextBox 9">
            <a:extLst>
              <a:ext uri="{FF2B5EF4-FFF2-40B4-BE49-F238E27FC236}">
                <a16:creationId xmlns:a16="http://schemas.microsoft.com/office/drawing/2014/main" id="{3502B57E-668B-4133-82A6-49D4FC7F77EF}"/>
              </a:ext>
            </a:extLst>
          </p:cNvPr>
          <p:cNvSpPr txBox="1"/>
          <p:nvPr/>
        </p:nvSpPr>
        <p:spPr>
          <a:xfrm>
            <a:off x="7782560" y="2174240"/>
            <a:ext cx="2001520" cy="923330"/>
          </a:xfrm>
          <a:prstGeom prst="rect">
            <a:avLst/>
          </a:prstGeom>
          <a:noFill/>
        </p:spPr>
        <p:txBody>
          <a:bodyPr wrap="square" rtlCol="0">
            <a:spAutoFit/>
          </a:bodyPr>
          <a:lstStyle/>
          <a:p>
            <a:r>
              <a:rPr lang="en-US" dirty="0"/>
              <a:t>Picture taken from</a:t>
            </a:r>
          </a:p>
          <a:p>
            <a:r>
              <a:rPr lang="en-US" dirty="0">
                <a:hlinkClick r:id="rId3"/>
              </a:rPr>
              <a:t>Here</a:t>
            </a:r>
            <a:endParaRPr lang="en-US" dirty="0"/>
          </a:p>
        </p:txBody>
      </p:sp>
    </p:spTree>
    <p:extLst>
      <p:ext uri="{BB962C8B-B14F-4D97-AF65-F5344CB8AC3E}">
        <p14:creationId xmlns:p14="http://schemas.microsoft.com/office/powerpoint/2010/main" val="875605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44EC-6901-410F-B85B-18E966834618}"/>
              </a:ext>
            </a:extLst>
          </p:cNvPr>
          <p:cNvSpPr>
            <a:spLocks noGrp="1"/>
          </p:cNvSpPr>
          <p:nvPr>
            <p:ph type="title"/>
          </p:nvPr>
        </p:nvSpPr>
        <p:spPr/>
        <p:txBody>
          <a:bodyPr/>
          <a:lstStyle/>
          <a:p>
            <a:r>
              <a:rPr lang="en-US" dirty="0"/>
              <a:t>Memory</a:t>
            </a:r>
          </a:p>
        </p:txBody>
      </p:sp>
      <p:sp>
        <p:nvSpPr>
          <p:cNvPr id="3" name="Content Placeholder 2">
            <a:extLst>
              <a:ext uri="{FF2B5EF4-FFF2-40B4-BE49-F238E27FC236}">
                <a16:creationId xmlns:a16="http://schemas.microsoft.com/office/drawing/2014/main" id="{39977F62-A850-4CE6-9F3C-A409720BB566}"/>
              </a:ext>
            </a:extLst>
          </p:cNvPr>
          <p:cNvSpPr>
            <a:spLocks noGrp="1"/>
          </p:cNvSpPr>
          <p:nvPr>
            <p:ph idx="1"/>
          </p:nvPr>
        </p:nvSpPr>
        <p:spPr/>
        <p:txBody>
          <a:bodyPr/>
          <a:lstStyle/>
          <a:p>
            <a:r>
              <a:rPr lang="en-US" sz="4000" dirty="0"/>
              <a:t>Where you store the data and access it. </a:t>
            </a:r>
          </a:p>
          <a:p>
            <a:r>
              <a:rPr lang="en-US" sz="4000" dirty="0"/>
              <a:t>The two types of memory.</a:t>
            </a:r>
          </a:p>
          <a:p>
            <a:pPr lvl="1"/>
            <a:r>
              <a:rPr lang="en-US" sz="3800" dirty="0"/>
              <a:t>Volatile </a:t>
            </a:r>
          </a:p>
          <a:p>
            <a:pPr lvl="1"/>
            <a:r>
              <a:rPr lang="en-US" sz="3800" dirty="0"/>
              <a:t>Nonvolatile </a:t>
            </a:r>
          </a:p>
        </p:txBody>
      </p:sp>
    </p:spTree>
    <p:extLst>
      <p:ext uri="{BB962C8B-B14F-4D97-AF65-F5344CB8AC3E}">
        <p14:creationId xmlns:p14="http://schemas.microsoft.com/office/powerpoint/2010/main" val="1528445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CC44-DB3E-4373-A517-5CC77363FACD}"/>
              </a:ext>
            </a:extLst>
          </p:cNvPr>
          <p:cNvSpPr>
            <a:spLocks noGrp="1"/>
          </p:cNvSpPr>
          <p:nvPr>
            <p:ph type="title"/>
          </p:nvPr>
        </p:nvSpPr>
        <p:spPr/>
        <p:txBody>
          <a:bodyPr/>
          <a:lstStyle/>
          <a:p>
            <a:r>
              <a:rPr lang="en-US" dirty="0"/>
              <a:t>RAM= Random Access Memory </a:t>
            </a:r>
          </a:p>
        </p:txBody>
      </p:sp>
      <p:sp>
        <p:nvSpPr>
          <p:cNvPr id="3" name="Content Placeholder 2">
            <a:extLst>
              <a:ext uri="{FF2B5EF4-FFF2-40B4-BE49-F238E27FC236}">
                <a16:creationId xmlns:a16="http://schemas.microsoft.com/office/drawing/2014/main" id="{119A7EFB-1DC9-4C10-A08B-F18986392DA8}"/>
              </a:ext>
            </a:extLst>
          </p:cNvPr>
          <p:cNvSpPr>
            <a:spLocks noGrp="1"/>
          </p:cNvSpPr>
          <p:nvPr>
            <p:ph idx="1"/>
          </p:nvPr>
        </p:nvSpPr>
        <p:spPr/>
        <p:txBody>
          <a:bodyPr/>
          <a:lstStyle/>
          <a:p>
            <a:r>
              <a:rPr lang="en-US" dirty="0"/>
              <a:t>Can be read or changed in any order </a:t>
            </a:r>
          </a:p>
          <a:p>
            <a:r>
              <a:rPr lang="en-US" dirty="0"/>
              <a:t>Machine code is applied to play with it. </a:t>
            </a:r>
          </a:p>
          <a:p>
            <a:r>
              <a:rPr lang="en-US" dirty="0"/>
              <a:t>Quickly access the information anywhere in the memory. Almost the same speed of access at cell 0 or at cell 1000.</a:t>
            </a:r>
          </a:p>
          <a:p>
            <a:r>
              <a:rPr lang="en-US" dirty="0"/>
              <a:t>It is faster to read and write at given locations than other types of memory. Yet, it does not allow us to store as much data as we can do using other types of memories like disks. </a:t>
            </a:r>
          </a:p>
        </p:txBody>
      </p:sp>
    </p:spTree>
    <p:extLst>
      <p:ext uri="{BB962C8B-B14F-4D97-AF65-F5344CB8AC3E}">
        <p14:creationId xmlns:p14="http://schemas.microsoft.com/office/powerpoint/2010/main" val="2641884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2B20-F596-41C9-AFCD-BC90E779C571}"/>
              </a:ext>
            </a:extLst>
          </p:cNvPr>
          <p:cNvSpPr>
            <a:spLocks noGrp="1"/>
          </p:cNvSpPr>
          <p:nvPr>
            <p:ph type="title"/>
          </p:nvPr>
        </p:nvSpPr>
        <p:spPr/>
        <p:txBody>
          <a:bodyPr/>
          <a:lstStyle/>
          <a:p>
            <a:r>
              <a:rPr lang="en-US" dirty="0"/>
              <a:t>Volatile memory</a:t>
            </a:r>
          </a:p>
        </p:txBody>
      </p:sp>
      <p:sp>
        <p:nvSpPr>
          <p:cNvPr id="3" name="Content Placeholder 2">
            <a:extLst>
              <a:ext uri="{FF2B5EF4-FFF2-40B4-BE49-F238E27FC236}">
                <a16:creationId xmlns:a16="http://schemas.microsoft.com/office/drawing/2014/main" id="{1F90583B-BEF6-4CDF-9BC2-D534A73EAAFF}"/>
              </a:ext>
            </a:extLst>
          </p:cNvPr>
          <p:cNvSpPr>
            <a:spLocks noGrp="1"/>
          </p:cNvSpPr>
          <p:nvPr>
            <p:ph idx="1"/>
          </p:nvPr>
        </p:nvSpPr>
        <p:spPr/>
        <p:txBody>
          <a:bodyPr/>
          <a:lstStyle/>
          <a:p>
            <a:r>
              <a:rPr lang="en-US" dirty="0"/>
              <a:t>Electricity dependent.  </a:t>
            </a:r>
          </a:p>
          <a:p>
            <a:r>
              <a:rPr lang="en-US" dirty="0"/>
              <a:t>Electricity shut down == Loss of data. My generation has suffered from it.</a:t>
            </a:r>
          </a:p>
          <a:p>
            <a:r>
              <a:rPr lang="en-US" dirty="0"/>
              <a:t>RAM: Random Access Memory</a:t>
            </a:r>
          </a:p>
          <a:p>
            <a:r>
              <a:rPr lang="en-US" dirty="0"/>
              <a:t>Cache.</a:t>
            </a:r>
          </a:p>
          <a:p>
            <a:endParaRPr lang="en-US" dirty="0"/>
          </a:p>
        </p:txBody>
      </p:sp>
    </p:spTree>
    <p:extLst>
      <p:ext uri="{BB962C8B-B14F-4D97-AF65-F5344CB8AC3E}">
        <p14:creationId xmlns:p14="http://schemas.microsoft.com/office/powerpoint/2010/main" val="2307888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21E4-E2F6-4A43-B89F-FF4DFCED9DBB}"/>
              </a:ext>
            </a:extLst>
          </p:cNvPr>
          <p:cNvSpPr>
            <a:spLocks noGrp="1"/>
          </p:cNvSpPr>
          <p:nvPr>
            <p:ph type="title"/>
          </p:nvPr>
        </p:nvSpPr>
        <p:spPr/>
        <p:txBody>
          <a:bodyPr/>
          <a:lstStyle/>
          <a:p>
            <a:r>
              <a:rPr lang="en-US" dirty="0"/>
              <a:t>Nonvolatile memory </a:t>
            </a:r>
          </a:p>
        </p:txBody>
      </p:sp>
      <p:sp>
        <p:nvSpPr>
          <p:cNvPr id="3" name="Content Placeholder 2">
            <a:extLst>
              <a:ext uri="{FF2B5EF4-FFF2-40B4-BE49-F238E27FC236}">
                <a16:creationId xmlns:a16="http://schemas.microsoft.com/office/drawing/2014/main" id="{D4918B1A-2D48-469A-8F8E-9811858562CF}"/>
              </a:ext>
            </a:extLst>
          </p:cNvPr>
          <p:cNvSpPr>
            <a:spLocks noGrp="1"/>
          </p:cNvSpPr>
          <p:nvPr>
            <p:ph idx="1"/>
          </p:nvPr>
        </p:nvSpPr>
        <p:spPr/>
        <p:txBody>
          <a:bodyPr/>
          <a:lstStyle/>
          <a:p>
            <a:r>
              <a:rPr lang="en-US" dirty="0"/>
              <a:t>Does not need to be connected to electricity to store the data.</a:t>
            </a:r>
            <a:endParaRPr lang="fa-IR" dirty="0"/>
          </a:p>
          <a:p>
            <a:r>
              <a:rPr lang="en-US" dirty="0"/>
              <a:t>USB</a:t>
            </a:r>
          </a:p>
          <a:p>
            <a:r>
              <a:rPr lang="en-US" dirty="0"/>
              <a:t>Hard Drive</a:t>
            </a:r>
          </a:p>
          <a:p>
            <a:r>
              <a:rPr lang="en-US" dirty="0"/>
              <a:t>ROM: Read Only Memory</a:t>
            </a:r>
          </a:p>
          <a:p>
            <a:r>
              <a:rPr lang="en-US" dirty="0"/>
              <a:t>CD</a:t>
            </a:r>
          </a:p>
          <a:p>
            <a:r>
              <a:rPr lang="en-US" dirty="0"/>
              <a:t>DVD </a:t>
            </a:r>
          </a:p>
        </p:txBody>
      </p:sp>
    </p:spTree>
    <p:extLst>
      <p:ext uri="{BB962C8B-B14F-4D97-AF65-F5344CB8AC3E}">
        <p14:creationId xmlns:p14="http://schemas.microsoft.com/office/powerpoint/2010/main" val="1287200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5086-8247-4B98-BE52-DF31160529BB}"/>
              </a:ext>
            </a:extLst>
          </p:cNvPr>
          <p:cNvSpPr>
            <a:spLocks noGrp="1"/>
          </p:cNvSpPr>
          <p:nvPr>
            <p:ph type="title"/>
          </p:nvPr>
        </p:nvSpPr>
        <p:spPr/>
        <p:txBody>
          <a:bodyPr/>
          <a:lstStyle/>
          <a:p>
            <a:r>
              <a:rPr lang="en-US" dirty="0"/>
              <a:t>What is next? </a:t>
            </a:r>
          </a:p>
        </p:txBody>
      </p:sp>
      <p:sp>
        <p:nvSpPr>
          <p:cNvPr id="3" name="Content Placeholder 2">
            <a:extLst>
              <a:ext uri="{FF2B5EF4-FFF2-40B4-BE49-F238E27FC236}">
                <a16:creationId xmlns:a16="http://schemas.microsoft.com/office/drawing/2014/main" id="{1D732D36-81A4-493A-B06E-9FE0D9FCF3F6}"/>
              </a:ext>
            </a:extLst>
          </p:cNvPr>
          <p:cNvSpPr>
            <a:spLocks noGrp="1"/>
          </p:cNvSpPr>
          <p:nvPr>
            <p:ph idx="1"/>
          </p:nvPr>
        </p:nvSpPr>
        <p:spPr/>
        <p:txBody>
          <a:bodyPr/>
          <a:lstStyle/>
          <a:p>
            <a:r>
              <a:rPr lang="en-US" dirty="0"/>
              <a:t>Next class we will focus on Algorithms and flowcharts.</a:t>
            </a:r>
          </a:p>
          <a:p>
            <a:r>
              <a:rPr lang="en-US" dirty="0"/>
              <a:t>We will talk about programming languages, compiling, and machine languages</a:t>
            </a:r>
          </a:p>
          <a:p>
            <a:r>
              <a:rPr lang="en-US" dirty="0"/>
              <a:t>We will talk about Java and how to install it</a:t>
            </a:r>
          </a:p>
          <a:p>
            <a:endParaRPr lang="en-US" dirty="0"/>
          </a:p>
        </p:txBody>
      </p:sp>
    </p:spTree>
    <p:extLst>
      <p:ext uri="{BB962C8B-B14F-4D97-AF65-F5344CB8AC3E}">
        <p14:creationId xmlns:p14="http://schemas.microsoft.com/office/powerpoint/2010/main" val="66147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57AB-0994-4733-A9C9-2077CBB9D7A0}"/>
              </a:ext>
            </a:extLst>
          </p:cNvPr>
          <p:cNvSpPr>
            <a:spLocks noGrp="1"/>
          </p:cNvSpPr>
          <p:nvPr>
            <p:ph type="title"/>
          </p:nvPr>
        </p:nvSpPr>
        <p:spPr/>
        <p:txBody>
          <a:bodyPr>
            <a:normAutofit/>
          </a:bodyPr>
          <a:lstStyle/>
          <a:p>
            <a:r>
              <a:rPr lang="en-US" dirty="0"/>
              <a:t>What is a computer? </a:t>
            </a:r>
          </a:p>
        </p:txBody>
      </p:sp>
      <p:sp>
        <p:nvSpPr>
          <p:cNvPr id="3" name="Content Placeholder 2">
            <a:extLst>
              <a:ext uri="{FF2B5EF4-FFF2-40B4-BE49-F238E27FC236}">
                <a16:creationId xmlns:a16="http://schemas.microsoft.com/office/drawing/2014/main" id="{45490AF0-0830-481A-B174-72B03FD005C3}"/>
              </a:ext>
            </a:extLst>
          </p:cNvPr>
          <p:cNvSpPr>
            <a:spLocks noGrp="1"/>
          </p:cNvSpPr>
          <p:nvPr>
            <p:ph idx="1"/>
          </p:nvPr>
        </p:nvSpPr>
        <p:spPr/>
        <p:txBody>
          <a:bodyPr>
            <a:normAutofit/>
          </a:bodyPr>
          <a:lstStyle/>
          <a:p>
            <a:r>
              <a:rPr lang="en-US" dirty="0"/>
              <a:t>A machine capable of carrying out arithmetic and logical operations using computer programming i.e., doing computation.</a:t>
            </a:r>
          </a:p>
          <a:p>
            <a:r>
              <a:rPr lang="en-US" dirty="0"/>
              <a:t>Tablets, cellphones, smart watches, vending machines, ATM machines,… .</a:t>
            </a:r>
          </a:p>
          <a:p>
            <a:r>
              <a:rPr lang="en-US" dirty="0"/>
              <a:t>Alan Turing, Charles Babbage, … </a:t>
            </a:r>
          </a:p>
          <a:p>
            <a:r>
              <a:rPr lang="en-US" dirty="0"/>
              <a:t>Make life easier by doing extremely large amount of computation in a matter of seconds. </a:t>
            </a:r>
          </a:p>
          <a:p>
            <a:r>
              <a:rPr lang="en-US" dirty="0"/>
              <a:t>Save lives like MRI machines, </a:t>
            </a:r>
            <a:r>
              <a:rPr lang="en-US" dirty="0" err="1"/>
              <a:t>Covid</a:t>
            </a:r>
            <a:r>
              <a:rPr lang="en-US" dirty="0"/>
              <a:t> Alert,…..</a:t>
            </a:r>
          </a:p>
        </p:txBody>
      </p:sp>
    </p:spTree>
    <p:extLst>
      <p:ext uri="{BB962C8B-B14F-4D97-AF65-F5344CB8AC3E}">
        <p14:creationId xmlns:p14="http://schemas.microsoft.com/office/powerpoint/2010/main" val="29509237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8ED0-297A-44F6-86E5-8CE9BBCDDDFD}"/>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C3E49B73-1181-4181-8A9D-13E3C4D5042B}"/>
              </a:ext>
            </a:extLst>
          </p:cNvPr>
          <p:cNvSpPr>
            <a:spLocks noGrp="1"/>
          </p:cNvSpPr>
          <p:nvPr>
            <p:ph idx="1"/>
          </p:nvPr>
        </p:nvSpPr>
        <p:spPr/>
        <p:txBody>
          <a:bodyPr/>
          <a:lstStyle/>
          <a:p>
            <a:r>
              <a:rPr lang="en-US" dirty="0"/>
              <a:t>Muhammad ibn Musa al-Khwarizmi introduced the concept of algorithms.</a:t>
            </a:r>
          </a:p>
          <a:p>
            <a:r>
              <a:rPr lang="en-US" dirty="0"/>
              <a:t>Algorithms are the backbone of Computer Science. </a:t>
            </a:r>
          </a:p>
          <a:p>
            <a:r>
              <a:rPr lang="en-US" dirty="0"/>
              <a:t>Lots of mathematicians such as Church and </a:t>
            </a:r>
            <a:r>
              <a:rPr lang="en-US" dirty="0" err="1"/>
              <a:t>Godel</a:t>
            </a:r>
            <a:r>
              <a:rPr lang="en-US" dirty="0"/>
              <a:t>.</a:t>
            </a:r>
          </a:p>
          <a:p>
            <a:r>
              <a:rPr lang="en-US" dirty="0"/>
              <a:t> Charles Babbage Designed the first computer. </a:t>
            </a:r>
          </a:p>
          <a:p>
            <a:r>
              <a:rPr lang="en-US" dirty="0"/>
              <a:t>Modern day computers are based on what we called Turing machines.</a:t>
            </a:r>
          </a:p>
          <a:p>
            <a:r>
              <a:rPr lang="en-US" dirty="0"/>
              <a:t>Alan Turing a mathematician, war hero and the father of modern computer science. (WWII).</a:t>
            </a:r>
          </a:p>
        </p:txBody>
      </p:sp>
    </p:spTree>
    <p:extLst>
      <p:ext uri="{BB962C8B-B14F-4D97-AF65-F5344CB8AC3E}">
        <p14:creationId xmlns:p14="http://schemas.microsoft.com/office/powerpoint/2010/main" val="20551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6764-2399-42CF-BAD8-3F0E5475208C}"/>
              </a:ext>
            </a:extLst>
          </p:cNvPr>
          <p:cNvSpPr>
            <a:spLocks noGrp="1"/>
          </p:cNvSpPr>
          <p:nvPr>
            <p:ph type="title"/>
          </p:nvPr>
        </p:nvSpPr>
        <p:spPr/>
        <p:txBody>
          <a:bodyPr>
            <a:normAutofit/>
          </a:bodyPr>
          <a:lstStyle/>
          <a:p>
            <a:r>
              <a:rPr lang="en-US" dirty="0"/>
              <a:t>Different computer types </a:t>
            </a:r>
          </a:p>
        </p:txBody>
      </p:sp>
      <p:sp>
        <p:nvSpPr>
          <p:cNvPr id="3" name="Content Placeholder 2">
            <a:extLst>
              <a:ext uri="{FF2B5EF4-FFF2-40B4-BE49-F238E27FC236}">
                <a16:creationId xmlns:a16="http://schemas.microsoft.com/office/drawing/2014/main" id="{918E6D87-CAE5-4F90-AD23-FCBB10DEC8C6}"/>
              </a:ext>
            </a:extLst>
          </p:cNvPr>
          <p:cNvSpPr>
            <a:spLocks noGrp="1"/>
          </p:cNvSpPr>
          <p:nvPr>
            <p:ph idx="1"/>
          </p:nvPr>
        </p:nvSpPr>
        <p:spPr/>
        <p:txBody>
          <a:bodyPr>
            <a:normAutofit/>
          </a:bodyPr>
          <a:lstStyle/>
          <a:p>
            <a:r>
              <a:rPr lang="en-US" dirty="0"/>
              <a:t>Laptops</a:t>
            </a:r>
          </a:p>
          <a:p>
            <a:r>
              <a:rPr lang="en-US" dirty="0"/>
              <a:t>Desktop computers</a:t>
            </a:r>
          </a:p>
          <a:p>
            <a:r>
              <a:rPr lang="en-US" dirty="0"/>
              <a:t>Tablets</a:t>
            </a:r>
          </a:p>
          <a:p>
            <a:r>
              <a:rPr lang="en-US" dirty="0"/>
              <a:t>Notebooks</a:t>
            </a:r>
          </a:p>
          <a:p>
            <a:r>
              <a:rPr lang="en-US" dirty="0"/>
              <a:t>Mobile devises </a:t>
            </a:r>
          </a:p>
          <a:p>
            <a:r>
              <a:rPr lang="en-US" dirty="0"/>
              <a:t>Smart watches </a:t>
            </a:r>
          </a:p>
          <a:p>
            <a:r>
              <a:rPr lang="en-US" dirty="0"/>
              <a:t>Super computers </a:t>
            </a:r>
          </a:p>
        </p:txBody>
      </p:sp>
    </p:spTree>
    <p:extLst>
      <p:ext uri="{BB962C8B-B14F-4D97-AF65-F5344CB8AC3E}">
        <p14:creationId xmlns:p14="http://schemas.microsoft.com/office/powerpoint/2010/main" val="14809637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6764-2399-42CF-BAD8-3F0E5475208C}"/>
              </a:ext>
            </a:extLst>
          </p:cNvPr>
          <p:cNvSpPr>
            <a:spLocks noGrp="1"/>
          </p:cNvSpPr>
          <p:nvPr>
            <p:ph type="title"/>
          </p:nvPr>
        </p:nvSpPr>
        <p:spPr/>
        <p:txBody>
          <a:bodyPr>
            <a:normAutofit/>
          </a:bodyPr>
          <a:lstStyle/>
          <a:p>
            <a:r>
              <a:rPr lang="en-US" dirty="0"/>
              <a:t> Components </a:t>
            </a:r>
          </a:p>
        </p:txBody>
      </p:sp>
      <p:sp>
        <p:nvSpPr>
          <p:cNvPr id="3" name="Content Placeholder 2">
            <a:extLst>
              <a:ext uri="{FF2B5EF4-FFF2-40B4-BE49-F238E27FC236}">
                <a16:creationId xmlns:a16="http://schemas.microsoft.com/office/drawing/2014/main" id="{918E6D87-CAE5-4F90-AD23-FCBB10DEC8C6}"/>
              </a:ext>
            </a:extLst>
          </p:cNvPr>
          <p:cNvSpPr>
            <a:spLocks noGrp="1"/>
          </p:cNvSpPr>
          <p:nvPr>
            <p:ph idx="1"/>
          </p:nvPr>
        </p:nvSpPr>
        <p:spPr/>
        <p:txBody>
          <a:bodyPr>
            <a:normAutofit/>
          </a:bodyPr>
          <a:lstStyle/>
          <a:p>
            <a:r>
              <a:rPr lang="en-US" dirty="0"/>
              <a:t> </a:t>
            </a:r>
            <a:r>
              <a:rPr lang="en-US" sz="3600" dirty="0"/>
              <a:t>Hardware: The body </a:t>
            </a:r>
            <a:endParaRPr lang="en-US" dirty="0"/>
          </a:p>
          <a:p>
            <a:r>
              <a:rPr lang="en-US" sz="3600" dirty="0"/>
              <a:t>Software : The mind and soul </a:t>
            </a:r>
            <a:endParaRPr lang="en-US" dirty="0"/>
          </a:p>
        </p:txBody>
      </p:sp>
    </p:spTree>
    <p:extLst>
      <p:ext uri="{BB962C8B-B14F-4D97-AF65-F5344CB8AC3E}">
        <p14:creationId xmlns:p14="http://schemas.microsoft.com/office/powerpoint/2010/main" val="18853141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9B99-902F-427C-9DB3-628DF5A292AE}"/>
              </a:ext>
            </a:extLst>
          </p:cNvPr>
          <p:cNvSpPr>
            <a:spLocks noGrp="1"/>
          </p:cNvSpPr>
          <p:nvPr>
            <p:ph type="title"/>
          </p:nvPr>
        </p:nvSpPr>
        <p:spPr/>
        <p:txBody>
          <a:bodyPr/>
          <a:lstStyle/>
          <a:p>
            <a:r>
              <a:rPr lang="en-US" dirty="0"/>
              <a:t>Hardware: What you can physically see and touch  </a:t>
            </a:r>
          </a:p>
        </p:txBody>
      </p:sp>
      <p:sp>
        <p:nvSpPr>
          <p:cNvPr id="3" name="Content Placeholder 2">
            <a:extLst>
              <a:ext uri="{FF2B5EF4-FFF2-40B4-BE49-F238E27FC236}">
                <a16:creationId xmlns:a16="http://schemas.microsoft.com/office/drawing/2014/main" id="{E2756A02-EB25-4F40-B20C-BBF28DC9CC56}"/>
              </a:ext>
            </a:extLst>
          </p:cNvPr>
          <p:cNvSpPr>
            <a:spLocks noGrp="1"/>
          </p:cNvSpPr>
          <p:nvPr>
            <p:ph idx="1"/>
          </p:nvPr>
        </p:nvSpPr>
        <p:spPr/>
        <p:txBody>
          <a:bodyPr/>
          <a:lstStyle/>
          <a:p>
            <a:r>
              <a:rPr lang="en-US" dirty="0"/>
              <a:t>Mouse </a:t>
            </a:r>
          </a:p>
          <a:p>
            <a:r>
              <a:rPr lang="en-US" dirty="0"/>
              <a:t>Keyboard</a:t>
            </a:r>
          </a:p>
          <a:p>
            <a:r>
              <a:rPr lang="en-US" dirty="0"/>
              <a:t>Mother board: Containing the essential electrical devices of the machine</a:t>
            </a:r>
          </a:p>
          <a:p>
            <a:r>
              <a:rPr lang="en-US" dirty="0"/>
              <a:t>Processors</a:t>
            </a:r>
          </a:p>
          <a:p>
            <a:r>
              <a:rPr lang="en-US" dirty="0"/>
              <a:t>Case</a:t>
            </a:r>
          </a:p>
          <a:p>
            <a:r>
              <a:rPr lang="en-US" dirty="0"/>
              <a:t>Desktop</a:t>
            </a:r>
          </a:p>
          <a:p>
            <a:r>
              <a:rPr lang="en-US" dirty="0"/>
              <a:t>Hardware and electrical engineering. </a:t>
            </a:r>
          </a:p>
        </p:txBody>
      </p:sp>
    </p:spTree>
    <p:extLst>
      <p:ext uri="{BB962C8B-B14F-4D97-AF65-F5344CB8AC3E}">
        <p14:creationId xmlns:p14="http://schemas.microsoft.com/office/powerpoint/2010/main" val="421865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AC10-F34E-48EE-AC8B-68C55F422A2C}"/>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9FA4CFFB-2EFA-4B98-9BE5-0CDD68198944}"/>
              </a:ext>
            </a:extLst>
          </p:cNvPr>
          <p:cNvSpPr>
            <a:spLocks noGrp="1"/>
          </p:cNvSpPr>
          <p:nvPr>
            <p:ph idx="1"/>
          </p:nvPr>
        </p:nvSpPr>
        <p:spPr/>
        <p:txBody>
          <a:bodyPr/>
          <a:lstStyle/>
          <a:p>
            <a:r>
              <a:rPr lang="en-US" dirty="0"/>
              <a:t>Groups of data and computer instructions that make the machine finish its desired task. </a:t>
            </a:r>
          </a:p>
          <a:p>
            <a:r>
              <a:rPr lang="en-US" dirty="0"/>
              <a:t>Microsoft word</a:t>
            </a:r>
          </a:p>
          <a:p>
            <a:r>
              <a:rPr lang="en-US" dirty="0"/>
              <a:t>Microsoft Power point</a:t>
            </a:r>
          </a:p>
          <a:p>
            <a:r>
              <a:rPr lang="en-US" dirty="0"/>
              <a:t>Google maps</a:t>
            </a:r>
          </a:p>
          <a:p>
            <a:r>
              <a:rPr lang="en-US" dirty="0"/>
              <a:t>Games </a:t>
            </a:r>
          </a:p>
          <a:p>
            <a:r>
              <a:rPr lang="en-US" dirty="0"/>
              <a:t>Oracle</a:t>
            </a:r>
          </a:p>
          <a:p>
            <a:r>
              <a:rPr lang="en-US" dirty="0"/>
              <a:t>Net Beans </a:t>
            </a:r>
          </a:p>
          <a:p>
            <a:r>
              <a:rPr lang="en-US" dirty="0"/>
              <a:t>Eclipse </a:t>
            </a:r>
          </a:p>
          <a:p>
            <a:r>
              <a:rPr lang="en-US" dirty="0" err="1"/>
              <a:t>Itunes</a:t>
            </a:r>
            <a:endParaRPr lang="en-US" dirty="0"/>
          </a:p>
          <a:p>
            <a:endParaRPr lang="en-US" dirty="0"/>
          </a:p>
        </p:txBody>
      </p:sp>
    </p:spTree>
    <p:extLst>
      <p:ext uri="{BB962C8B-B14F-4D97-AF65-F5344CB8AC3E}">
        <p14:creationId xmlns:p14="http://schemas.microsoft.com/office/powerpoint/2010/main" val="310204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A182-EECB-4714-8614-37F04FB2495A}"/>
              </a:ext>
            </a:extLst>
          </p:cNvPr>
          <p:cNvSpPr>
            <a:spLocks noGrp="1"/>
          </p:cNvSpPr>
          <p:nvPr>
            <p:ph type="title"/>
          </p:nvPr>
        </p:nvSpPr>
        <p:spPr/>
        <p:txBody>
          <a:bodyPr/>
          <a:lstStyle/>
          <a:p>
            <a:r>
              <a:rPr lang="en-US" dirty="0"/>
              <a:t>Input1: Oxygen of the machine.  </a:t>
            </a:r>
          </a:p>
        </p:txBody>
      </p:sp>
      <p:sp>
        <p:nvSpPr>
          <p:cNvPr id="3" name="Content Placeholder 2">
            <a:extLst>
              <a:ext uri="{FF2B5EF4-FFF2-40B4-BE49-F238E27FC236}">
                <a16:creationId xmlns:a16="http://schemas.microsoft.com/office/drawing/2014/main" id="{B2F8ED47-635E-4369-8BF0-6D9AEE1DE531}"/>
              </a:ext>
            </a:extLst>
          </p:cNvPr>
          <p:cNvSpPr>
            <a:spLocks noGrp="1"/>
          </p:cNvSpPr>
          <p:nvPr>
            <p:ph idx="1"/>
          </p:nvPr>
        </p:nvSpPr>
        <p:spPr/>
        <p:txBody>
          <a:bodyPr/>
          <a:lstStyle/>
          <a:p>
            <a:r>
              <a:rPr lang="en-US" dirty="0"/>
              <a:t>Electricity is an input to the machine.</a:t>
            </a:r>
          </a:p>
          <a:p>
            <a:r>
              <a:rPr lang="en-US" dirty="0"/>
              <a:t>Analog(continues) and digital(discrete 0,1).</a:t>
            </a:r>
          </a:p>
          <a:p>
            <a:r>
              <a:rPr lang="en-US" dirty="0"/>
              <a:t>Computers work with digital signals ,i.e.,  zero and one.</a:t>
            </a:r>
          </a:p>
          <a:p>
            <a:endParaRPr lang="en-US" dirty="0"/>
          </a:p>
          <a:p>
            <a:pPr marL="0" indent="0">
              <a:buNone/>
            </a:pPr>
            <a:r>
              <a:rPr lang="en-US" dirty="0"/>
              <a:t> </a:t>
            </a:r>
          </a:p>
        </p:txBody>
      </p:sp>
    </p:spTree>
    <p:extLst>
      <p:ext uri="{BB962C8B-B14F-4D97-AF65-F5344CB8AC3E}">
        <p14:creationId xmlns:p14="http://schemas.microsoft.com/office/powerpoint/2010/main" val="9955395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459</TotalTime>
  <Words>977</Words>
  <Application>Microsoft Office PowerPoint</Application>
  <PresentationFormat>Widescreen</PresentationFormat>
  <Paragraphs>142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Programming I  Lecture 1 </vt:lpstr>
      <vt:lpstr>Programming one </vt:lpstr>
      <vt:lpstr>What is a computer? </vt:lpstr>
      <vt:lpstr>History</vt:lpstr>
      <vt:lpstr>Different computer types </vt:lpstr>
      <vt:lpstr> Components </vt:lpstr>
      <vt:lpstr>Hardware: What you can physically see and touch  </vt:lpstr>
      <vt:lpstr>Software</vt:lpstr>
      <vt:lpstr>Input1: Oxygen of the machine.  </vt:lpstr>
      <vt:lpstr>Input</vt:lpstr>
      <vt:lpstr>Output </vt:lpstr>
      <vt:lpstr>Some input devices </vt:lpstr>
      <vt:lpstr>Output devices </vt:lpstr>
      <vt:lpstr>ASCII codes and Binary numbers</vt:lpstr>
      <vt:lpstr>But really, why do we count from one to ten?!</vt:lpstr>
      <vt:lpstr>The number of apples remain the same!!</vt:lpstr>
      <vt:lpstr>Decimal to Binary</vt:lpstr>
      <vt:lpstr>ASCII</vt:lpstr>
      <vt:lpstr>Hexadecimal</vt:lpstr>
      <vt:lpstr>Bit, Bytes, Kilobytes, …</vt:lpstr>
      <vt:lpstr>Memory</vt:lpstr>
      <vt:lpstr>RAM= Random Access Memory </vt:lpstr>
      <vt:lpstr>Volatile memory</vt:lpstr>
      <vt:lpstr>Nonvolatile memory </vt:lpstr>
      <vt:lpstr>What is next?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Computers</dc:title>
  <dc:creator>Kia babashahi</dc:creator>
  <cp:lastModifiedBy>Kia babashahi</cp:lastModifiedBy>
  <cp:revision>26</cp:revision>
  <dcterms:created xsi:type="dcterms:W3CDTF">2020-06-03T15:55:53Z</dcterms:created>
  <dcterms:modified xsi:type="dcterms:W3CDTF">2020-08-25T20:22:11Z</dcterms:modified>
</cp:coreProperties>
</file>