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0" r:id="rId1"/>
  </p:sldMasterIdLst>
  <p:notesMasterIdLst>
    <p:notesMasterId r:id="rId32"/>
  </p:notesMasterIdLst>
  <p:sldIdLst>
    <p:sldId id="256" r:id="rId2"/>
    <p:sldId id="258" r:id="rId3"/>
    <p:sldId id="284" r:id="rId4"/>
    <p:sldId id="285" r:id="rId5"/>
    <p:sldId id="28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7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0C9E2-F8D6-4EA7-8049-4FF8CCB838D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E49C3-2751-4A83-B47B-88A4826D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7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1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8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6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8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95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89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30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43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8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2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0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4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9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7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3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5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  <p:sldLayoutId id="2147484222" r:id="rId12"/>
    <p:sldLayoutId id="2147484223" r:id="rId13"/>
    <p:sldLayoutId id="2147484224" r:id="rId14"/>
    <p:sldLayoutId id="2147484225" r:id="rId15"/>
    <p:sldLayoutId id="2147484226" r:id="rId16"/>
    <p:sldLayoutId id="214748422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19626920-6834-4137-AA6A-5536B57807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C4F131-7815-4140-92DF-1327C989C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S07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D93CE-7E57-4A37-9551-03683D62D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Kia Babashahi </a:t>
            </a:r>
            <a:r>
              <a:rPr lang="en-US" sz="2000" dirty="0" err="1"/>
              <a:t>Ashtiani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5750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7694-BA60-43CF-9551-D44EE877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Truth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875E7-45AE-4E99-8684-C7B180F7C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2+2=4 is called a proposition. Let's rename it to p: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It is not the case that 2+2=4 is shown by ~p or in programming !p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2F9283-535C-440C-8C3E-A55A410C2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5896"/>
              </p:ext>
            </p:extLst>
          </p:nvPr>
        </p:nvGraphicFramePr>
        <p:xfrm>
          <a:off x="2213810" y="2880360"/>
          <a:ext cx="2154990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54990">
                  <a:extLst>
                    <a:ext uri="{9D8B030D-6E8A-4147-A177-3AD203B41FA5}">
                      <a16:colId xmlns:a16="http://schemas.microsoft.com/office/drawing/2014/main" val="589366318"/>
                    </a:ext>
                  </a:extLst>
                </a:gridCol>
              </a:tblGrid>
              <a:tr h="322862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776017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118107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7416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E1679FB9-9FCA-4314-B506-62913F0DB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60435"/>
              </p:ext>
            </p:extLst>
          </p:nvPr>
        </p:nvGraphicFramePr>
        <p:xfrm>
          <a:off x="2086810" y="4391660"/>
          <a:ext cx="2154990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77495">
                  <a:extLst>
                    <a:ext uri="{9D8B030D-6E8A-4147-A177-3AD203B41FA5}">
                      <a16:colId xmlns:a16="http://schemas.microsoft.com/office/drawing/2014/main" val="589366318"/>
                    </a:ext>
                  </a:extLst>
                </a:gridCol>
                <a:gridCol w="1077495">
                  <a:extLst>
                    <a:ext uri="{9D8B030D-6E8A-4147-A177-3AD203B41FA5}">
                      <a16:colId xmlns:a16="http://schemas.microsoft.com/office/drawing/2014/main" val="979594776"/>
                    </a:ext>
                  </a:extLst>
                </a:gridCol>
              </a:tblGrid>
              <a:tr h="322862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776017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118107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74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7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6668-EF09-4D19-9EB3-4D21A2BE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Binary operators </a:t>
            </a:r>
          </a:p>
        </p:txBody>
      </p:sp>
      <p:graphicFrame>
        <p:nvGraphicFramePr>
          <p:cNvPr id="88" name="Table 4">
            <a:extLst>
              <a:ext uri="{FF2B5EF4-FFF2-40B4-BE49-F238E27FC236}">
                <a16:creationId xmlns:a16="http://schemas.microsoft.com/office/drawing/2014/main" id="{84A2C39D-60ED-4546-BB3A-595004E727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652054"/>
              </p:ext>
            </p:extLst>
          </p:nvPr>
        </p:nvGraphicFramePr>
        <p:xfrm>
          <a:off x="921014" y="992612"/>
          <a:ext cx="6194426" cy="454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9148">
                  <a:extLst>
                    <a:ext uri="{9D8B030D-6E8A-4147-A177-3AD203B41FA5}">
                      <a16:colId xmlns:a16="http://schemas.microsoft.com/office/drawing/2014/main" val="2840821397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val="361796875"/>
                    </a:ext>
                  </a:extLst>
                </a:gridCol>
                <a:gridCol w="1740535">
                  <a:extLst>
                    <a:ext uri="{9D8B030D-6E8A-4147-A177-3AD203B41FA5}">
                      <a16:colId xmlns:a16="http://schemas.microsoft.com/office/drawing/2014/main" val="894930201"/>
                    </a:ext>
                  </a:extLst>
                </a:gridCol>
                <a:gridCol w="1545273">
                  <a:extLst>
                    <a:ext uri="{9D8B030D-6E8A-4147-A177-3AD203B41FA5}">
                      <a16:colId xmlns:a16="http://schemas.microsoft.com/office/drawing/2014/main" val="1760238255"/>
                    </a:ext>
                  </a:extLst>
                </a:gridCol>
                <a:gridCol w="1264285">
                  <a:extLst>
                    <a:ext uri="{9D8B030D-6E8A-4147-A177-3AD203B41FA5}">
                      <a16:colId xmlns:a16="http://schemas.microsoft.com/office/drawing/2014/main" val="3720009013"/>
                    </a:ext>
                  </a:extLst>
                </a:gridCol>
              </a:tblGrid>
              <a:tr h="1712976">
                <a:tc>
                  <a:txBody>
                    <a:bodyPr/>
                    <a:lstStyle/>
                    <a:p>
                      <a:r>
                        <a:rPr lang="en-US" sz="3300"/>
                        <a:t>P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Q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P -&gt; Q</a:t>
                      </a:r>
                    </a:p>
                    <a:p>
                      <a:r>
                        <a:rPr lang="en-US" sz="2200"/>
                        <a:t>(If p then q)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P &amp;&amp; Q</a:t>
                      </a:r>
                    </a:p>
                    <a:p>
                      <a:r>
                        <a:rPr lang="en-US" sz="3300" dirty="0"/>
                        <a:t>(And)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P || Q</a:t>
                      </a:r>
                    </a:p>
                    <a:p>
                      <a:r>
                        <a:rPr lang="en-US" sz="3300"/>
                        <a:t>(Or)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250737914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r>
                        <a:rPr lang="en-US" sz="3300"/>
                        <a:t>T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T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T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T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T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63490613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r>
                        <a:rPr lang="en-US" sz="3300"/>
                        <a:t>T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F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F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F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T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151880909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r>
                        <a:rPr lang="en-US" sz="3300"/>
                        <a:t>F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T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T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F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T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671103269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r>
                        <a:rPr lang="en-US" sz="3300"/>
                        <a:t>F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F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T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F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F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28812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46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DB92-DC9E-4D45-AC07-3D7D31A1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operators are applied 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F7C9-7909-48C7-90A1-540A2BD45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variables: Boolean Algebra </a:t>
            </a:r>
          </a:p>
          <a:p>
            <a:r>
              <a:rPr lang="en-US" dirty="0"/>
              <a:t>Zero and one.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8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7D8A-CA24-4381-BCF3-F4FB24A9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0B5B-0308-4679-B56C-1ADD2B4C2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future you will embed them in control statements.</a:t>
            </a:r>
          </a:p>
          <a:p>
            <a:r>
              <a:rPr lang="en-US" dirty="0"/>
              <a:t>For now you will apply them to normal </a:t>
            </a:r>
          </a:p>
        </p:txBody>
      </p:sp>
    </p:spTree>
    <p:extLst>
      <p:ext uri="{BB962C8B-B14F-4D97-AF65-F5344CB8AC3E}">
        <p14:creationId xmlns:p14="http://schemas.microsoft.com/office/powerpoint/2010/main" val="1694950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25363578-2A8C-4658-87B5-C5912F54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93" name="Freeform 6">
              <a:extLst>
                <a:ext uri="{FF2B5EF4-FFF2-40B4-BE49-F238E27FC236}">
                  <a16:creationId xmlns:a16="http://schemas.microsoft.com/office/drawing/2014/main" id="{E218F359-143F-4C4D-89E0-5264C1C84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62ADA4B7-AAC9-4634-808E-1FFA83601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32EDB2D2-BC10-4870-9DC7-868590D46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293A2EC2-7274-4905-8DAF-A2D403034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676BE7D1-3188-44D8-8A0A-51164D0AB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2045A432-8539-4E56-9560-4B67D2520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984EBD3F-67EF-44C7-B884-6983D06E0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1DAE6-9034-4313-95E3-70D548DF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Code 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04EA309-75FB-47C1-A6DE-0641E882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3" name="Freeform 6">
              <a:extLst>
                <a:ext uri="{FF2B5EF4-FFF2-40B4-BE49-F238E27FC236}">
                  <a16:creationId xmlns:a16="http://schemas.microsoft.com/office/drawing/2014/main" id="{46C35B8F-F012-4EB6-9A40-14AC47D5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4" name="Freeform 7">
              <a:extLst>
                <a:ext uri="{FF2B5EF4-FFF2-40B4-BE49-F238E27FC236}">
                  <a16:creationId xmlns:a16="http://schemas.microsoft.com/office/drawing/2014/main" id="{86B5E619-B0C5-46FF-83E1-4B39600A8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5" name="Freeform 25">
              <a:extLst>
                <a:ext uri="{FF2B5EF4-FFF2-40B4-BE49-F238E27FC236}">
                  <a16:creationId xmlns:a16="http://schemas.microsoft.com/office/drawing/2014/main" id="{8FED7728-C4A5-4FEC-8B1F-B1847A9AB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6" name="Freeform 26">
              <a:extLst>
                <a:ext uri="{FF2B5EF4-FFF2-40B4-BE49-F238E27FC236}">
                  <a16:creationId xmlns:a16="http://schemas.microsoft.com/office/drawing/2014/main" id="{3B9EAFCC-013A-4E5C-8D5D-DE083A1BD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7" name="Freeform 27">
              <a:extLst>
                <a:ext uri="{FF2B5EF4-FFF2-40B4-BE49-F238E27FC236}">
                  <a16:creationId xmlns:a16="http://schemas.microsoft.com/office/drawing/2014/main" id="{B902B53C-309D-40B8-AAEC-7A08AEB09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8" name="Freeform 28">
              <a:extLst>
                <a:ext uri="{FF2B5EF4-FFF2-40B4-BE49-F238E27FC236}">
                  <a16:creationId xmlns:a16="http://schemas.microsoft.com/office/drawing/2014/main" id="{AAA81E4B-E270-4490-BDD4-668078C7D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10" name="Rounded Rectangle 16">
            <a:extLst>
              <a:ext uri="{FF2B5EF4-FFF2-40B4-BE49-F238E27FC236}">
                <a16:creationId xmlns:a16="http://schemas.microsoft.com/office/drawing/2014/main" id="{B498D191-2892-49ED-9A61-B92F9F218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7" name="Picture 18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27C98D4-3C81-4585-9E7C-BD5E3BF75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814647"/>
            <a:ext cx="6345311" cy="482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60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F9EA-33AD-4711-BD2D-77E5C9C5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of 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E3BE7-A97B-46F2-BBFE-DD3B1A1E2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now first compute what is inside of the parenthesize until you are taught actual propositional and predicate logic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1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44D9-92D3-45F1-B767-6732E6F5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packages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27D2-BF3E-4B23-9667-FD6BE006D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programmers  you need to feel comfortable using packages and libraries.</a:t>
            </a:r>
          </a:p>
          <a:p>
            <a:r>
              <a:rPr lang="en-US" dirty="0"/>
              <a:t>Some static methods(functions) have been integrated in some Java packages that you can use.</a:t>
            </a:r>
          </a:p>
          <a:p>
            <a:r>
              <a:rPr lang="en-US" dirty="0"/>
              <a:t>These methods (functions) have been implemented very efficiently and are of static nature so no need to create an object of them just load them in the memory.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98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C309-4E2A-4868-AB3B-E3C098DF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 and class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559F9-8BA6-4DE5-B8F1-0543CA05E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method does something independent of the content of any objects.</a:t>
            </a:r>
          </a:p>
          <a:p>
            <a:r>
              <a:rPr lang="en-US" dirty="0"/>
              <a:t>Import the package, call the methods and work with them.</a:t>
            </a:r>
          </a:p>
          <a:p>
            <a:r>
              <a:rPr lang="en-US" dirty="0"/>
              <a:t>First address the first name then call the method.</a:t>
            </a:r>
          </a:p>
          <a:p>
            <a:r>
              <a:rPr lang="en-US" dirty="0" err="1"/>
              <a:t>Dog.catch</a:t>
            </a:r>
            <a:r>
              <a:rPr lang="en-US" dirty="0"/>
              <a:t>(Ball);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4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51CD-E953-4EB3-AE45-E6427FE2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48627-9162-426A-B824-E3B837DC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you with a list of methods that you can use for a lot of mathematical operations.</a:t>
            </a:r>
          </a:p>
          <a:p>
            <a:r>
              <a:rPr lang="en-US" dirty="0"/>
              <a:t>Examples: Min(), Max (), Sin(theta),Cos(Theta), Floor(), Ceil(), ABS(),…. . </a:t>
            </a:r>
          </a:p>
        </p:txBody>
      </p:sp>
    </p:spTree>
    <p:extLst>
      <p:ext uri="{BB962C8B-B14F-4D97-AF65-F5344CB8AC3E}">
        <p14:creationId xmlns:p14="http://schemas.microsoft.com/office/powerpoint/2010/main" val="36050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F317-FCD4-4993-92D2-C323C922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073AA-6D62-4896-929E-970612143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will talk about methods and functions in much more detail in a few classes.</a:t>
            </a:r>
          </a:p>
          <a:p>
            <a:r>
              <a:rPr lang="en-US" dirty="0"/>
              <a:t>Similar to what you have seen in math. </a:t>
            </a:r>
          </a:p>
          <a:p>
            <a:r>
              <a:rPr lang="en-US" dirty="0"/>
              <a:t>A function has a name, and it receives arguments and it can return something.</a:t>
            </a:r>
          </a:p>
          <a:p>
            <a:r>
              <a:rPr lang="en-US" dirty="0"/>
              <a:t> f(x)=2x+1:</a:t>
            </a:r>
          </a:p>
          <a:p>
            <a:pPr lvl="1"/>
            <a:r>
              <a:rPr lang="en-US" dirty="0"/>
              <a:t> f(2)=5  </a:t>
            </a:r>
          </a:p>
          <a:p>
            <a:pPr lvl="1"/>
            <a:r>
              <a:rPr lang="en-US" dirty="0"/>
              <a:t> f is the name of the function, 2 is the input and 5 is what is returned (pay attention it is an int in this example)</a:t>
            </a:r>
          </a:p>
        </p:txBody>
      </p:sp>
    </p:spTree>
    <p:extLst>
      <p:ext uri="{BB962C8B-B14F-4D97-AF65-F5344CB8AC3E}">
        <p14:creationId xmlns:p14="http://schemas.microsoft.com/office/powerpoint/2010/main" val="315446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D31B-C4CD-4544-9B13-342D5B48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E8BB8-7AE8-4F83-BB01-EB0A4AFBF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Casting</a:t>
            </a:r>
          </a:p>
          <a:p>
            <a:r>
              <a:rPr lang="en-US" dirty="0">
                <a:solidFill>
                  <a:srgbClr val="404040"/>
                </a:solidFill>
              </a:rPr>
              <a:t>Logic</a:t>
            </a:r>
          </a:p>
          <a:p>
            <a:r>
              <a:rPr lang="en-US" dirty="0">
                <a:solidFill>
                  <a:srgbClr val="404040"/>
                </a:solidFill>
              </a:rPr>
              <a:t>Logical operators in programming </a:t>
            </a:r>
          </a:p>
          <a:p>
            <a:r>
              <a:rPr lang="en-US" dirty="0">
                <a:solidFill>
                  <a:srgbClr val="404040"/>
                </a:solidFill>
              </a:rPr>
              <a:t>Precedence of logical operators.</a:t>
            </a:r>
          </a:p>
          <a:p>
            <a:r>
              <a:rPr lang="en-US" dirty="0">
                <a:solidFill>
                  <a:srgbClr val="404040"/>
                </a:solidFill>
              </a:rPr>
              <a:t>Math classes and packages</a:t>
            </a:r>
          </a:p>
          <a:p>
            <a:r>
              <a:rPr lang="en-US" dirty="0">
                <a:solidFill>
                  <a:srgbClr val="404040"/>
                </a:solidFill>
              </a:rPr>
              <a:t>Introduction to control statements. 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418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4B00-3C4F-4D4E-A85E-7B6298FC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1E6DB-CA00-4EC7-AA07-4EB31BF05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you using the method for?</a:t>
            </a:r>
          </a:p>
          <a:p>
            <a:r>
              <a:rPr lang="en-US" dirty="0"/>
              <a:t>What are your input parameters? What is their type?</a:t>
            </a:r>
          </a:p>
          <a:p>
            <a:r>
              <a:rPr lang="en-US" dirty="0"/>
              <a:t>What is the type of your output? </a:t>
            </a:r>
          </a:p>
        </p:txBody>
      </p:sp>
    </p:spTree>
    <p:extLst>
      <p:ext uri="{BB962C8B-B14F-4D97-AF65-F5344CB8AC3E}">
        <p14:creationId xmlns:p14="http://schemas.microsoft.com/office/powerpoint/2010/main" val="2909580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207F-0505-40C4-B0A3-AA7EFD66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4F4C20-98F2-4C80-B2D1-435877203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683544"/>
              </p:ext>
            </p:extLst>
          </p:nvPr>
        </p:nvGraphicFramePr>
        <p:xfrm>
          <a:off x="2368550" y="2597709"/>
          <a:ext cx="8648700" cy="3942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826">
                  <a:extLst>
                    <a:ext uri="{9D8B030D-6E8A-4147-A177-3AD203B41FA5}">
                      <a16:colId xmlns:a16="http://schemas.microsoft.com/office/drawing/2014/main" val="3720738109"/>
                    </a:ext>
                  </a:extLst>
                </a:gridCol>
                <a:gridCol w="4587874">
                  <a:extLst>
                    <a:ext uri="{9D8B030D-6E8A-4147-A177-3AD203B41FA5}">
                      <a16:colId xmlns:a16="http://schemas.microsoft.com/office/drawing/2014/main" val="3151503347"/>
                    </a:ext>
                  </a:extLst>
                </a:gridCol>
              </a:tblGrid>
              <a:tr h="367591">
                <a:tc>
                  <a:txBody>
                    <a:bodyPr/>
                    <a:lstStyle/>
                    <a:p>
                      <a:r>
                        <a:rPr lang="en-US" dirty="0"/>
                        <a:t>Method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it does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330676"/>
                  </a:ext>
                </a:extLst>
              </a:tr>
              <a:tr h="634472">
                <a:tc>
                  <a:txBody>
                    <a:bodyPr/>
                    <a:lstStyle/>
                    <a:p>
                      <a:r>
                        <a:rPr lang="en-US" dirty="0"/>
                        <a:t> max(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of two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250153"/>
                  </a:ext>
                </a:extLst>
              </a:tr>
              <a:tr h="367591">
                <a:tc>
                  <a:txBody>
                    <a:bodyPr/>
                    <a:lstStyle/>
                    <a:p>
                      <a:r>
                        <a:rPr lang="en-US" dirty="0"/>
                        <a:t> min(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of two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222815"/>
                  </a:ext>
                </a:extLst>
              </a:tr>
              <a:tr h="367591">
                <a:tc>
                  <a:txBody>
                    <a:bodyPr/>
                    <a:lstStyle/>
                    <a:p>
                      <a:r>
                        <a:rPr lang="en-US" dirty="0"/>
                        <a:t> abs(x)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absolute value of 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52927"/>
                  </a:ext>
                </a:extLst>
              </a:tr>
              <a:tr h="367591">
                <a:tc>
                  <a:txBody>
                    <a:bodyPr/>
                    <a:lstStyle/>
                    <a:p>
                      <a:r>
                        <a:rPr lang="en-US" dirty="0"/>
                        <a:t> log(x)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finds the base e logarithm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321450"/>
                  </a:ext>
                </a:extLst>
              </a:tr>
              <a:tr h="367591">
                <a:tc>
                  <a:txBody>
                    <a:bodyPr/>
                    <a:lstStyle/>
                    <a:p>
                      <a:r>
                        <a:rPr lang="en-US" dirty="0"/>
                        <a:t>cos(x)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Computes the cosine of x in radians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99021"/>
                  </a:ext>
                </a:extLst>
              </a:tr>
              <a:tr h="367591">
                <a:tc>
                  <a:txBody>
                    <a:bodyPr/>
                    <a:lstStyle/>
                    <a:p>
                      <a:r>
                        <a:rPr lang="en-US" dirty="0"/>
                        <a:t> sin(x)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Computes the sine of x in radians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964449"/>
                  </a:ext>
                </a:extLst>
              </a:tr>
              <a:tr h="367591">
                <a:tc>
                  <a:txBody>
                    <a:bodyPr/>
                    <a:lstStyle/>
                    <a:p>
                      <a:r>
                        <a:rPr lang="en-US" dirty="0"/>
                        <a:t> tan(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Computes the  tangent of x in radians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5445"/>
                  </a:ext>
                </a:extLst>
              </a:tr>
              <a:tr h="367591">
                <a:tc>
                  <a:txBody>
                    <a:bodyPr/>
                    <a:lstStyle/>
                    <a:p>
                      <a:r>
                        <a:rPr lang="en-US" dirty="0"/>
                        <a:t> floor(x)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 x down to the next smallest 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372436"/>
                  </a:ext>
                </a:extLst>
              </a:tr>
              <a:tr h="367591">
                <a:tc>
                  <a:txBody>
                    <a:bodyPr/>
                    <a:lstStyle/>
                    <a:p>
                      <a:r>
                        <a:rPr lang="en-US" dirty="0"/>
                        <a:t> ceil(x)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 x up to the next largest 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086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022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0AE1-7D3A-4377-8F83-C2F3D993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continued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8206368-645B-431B-BA5A-2D124256E4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468939"/>
              </p:ext>
            </p:extLst>
          </p:nvPr>
        </p:nvGraphicFramePr>
        <p:xfrm>
          <a:off x="1484313" y="2667000"/>
          <a:ext cx="100187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2610663938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2602456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Method’s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it does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52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pow(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Raises x to the power of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33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exp(x)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Raises e to the power of x (exponent method)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52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sqrt(x)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Computes the square root of a positive number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769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282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538F206-9BBA-4487-865D-71DFC74F8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80614F2-0CEB-4083-881D-7C6D94EE1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CFD8076-443D-4E98-86A9-67AE2B475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85D1CA3-A4F9-4CA3-85A0-167A4345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E3BB8822-EB78-4939-8901-EF8FFA1C4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2544C13-BB7D-4E3D-9438-8875C50C8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9650E338-7738-4630-84F5-898D9E430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96169B-EC28-439D-810E-759A9695B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Example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0346635-7BAC-4ED9-8D5E-48F4261DE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22" name="Rounded Rectangle 16">
            <a:extLst>
              <a:ext uri="{FF2B5EF4-FFF2-40B4-BE49-F238E27FC236}">
                <a16:creationId xmlns:a16="http://schemas.microsoft.com/office/drawing/2014/main" id="{24EE91D3-118F-4591-A85A-D157CF847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0FE0837-06F0-4B92-A42B-E740E617F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62" y="814647"/>
            <a:ext cx="6483950" cy="482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51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34AF-309B-4C2E-973E-D053B8E2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have been loaded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6DF5-1BA7-43E1-9A37-6406E07BE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methods of the math class have been already imported in </a:t>
            </a:r>
            <a:r>
              <a:rPr lang="en-US" dirty="0" err="1"/>
              <a:t>java.lang</a:t>
            </a:r>
            <a:r>
              <a:rPr lang="en-US" dirty="0"/>
              <a:t> which you normally do not need to call.</a:t>
            </a:r>
          </a:p>
          <a:p>
            <a:r>
              <a:rPr lang="en-US" dirty="0"/>
              <a:t>There are multiple methods with the same name but different parameters that is called method </a:t>
            </a:r>
            <a:r>
              <a:rPr lang="en-US" dirty="0">
                <a:solidFill>
                  <a:srgbClr val="FF0000"/>
                </a:solidFill>
              </a:rPr>
              <a:t>overloading</a:t>
            </a:r>
            <a:r>
              <a:rPr lang="en-US" dirty="0"/>
              <a:t>. We will discuss this in the future. </a:t>
            </a:r>
          </a:p>
        </p:txBody>
      </p:sp>
    </p:spTree>
    <p:extLst>
      <p:ext uri="{BB962C8B-B14F-4D97-AF65-F5344CB8AC3E}">
        <p14:creationId xmlns:p14="http://schemas.microsoft.com/office/powerpoint/2010/main" val="3605076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9557-B2D6-41FA-B2A9-A03798FC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79DE4-87EC-4EE5-A72D-70880648D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important package.</a:t>
            </a:r>
          </a:p>
          <a:p>
            <a:r>
              <a:rPr lang="en-US" dirty="0"/>
              <a:t>Generate random numbers. </a:t>
            </a:r>
          </a:p>
          <a:p>
            <a:r>
              <a:rPr lang="en-US" dirty="0"/>
              <a:t>Technically it is not really random. It is called a pseudo random generator.</a:t>
            </a:r>
          </a:p>
          <a:p>
            <a:r>
              <a:rPr lang="en-US" dirty="0"/>
              <a:t>Almost random. </a:t>
            </a:r>
          </a:p>
        </p:txBody>
      </p:sp>
    </p:spTree>
    <p:extLst>
      <p:ext uri="{BB962C8B-B14F-4D97-AF65-F5344CB8AC3E}">
        <p14:creationId xmlns:p14="http://schemas.microsoft.com/office/powerpoint/2010/main" val="2170719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47C0-4932-4D0D-A716-9C22F2B0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Random numbers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63A56-F580-4851-B83B-5B58C5481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generating a random number:</a:t>
            </a:r>
          </a:p>
          <a:p>
            <a:pPr lvl="1"/>
            <a:r>
              <a:rPr lang="en-US" dirty="0"/>
              <a:t>Specify the type: Integer, Double,….</a:t>
            </a:r>
          </a:p>
          <a:p>
            <a:pPr lvl="1"/>
            <a:r>
              <a:rPr lang="en-US" dirty="0"/>
              <a:t>Specify  </a:t>
            </a:r>
          </a:p>
          <a:p>
            <a:pPr lvl="2"/>
            <a:r>
              <a:rPr lang="en-US" dirty="0"/>
              <a:t>Your upper bound(range)  EXP: </a:t>
            </a:r>
            <a:r>
              <a:rPr lang="en-US" dirty="0" err="1"/>
              <a:t>randNum.nextInt</a:t>
            </a:r>
            <a:r>
              <a:rPr lang="en-US" dirty="0"/>
              <a:t>(10);</a:t>
            </a:r>
          </a:p>
          <a:p>
            <a:pPr lvl="2"/>
            <a:r>
              <a:rPr lang="en-US" dirty="0"/>
              <a:t>A  Shift. EXP:  6+ </a:t>
            </a:r>
            <a:r>
              <a:rPr lang="en-US" dirty="0" err="1"/>
              <a:t>randNum.nextInt</a:t>
            </a:r>
            <a:r>
              <a:rPr lang="en-US" dirty="0"/>
              <a:t>(10);</a:t>
            </a:r>
          </a:p>
        </p:txBody>
      </p:sp>
    </p:spTree>
    <p:extLst>
      <p:ext uri="{BB962C8B-B14F-4D97-AF65-F5344CB8AC3E}">
        <p14:creationId xmlns:p14="http://schemas.microsoft.com/office/powerpoint/2010/main" val="2531655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81FA-5183-4B41-ADE2-11C6F3C1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B8768-1BAB-4566-A800-23A52ECD5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range will generate a number between zero and what is in the parenthesize.</a:t>
            </a:r>
          </a:p>
          <a:p>
            <a:r>
              <a:rPr lang="en-US" dirty="0"/>
              <a:t>The shift will give you a different starting point than zero. </a:t>
            </a:r>
          </a:p>
        </p:txBody>
      </p:sp>
    </p:spTree>
    <p:extLst>
      <p:ext uri="{BB962C8B-B14F-4D97-AF65-F5344CB8AC3E}">
        <p14:creationId xmlns:p14="http://schemas.microsoft.com/office/powerpoint/2010/main" val="2144038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FEEA-D930-41CE-B612-485848D4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62856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Example</a:t>
            </a:r>
          </a:p>
        </p:txBody>
      </p:sp>
      <p:sp>
        <p:nvSpPr>
          <p:cNvPr id="48" name="Content Placeholder 8">
            <a:extLst>
              <a:ext uri="{FF2B5EF4-FFF2-40B4-BE49-F238E27FC236}">
                <a16:creationId xmlns:a16="http://schemas.microsoft.com/office/drawing/2014/main" id="{7AA4DCA8-88C1-49F6-AD9C-CF4E33E23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377" y="5461005"/>
            <a:ext cx="6987645" cy="423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800"/>
              <a:t>What if you want to 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01BD107-4E28-4E43-A60F-709F16C7DF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785"/>
          <a:stretch/>
        </p:blipFill>
        <p:spPr>
          <a:xfrm>
            <a:off x="3791674" y="800101"/>
            <a:ext cx="7711347" cy="33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28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C246-2025-4175-A36E-5EEF0F0B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70A2B-8203-45EA-849C-37B65A9FD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  <a:p>
            <a:r>
              <a:rPr lang="en-US" dirty="0"/>
              <a:t>Control statements </a:t>
            </a:r>
          </a:p>
        </p:txBody>
      </p:sp>
    </p:spTree>
    <p:extLst>
      <p:ext uri="{BB962C8B-B14F-4D97-AF65-F5344CB8AC3E}">
        <p14:creationId xmlns:p14="http://schemas.microsoft.com/office/powerpoint/2010/main" val="403366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F9BE-C7DA-4BC4-88BA-CF3D6558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15A1-E871-4421-947B-9114B071B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convert some types to the other. </a:t>
            </a:r>
          </a:p>
          <a:p>
            <a:r>
              <a:rPr lang="en-US" dirty="0"/>
              <a:t>A much more in-depth explanation will be provided eventually.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85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70F7-AD77-4597-B4FA-B954CFD0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9BC9-15E3-4CF3-BDA6-2BFB536E6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Ditel</a:t>
            </a:r>
            <a:r>
              <a:rPr lang="en-US" dirty="0"/>
              <a:t> &amp; Ditel,2012, Java how to program 9</a:t>
            </a:r>
            <a:r>
              <a:rPr lang="en-US" baseline="30000" dirty="0"/>
              <a:t>th</a:t>
            </a:r>
            <a:r>
              <a:rPr lang="en-US" dirty="0"/>
              <a:t> edition, Pearson education .</a:t>
            </a:r>
          </a:p>
        </p:txBody>
      </p:sp>
    </p:spTree>
    <p:extLst>
      <p:ext uri="{BB962C8B-B14F-4D97-AF65-F5344CB8AC3E}">
        <p14:creationId xmlns:p14="http://schemas.microsoft.com/office/powerpoint/2010/main" val="370071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8F08-768E-44E6-809E-6560FB7B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 to double casting.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8FFDC-3F94-4DA7-B035-6E763B726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types are easier to cast to the other. </a:t>
            </a:r>
          </a:p>
          <a:p>
            <a:r>
              <a:rPr lang="en-US" dirty="0"/>
              <a:t>When dividing 3 by 2 you expect to see 1.5. Yet, as you have seen if you divide an integer by another integer the result will remain an integer. </a:t>
            </a:r>
          </a:p>
          <a:p>
            <a:r>
              <a:rPr lang="en-US" dirty="0"/>
              <a:t>What can be done?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8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0DF1-D56D-4804-9B34-1B9123172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Casting example 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EDB53E6-09EF-4545-AEED-9306D2F67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50" y="1463053"/>
            <a:ext cx="6202778" cy="364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4610-29B0-48C1-AF22-6A75DD95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ADA9-2FDE-4035-B368-0B3677492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Maybe the first concept in mathematics.</a:t>
            </a:r>
          </a:p>
          <a:p>
            <a:r>
              <a:rPr lang="en-US" dirty="0">
                <a:solidFill>
                  <a:srgbClr val="404040"/>
                </a:solidFill>
              </a:rPr>
              <a:t>Everything we do in math has some relationship with logic.</a:t>
            </a:r>
          </a:p>
          <a:p>
            <a:r>
              <a:rPr lang="en-US" dirty="0">
                <a:solidFill>
                  <a:srgbClr val="404040"/>
                </a:solidFill>
              </a:rPr>
              <a:t>Human interaction.</a:t>
            </a:r>
          </a:p>
          <a:p>
            <a:r>
              <a:rPr lang="en-US" dirty="0">
                <a:solidFill>
                  <a:srgbClr val="404040"/>
                </a:solidFill>
              </a:rPr>
              <a:t>Deals with reasoning. </a:t>
            </a:r>
          </a:p>
          <a:p>
            <a:r>
              <a:rPr lang="en-US" dirty="0">
                <a:solidFill>
                  <a:srgbClr val="404040"/>
                </a:solidFill>
              </a:rPr>
              <a:t>Once you learn it and love it, your life will not be the same any more.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44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763F-F1FE-43DE-AF5C-866EE8F3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669" y="432844"/>
            <a:ext cx="4486656" cy="1231106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History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19492F-5A8C-4F06-B64C-9FBC858F6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96794"/>
            <a:ext cx="4486656" cy="40327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Aristotle</a:t>
            </a:r>
          </a:p>
          <a:p>
            <a:r>
              <a:rPr lang="en-US" b="1" dirty="0" err="1"/>
              <a:t>Gottlob</a:t>
            </a:r>
            <a:r>
              <a:rPr lang="en-US" b="1" dirty="0"/>
              <a:t> </a:t>
            </a:r>
            <a:r>
              <a:rPr lang="en-US" b="1" dirty="0" err="1"/>
              <a:t>frege</a:t>
            </a:r>
            <a:r>
              <a:rPr lang="en-US" b="1" dirty="0"/>
              <a:t> </a:t>
            </a:r>
          </a:p>
          <a:p>
            <a:r>
              <a:rPr lang="en-US" b="1" dirty="0"/>
              <a:t>Kurt </a:t>
            </a:r>
            <a:r>
              <a:rPr lang="en-US" b="1" dirty="0" err="1"/>
              <a:t>Godel</a:t>
            </a:r>
            <a:r>
              <a:rPr lang="en-US" b="1" dirty="0"/>
              <a:t> </a:t>
            </a:r>
          </a:p>
        </p:txBody>
      </p:sp>
      <p:pic>
        <p:nvPicPr>
          <p:cNvPr id="5" name="Content Placeholder 4" descr="A person with a helmet on&#10;&#10;Description automatically generated">
            <a:extLst>
              <a:ext uri="{FF2B5EF4-FFF2-40B4-BE49-F238E27FC236}">
                <a16:creationId xmlns:a16="http://schemas.microsoft.com/office/drawing/2014/main" id="{792CDA89-2729-409A-94E4-F69367A65E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436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69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2EE2-1AD8-4068-91A3-C5243FC7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Similar to human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09D4-80BB-46C5-BC5B-E2D942ED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A proposition is a declarative statement that is either true or false.</a:t>
            </a:r>
          </a:p>
          <a:p>
            <a:r>
              <a:rPr lang="en-US" dirty="0">
                <a:solidFill>
                  <a:srgbClr val="404040"/>
                </a:solidFill>
              </a:rPr>
              <a:t>These slides have been prepared by a human. TRUE</a:t>
            </a:r>
          </a:p>
          <a:p>
            <a:r>
              <a:rPr lang="en-US" dirty="0">
                <a:solidFill>
                  <a:srgbClr val="404040"/>
                </a:solidFill>
              </a:rPr>
              <a:t>2+3=5 TRUE</a:t>
            </a:r>
          </a:p>
          <a:p>
            <a:r>
              <a:rPr lang="en-US" dirty="0">
                <a:solidFill>
                  <a:srgbClr val="404040"/>
                </a:solidFill>
              </a:rPr>
              <a:t>2+2=9 FALSE</a:t>
            </a:r>
          </a:p>
          <a:p>
            <a:r>
              <a:rPr lang="en-US" dirty="0">
                <a:solidFill>
                  <a:srgbClr val="404040"/>
                </a:solidFill>
              </a:rPr>
              <a:t>The earth is flat:  FALSE! 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514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92F7-7859-4AB4-A326-2126D3B2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Logical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2535-E23E-4373-974D-5D4802F57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Conditional: If it rains, I will bring my umbrella. </a:t>
            </a:r>
          </a:p>
          <a:p>
            <a:r>
              <a:rPr lang="en-US">
                <a:solidFill>
                  <a:srgbClr val="404040"/>
                </a:solidFill>
              </a:rPr>
              <a:t>And : I will pick up the kids and cook dinner. </a:t>
            </a:r>
          </a:p>
          <a:p>
            <a:r>
              <a:rPr lang="en-US">
                <a:solidFill>
                  <a:srgbClr val="404040"/>
                </a:solidFill>
              </a:rPr>
              <a:t>Or: I will go to see Kevin or Justin. (You could visit both).</a:t>
            </a:r>
          </a:p>
          <a:p>
            <a:r>
              <a:rPr lang="en-US">
                <a:solidFill>
                  <a:srgbClr val="404040"/>
                </a:solidFill>
              </a:rPr>
              <a:t>Exclusive OR</a:t>
            </a:r>
            <a:r>
              <a:rPr lang="en-US">
                <a:solidFill>
                  <a:srgbClr val="404040"/>
                </a:solidFill>
                <a:sym typeface="Wingdings" panose="05000000000000000000" pitchFamily="2" charset="2"/>
              </a:rPr>
              <a:t>( XOR) : I will either go see Kevin or Justin. </a:t>
            </a:r>
            <a:r>
              <a:rPr lang="en-US">
                <a:solidFill>
                  <a:srgbClr val="404040"/>
                </a:solidFill>
              </a:rPr>
              <a:t> </a:t>
            </a:r>
          </a:p>
          <a:p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91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1007</Words>
  <Application>Microsoft Office PowerPoint</Application>
  <PresentationFormat>Widescreen</PresentationFormat>
  <Paragraphs>169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Corbel</vt:lpstr>
      <vt:lpstr>Parallax</vt:lpstr>
      <vt:lpstr>S07  </vt:lpstr>
      <vt:lpstr>Outline </vt:lpstr>
      <vt:lpstr>Casting</vt:lpstr>
      <vt:lpstr>Int to double casting. </vt:lpstr>
      <vt:lpstr>Casting example </vt:lpstr>
      <vt:lpstr>Logic</vt:lpstr>
      <vt:lpstr>History </vt:lpstr>
      <vt:lpstr>Similar to human language</vt:lpstr>
      <vt:lpstr>Logical Operations</vt:lpstr>
      <vt:lpstr>Truth Tables</vt:lpstr>
      <vt:lpstr>Binary operators </vt:lpstr>
      <vt:lpstr>These operators are applied on </vt:lpstr>
      <vt:lpstr>Usage </vt:lpstr>
      <vt:lpstr>Code </vt:lpstr>
      <vt:lpstr>Precedence of operators </vt:lpstr>
      <vt:lpstr>Important packages </vt:lpstr>
      <vt:lpstr>Static methods and class  </vt:lpstr>
      <vt:lpstr>Math class </vt:lpstr>
      <vt:lpstr>Methods or functions</vt:lpstr>
      <vt:lpstr>More on methods </vt:lpstr>
      <vt:lpstr>Methods </vt:lpstr>
      <vt:lpstr>Methods continued </vt:lpstr>
      <vt:lpstr>Example</vt:lpstr>
      <vt:lpstr>Methods have been loaded </vt:lpstr>
      <vt:lpstr>Random</vt:lpstr>
      <vt:lpstr> Random numbers in Java</vt:lpstr>
      <vt:lpstr>Random numbers </vt:lpstr>
      <vt:lpstr>Example</vt:lpstr>
      <vt:lpstr>Next time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S07  </dc:title>
  <dc:creator>Kia babashahi</dc:creator>
  <cp:lastModifiedBy>Kia babashahi</cp:lastModifiedBy>
  <cp:revision>1</cp:revision>
  <dcterms:created xsi:type="dcterms:W3CDTF">2020-09-23T00:22:17Z</dcterms:created>
  <dcterms:modified xsi:type="dcterms:W3CDTF">2020-09-23T00:22:27Z</dcterms:modified>
</cp:coreProperties>
</file>