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861" r:id="rId2"/>
  </p:sldMasterIdLst>
  <p:sldIdLst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74" r:id="rId12"/>
    <p:sldId id="266" r:id="rId13"/>
    <p:sldId id="262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599DC2-6DFB-4BEA-B063-1CCDF55827E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49D0E20-3D83-48DC-8B78-6B219F561D97}">
      <dgm:prSet/>
      <dgm:spPr/>
      <dgm:t>
        <a:bodyPr/>
        <a:lstStyle/>
        <a:p>
          <a:r>
            <a:rPr lang="en-US"/>
            <a:t>Sometimes you need to make decisions.</a:t>
          </a:r>
        </a:p>
      </dgm:t>
    </dgm:pt>
    <dgm:pt modelId="{7DF3053C-C6D1-437A-924C-2E723BD0AD60}" type="parTrans" cxnId="{D838EA54-1ADE-4454-A42E-2B805FB9F2F8}">
      <dgm:prSet/>
      <dgm:spPr/>
      <dgm:t>
        <a:bodyPr/>
        <a:lstStyle/>
        <a:p>
          <a:endParaRPr lang="en-US"/>
        </a:p>
      </dgm:t>
    </dgm:pt>
    <dgm:pt modelId="{FA0060E6-DDA5-4C9E-B511-A666C2A39492}" type="sibTrans" cxnId="{D838EA54-1ADE-4454-A42E-2B805FB9F2F8}">
      <dgm:prSet/>
      <dgm:spPr/>
      <dgm:t>
        <a:bodyPr/>
        <a:lstStyle/>
        <a:p>
          <a:endParaRPr lang="en-US"/>
        </a:p>
      </dgm:t>
    </dgm:pt>
    <dgm:pt modelId="{D0ED5A20-D338-4779-9A73-E0DE036A6562}">
      <dgm:prSet/>
      <dgm:spPr/>
      <dgm:t>
        <a:bodyPr/>
        <a:lstStyle/>
        <a:p>
          <a:r>
            <a:rPr lang="en-US"/>
            <a:t>Diamonds in the flow charts.</a:t>
          </a:r>
        </a:p>
      </dgm:t>
    </dgm:pt>
    <dgm:pt modelId="{5CDAC24C-FF7B-4335-A8B0-AE3E4C618099}" type="parTrans" cxnId="{F7D440BA-D3A1-469E-AA9E-DBBA1BA44267}">
      <dgm:prSet/>
      <dgm:spPr/>
      <dgm:t>
        <a:bodyPr/>
        <a:lstStyle/>
        <a:p>
          <a:endParaRPr lang="en-US"/>
        </a:p>
      </dgm:t>
    </dgm:pt>
    <dgm:pt modelId="{5B260D3A-C222-403A-8957-5B375F804D28}" type="sibTrans" cxnId="{F7D440BA-D3A1-469E-AA9E-DBBA1BA44267}">
      <dgm:prSet/>
      <dgm:spPr/>
      <dgm:t>
        <a:bodyPr/>
        <a:lstStyle/>
        <a:p>
          <a:endParaRPr lang="en-US"/>
        </a:p>
      </dgm:t>
    </dgm:pt>
    <dgm:pt modelId="{6D8FC18F-4529-4DE2-828C-115114213C3F}">
      <dgm:prSet/>
      <dgm:spPr/>
      <dgm:t>
        <a:bodyPr/>
        <a:lstStyle/>
        <a:p>
          <a:r>
            <a:rPr lang="en-US"/>
            <a:t>If condition p is true, then do action a1 else do action a2.</a:t>
          </a:r>
        </a:p>
      </dgm:t>
    </dgm:pt>
    <dgm:pt modelId="{41C29134-C0C2-4528-82CD-3096613A9C49}" type="parTrans" cxnId="{2ED35A84-AABB-4896-8E54-DB8CF65553BF}">
      <dgm:prSet/>
      <dgm:spPr/>
      <dgm:t>
        <a:bodyPr/>
        <a:lstStyle/>
        <a:p>
          <a:endParaRPr lang="en-US"/>
        </a:p>
      </dgm:t>
    </dgm:pt>
    <dgm:pt modelId="{06995D60-5DD5-4E76-B61A-1380810190E1}" type="sibTrans" cxnId="{2ED35A84-AABB-4896-8E54-DB8CF65553BF}">
      <dgm:prSet/>
      <dgm:spPr/>
      <dgm:t>
        <a:bodyPr/>
        <a:lstStyle/>
        <a:p>
          <a:endParaRPr lang="en-US"/>
        </a:p>
      </dgm:t>
    </dgm:pt>
    <dgm:pt modelId="{DB0B3AAC-2248-4F9D-AC22-3C81B51D069A}">
      <dgm:prSet/>
      <dgm:spPr/>
      <dgm:t>
        <a:bodyPr/>
        <a:lstStyle/>
        <a:p>
          <a:r>
            <a:rPr lang="en-US" dirty="0"/>
            <a:t>How do we translate these statements to a language that the IDE and the Machine understand?</a:t>
          </a:r>
        </a:p>
      </dgm:t>
    </dgm:pt>
    <dgm:pt modelId="{A67D11CA-F643-4C07-A9DF-010ADDC2C05E}" type="parTrans" cxnId="{1A3F45C0-7124-4998-9A7B-38A3D9FC674C}">
      <dgm:prSet/>
      <dgm:spPr/>
      <dgm:t>
        <a:bodyPr/>
        <a:lstStyle/>
        <a:p>
          <a:endParaRPr lang="en-US"/>
        </a:p>
      </dgm:t>
    </dgm:pt>
    <dgm:pt modelId="{26390F55-03C3-43E4-A027-787257DCA2B7}" type="sibTrans" cxnId="{1A3F45C0-7124-4998-9A7B-38A3D9FC674C}">
      <dgm:prSet/>
      <dgm:spPr/>
      <dgm:t>
        <a:bodyPr/>
        <a:lstStyle/>
        <a:p>
          <a:endParaRPr lang="en-US"/>
        </a:p>
      </dgm:t>
    </dgm:pt>
    <dgm:pt modelId="{E77EDE26-3C62-482A-84AE-569B601BCCDE}">
      <dgm:prSet/>
      <dgm:spPr/>
      <dgm:t>
        <a:bodyPr/>
        <a:lstStyle/>
        <a:p>
          <a:r>
            <a:rPr lang="en-US" dirty="0"/>
            <a:t>While you see an even number ask the user to input more numbers.</a:t>
          </a:r>
        </a:p>
      </dgm:t>
    </dgm:pt>
    <dgm:pt modelId="{E35684EB-7DF6-441F-9C27-8A7B05DC82CC}" type="parTrans" cxnId="{AD70737E-61C3-4641-BC26-618052735E37}">
      <dgm:prSet/>
      <dgm:spPr/>
      <dgm:t>
        <a:bodyPr/>
        <a:lstStyle/>
        <a:p>
          <a:endParaRPr lang="en-US"/>
        </a:p>
      </dgm:t>
    </dgm:pt>
    <dgm:pt modelId="{D6F98221-ADC8-4DDB-A9A6-CBA35219CB74}" type="sibTrans" cxnId="{AD70737E-61C3-4641-BC26-618052735E37}">
      <dgm:prSet/>
      <dgm:spPr/>
      <dgm:t>
        <a:bodyPr/>
        <a:lstStyle/>
        <a:p>
          <a:endParaRPr lang="en-US"/>
        </a:p>
      </dgm:t>
    </dgm:pt>
    <dgm:pt modelId="{AC8BED13-5A6D-4A90-A8BE-3B6E729B2D0B}">
      <dgm:prSet/>
      <dgm:spPr/>
      <dgm:t>
        <a:bodyPr/>
        <a:lstStyle/>
        <a:p>
          <a:r>
            <a:rPr lang="en-US"/>
            <a:t>Until the user has not inputted -5, keep on reading entries from the user.</a:t>
          </a:r>
        </a:p>
      </dgm:t>
    </dgm:pt>
    <dgm:pt modelId="{8CF3A8F5-A2C7-4E0F-8E56-629EC26F7BC8}" type="parTrans" cxnId="{84FBE5ED-EBE5-4C6B-943E-F88568194CBA}">
      <dgm:prSet/>
      <dgm:spPr/>
      <dgm:t>
        <a:bodyPr/>
        <a:lstStyle/>
        <a:p>
          <a:endParaRPr lang="en-US"/>
        </a:p>
      </dgm:t>
    </dgm:pt>
    <dgm:pt modelId="{1496D3EA-25D6-4959-8D46-FC2AC05CBD1D}" type="sibTrans" cxnId="{84FBE5ED-EBE5-4C6B-943E-F88568194CBA}">
      <dgm:prSet/>
      <dgm:spPr/>
      <dgm:t>
        <a:bodyPr/>
        <a:lstStyle/>
        <a:p>
          <a:endParaRPr lang="en-US"/>
        </a:p>
      </dgm:t>
    </dgm:pt>
    <dgm:pt modelId="{D7302B2E-8068-4FAD-8074-B16F5EEA29D9}" type="pres">
      <dgm:prSet presAssocID="{1A599DC2-6DFB-4BEA-B063-1CCDF55827E5}" presName="linear" presStyleCnt="0">
        <dgm:presLayoutVars>
          <dgm:animLvl val="lvl"/>
          <dgm:resizeHandles val="exact"/>
        </dgm:presLayoutVars>
      </dgm:prSet>
      <dgm:spPr/>
    </dgm:pt>
    <dgm:pt modelId="{DBDD35FC-9E6A-43F1-A20C-CEDEA527604C}" type="pres">
      <dgm:prSet presAssocID="{049D0E20-3D83-48DC-8B78-6B219F561D9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BC52637-E856-4B7B-BD89-C202F004681C}" type="pres">
      <dgm:prSet presAssocID="{FA0060E6-DDA5-4C9E-B511-A666C2A39492}" presName="spacer" presStyleCnt="0"/>
      <dgm:spPr/>
    </dgm:pt>
    <dgm:pt modelId="{FAE10206-2E36-47FC-B790-CAE3C22C38F8}" type="pres">
      <dgm:prSet presAssocID="{D0ED5A20-D338-4779-9A73-E0DE036A656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120F958-865A-4E3A-8474-1AF25226CD26}" type="pres">
      <dgm:prSet presAssocID="{5B260D3A-C222-403A-8957-5B375F804D28}" presName="spacer" presStyleCnt="0"/>
      <dgm:spPr/>
    </dgm:pt>
    <dgm:pt modelId="{B962F245-EC6A-41CC-AA14-0E31BE8E75AD}" type="pres">
      <dgm:prSet presAssocID="{6D8FC18F-4529-4DE2-828C-115114213C3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10E66AC-2109-4FD8-AD1A-3D1F4AFFB580}" type="pres">
      <dgm:prSet presAssocID="{06995D60-5DD5-4E76-B61A-1380810190E1}" presName="spacer" presStyleCnt="0"/>
      <dgm:spPr/>
    </dgm:pt>
    <dgm:pt modelId="{8C162E88-FD6F-4262-B7EF-B55714181F77}" type="pres">
      <dgm:prSet presAssocID="{DB0B3AAC-2248-4F9D-AC22-3C81B51D069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4165B0F-B36A-4CE6-8FA4-2DDA49F9425A}" type="pres">
      <dgm:prSet presAssocID="{26390F55-03C3-43E4-A027-787257DCA2B7}" presName="spacer" presStyleCnt="0"/>
      <dgm:spPr/>
    </dgm:pt>
    <dgm:pt modelId="{52533268-BF43-4641-97B9-5241B159643B}" type="pres">
      <dgm:prSet presAssocID="{E77EDE26-3C62-482A-84AE-569B601BCCD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8997CBE-25BA-4CDF-BBF2-2A19B2AE4CE6}" type="pres">
      <dgm:prSet presAssocID="{D6F98221-ADC8-4DDB-A9A6-CBA35219CB74}" presName="spacer" presStyleCnt="0"/>
      <dgm:spPr/>
    </dgm:pt>
    <dgm:pt modelId="{0010EED6-4B1C-4428-BCE3-0240F5BC409B}" type="pres">
      <dgm:prSet presAssocID="{AC8BED13-5A6D-4A90-A8BE-3B6E729B2D0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742370E-F6D9-4A7A-9F8A-DFED87B3761A}" type="presOf" srcId="{D0ED5A20-D338-4779-9A73-E0DE036A6562}" destId="{FAE10206-2E36-47FC-B790-CAE3C22C38F8}" srcOrd="0" destOrd="0" presId="urn:microsoft.com/office/officeart/2005/8/layout/vList2"/>
    <dgm:cxn modelId="{02FC705E-EDF9-4BB8-AF35-E201459502AC}" type="presOf" srcId="{E77EDE26-3C62-482A-84AE-569B601BCCDE}" destId="{52533268-BF43-4641-97B9-5241B159643B}" srcOrd="0" destOrd="0" presId="urn:microsoft.com/office/officeart/2005/8/layout/vList2"/>
    <dgm:cxn modelId="{0EEA7063-AF6D-41EC-9169-0FC09E36DEF2}" type="presOf" srcId="{1A599DC2-6DFB-4BEA-B063-1CCDF55827E5}" destId="{D7302B2E-8068-4FAD-8074-B16F5EEA29D9}" srcOrd="0" destOrd="0" presId="urn:microsoft.com/office/officeart/2005/8/layout/vList2"/>
    <dgm:cxn modelId="{D838EA54-1ADE-4454-A42E-2B805FB9F2F8}" srcId="{1A599DC2-6DFB-4BEA-B063-1CCDF55827E5}" destId="{049D0E20-3D83-48DC-8B78-6B219F561D97}" srcOrd="0" destOrd="0" parTransId="{7DF3053C-C6D1-437A-924C-2E723BD0AD60}" sibTransId="{FA0060E6-DDA5-4C9E-B511-A666C2A39492}"/>
    <dgm:cxn modelId="{AD70737E-61C3-4641-BC26-618052735E37}" srcId="{1A599DC2-6DFB-4BEA-B063-1CCDF55827E5}" destId="{E77EDE26-3C62-482A-84AE-569B601BCCDE}" srcOrd="4" destOrd="0" parTransId="{E35684EB-7DF6-441F-9C27-8A7B05DC82CC}" sibTransId="{D6F98221-ADC8-4DDB-A9A6-CBA35219CB74}"/>
    <dgm:cxn modelId="{2ED35A84-AABB-4896-8E54-DB8CF65553BF}" srcId="{1A599DC2-6DFB-4BEA-B063-1CCDF55827E5}" destId="{6D8FC18F-4529-4DE2-828C-115114213C3F}" srcOrd="2" destOrd="0" parTransId="{41C29134-C0C2-4528-82CD-3096613A9C49}" sibTransId="{06995D60-5DD5-4E76-B61A-1380810190E1}"/>
    <dgm:cxn modelId="{8B141A93-38DD-489E-ACFF-D99FDC34D609}" type="presOf" srcId="{AC8BED13-5A6D-4A90-A8BE-3B6E729B2D0B}" destId="{0010EED6-4B1C-4428-BCE3-0240F5BC409B}" srcOrd="0" destOrd="0" presId="urn:microsoft.com/office/officeart/2005/8/layout/vList2"/>
    <dgm:cxn modelId="{5946E8A7-7B6D-4391-B668-A0620DA4C8E3}" type="presOf" srcId="{DB0B3AAC-2248-4F9D-AC22-3C81B51D069A}" destId="{8C162E88-FD6F-4262-B7EF-B55714181F77}" srcOrd="0" destOrd="0" presId="urn:microsoft.com/office/officeart/2005/8/layout/vList2"/>
    <dgm:cxn modelId="{5CD2A5A8-11AB-4A60-9A98-74E07C1DDC99}" type="presOf" srcId="{049D0E20-3D83-48DC-8B78-6B219F561D97}" destId="{DBDD35FC-9E6A-43F1-A20C-CEDEA527604C}" srcOrd="0" destOrd="0" presId="urn:microsoft.com/office/officeart/2005/8/layout/vList2"/>
    <dgm:cxn modelId="{F7D440BA-D3A1-469E-AA9E-DBBA1BA44267}" srcId="{1A599DC2-6DFB-4BEA-B063-1CCDF55827E5}" destId="{D0ED5A20-D338-4779-9A73-E0DE036A6562}" srcOrd="1" destOrd="0" parTransId="{5CDAC24C-FF7B-4335-A8B0-AE3E4C618099}" sibTransId="{5B260D3A-C222-403A-8957-5B375F804D28}"/>
    <dgm:cxn modelId="{1A3F45C0-7124-4998-9A7B-38A3D9FC674C}" srcId="{1A599DC2-6DFB-4BEA-B063-1CCDF55827E5}" destId="{DB0B3AAC-2248-4F9D-AC22-3C81B51D069A}" srcOrd="3" destOrd="0" parTransId="{A67D11CA-F643-4C07-A9DF-010ADDC2C05E}" sibTransId="{26390F55-03C3-43E4-A027-787257DCA2B7}"/>
    <dgm:cxn modelId="{B15BC3C9-54FB-4C08-BF84-64CC28B3B45D}" type="presOf" srcId="{6D8FC18F-4529-4DE2-828C-115114213C3F}" destId="{B962F245-EC6A-41CC-AA14-0E31BE8E75AD}" srcOrd="0" destOrd="0" presId="urn:microsoft.com/office/officeart/2005/8/layout/vList2"/>
    <dgm:cxn modelId="{84FBE5ED-EBE5-4C6B-943E-F88568194CBA}" srcId="{1A599DC2-6DFB-4BEA-B063-1CCDF55827E5}" destId="{AC8BED13-5A6D-4A90-A8BE-3B6E729B2D0B}" srcOrd="5" destOrd="0" parTransId="{8CF3A8F5-A2C7-4E0F-8E56-629EC26F7BC8}" sibTransId="{1496D3EA-25D6-4959-8D46-FC2AC05CBD1D}"/>
    <dgm:cxn modelId="{D5E02395-90E9-4CB8-BAF0-AEB97EA91EF2}" type="presParOf" srcId="{D7302B2E-8068-4FAD-8074-B16F5EEA29D9}" destId="{DBDD35FC-9E6A-43F1-A20C-CEDEA527604C}" srcOrd="0" destOrd="0" presId="urn:microsoft.com/office/officeart/2005/8/layout/vList2"/>
    <dgm:cxn modelId="{A1E81BE2-0BCB-429B-8BCF-D875D907F1C5}" type="presParOf" srcId="{D7302B2E-8068-4FAD-8074-B16F5EEA29D9}" destId="{3BC52637-E856-4B7B-BD89-C202F004681C}" srcOrd="1" destOrd="0" presId="urn:microsoft.com/office/officeart/2005/8/layout/vList2"/>
    <dgm:cxn modelId="{2D148CBD-2CCA-40DE-AB4A-FF557586CEDA}" type="presParOf" srcId="{D7302B2E-8068-4FAD-8074-B16F5EEA29D9}" destId="{FAE10206-2E36-47FC-B790-CAE3C22C38F8}" srcOrd="2" destOrd="0" presId="urn:microsoft.com/office/officeart/2005/8/layout/vList2"/>
    <dgm:cxn modelId="{FD01E255-6928-466D-89CB-56CF4EDDBF01}" type="presParOf" srcId="{D7302B2E-8068-4FAD-8074-B16F5EEA29D9}" destId="{E120F958-865A-4E3A-8474-1AF25226CD26}" srcOrd="3" destOrd="0" presId="urn:microsoft.com/office/officeart/2005/8/layout/vList2"/>
    <dgm:cxn modelId="{BCB5C540-0F40-4F44-B4C1-19F7B4A6507A}" type="presParOf" srcId="{D7302B2E-8068-4FAD-8074-B16F5EEA29D9}" destId="{B962F245-EC6A-41CC-AA14-0E31BE8E75AD}" srcOrd="4" destOrd="0" presId="urn:microsoft.com/office/officeart/2005/8/layout/vList2"/>
    <dgm:cxn modelId="{184F0240-B24F-46A1-8618-07F6EF140A2F}" type="presParOf" srcId="{D7302B2E-8068-4FAD-8074-B16F5EEA29D9}" destId="{E10E66AC-2109-4FD8-AD1A-3D1F4AFFB580}" srcOrd="5" destOrd="0" presId="urn:microsoft.com/office/officeart/2005/8/layout/vList2"/>
    <dgm:cxn modelId="{B48BB0DA-B9B1-43DD-A134-5BEA3CB66F5E}" type="presParOf" srcId="{D7302B2E-8068-4FAD-8074-B16F5EEA29D9}" destId="{8C162E88-FD6F-4262-B7EF-B55714181F77}" srcOrd="6" destOrd="0" presId="urn:microsoft.com/office/officeart/2005/8/layout/vList2"/>
    <dgm:cxn modelId="{593EAA5B-EFBC-4EC3-B980-DD234DD28286}" type="presParOf" srcId="{D7302B2E-8068-4FAD-8074-B16F5EEA29D9}" destId="{B4165B0F-B36A-4CE6-8FA4-2DDA49F9425A}" srcOrd="7" destOrd="0" presId="urn:microsoft.com/office/officeart/2005/8/layout/vList2"/>
    <dgm:cxn modelId="{F5B2F9FB-8271-4D95-99C3-E24AEA4774AA}" type="presParOf" srcId="{D7302B2E-8068-4FAD-8074-B16F5EEA29D9}" destId="{52533268-BF43-4641-97B9-5241B159643B}" srcOrd="8" destOrd="0" presId="urn:microsoft.com/office/officeart/2005/8/layout/vList2"/>
    <dgm:cxn modelId="{3C0C4242-8018-4815-A9D7-0D6BF693C817}" type="presParOf" srcId="{D7302B2E-8068-4FAD-8074-B16F5EEA29D9}" destId="{08997CBE-25BA-4CDF-BBF2-2A19B2AE4CE6}" srcOrd="9" destOrd="0" presId="urn:microsoft.com/office/officeart/2005/8/layout/vList2"/>
    <dgm:cxn modelId="{15EFEEDB-0902-410E-803B-606C869AD2FB}" type="presParOf" srcId="{D7302B2E-8068-4FAD-8074-B16F5EEA29D9}" destId="{0010EED6-4B1C-4428-BCE3-0240F5BC409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D35FC-9E6A-43F1-A20C-CEDEA527604C}">
      <dsp:nvSpPr>
        <dsp:cNvPr id="0" name=""/>
        <dsp:cNvSpPr/>
      </dsp:nvSpPr>
      <dsp:spPr>
        <a:xfrm>
          <a:off x="0" y="563483"/>
          <a:ext cx="5741533" cy="6356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Sometimes you need to make decisions.</a:t>
          </a:r>
        </a:p>
      </dsp:txBody>
      <dsp:txXfrm>
        <a:off x="31028" y="594511"/>
        <a:ext cx="5679477" cy="573546"/>
      </dsp:txXfrm>
    </dsp:sp>
    <dsp:sp modelId="{FAE10206-2E36-47FC-B790-CAE3C22C38F8}">
      <dsp:nvSpPr>
        <dsp:cNvPr id="0" name=""/>
        <dsp:cNvSpPr/>
      </dsp:nvSpPr>
      <dsp:spPr>
        <a:xfrm>
          <a:off x="0" y="1245166"/>
          <a:ext cx="5741533" cy="635602"/>
        </a:xfrm>
        <a:prstGeom prst="roundRect">
          <a:avLst/>
        </a:prstGeom>
        <a:solidFill>
          <a:schemeClr val="accent2">
            <a:hueOff val="90633"/>
            <a:satOff val="-9599"/>
            <a:lumOff val="-23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Diamonds in the flow charts.</a:t>
          </a:r>
        </a:p>
      </dsp:txBody>
      <dsp:txXfrm>
        <a:off x="31028" y="1276194"/>
        <a:ext cx="5679477" cy="573546"/>
      </dsp:txXfrm>
    </dsp:sp>
    <dsp:sp modelId="{B962F245-EC6A-41CC-AA14-0E31BE8E75AD}">
      <dsp:nvSpPr>
        <dsp:cNvPr id="0" name=""/>
        <dsp:cNvSpPr/>
      </dsp:nvSpPr>
      <dsp:spPr>
        <a:xfrm>
          <a:off x="0" y="1926849"/>
          <a:ext cx="5741533" cy="635602"/>
        </a:xfrm>
        <a:prstGeom prst="roundRect">
          <a:avLst/>
        </a:prstGeom>
        <a:solidFill>
          <a:schemeClr val="accent2">
            <a:hueOff val="181266"/>
            <a:satOff val="-19197"/>
            <a:lumOff val="-47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If condition p is true, then do action a1 else do action a2.</a:t>
          </a:r>
        </a:p>
      </dsp:txBody>
      <dsp:txXfrm>
        <a:off x="31028" y="1957877"/>
        <a:ext cx="5679477" cy="573546"/>
      </dsp:txXfrm>
    </dsp:sp>
    <dsp:sp modelId="{8C162E88-FD6F-4262-B7EF-B55714181F77}">
      <dsp:nvSpPr>
        <dsp:cNvPr id="0" name=""/>
        <dsp:cNvSpPr/>
      </dsp:nvSpPr>
      <dsp:spPr>
        <a:xfrm>
          <a:off x="0" y="2608531"/>
          <a:ext cx="5741533" cy="635602"/>
        </a:xfrm>
        <a:prstGeom prst="roundRect">
          <a:avLst/>
        </a:prstGeom>
        <a:solidFill>
          <a:schemeClr val="accent2">
            <a:hueOff val="271899"/>
            <a:satOff val="-28796"/>
            <a:lumOff val="-7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How do we translate these statements to a language that the IDE and the Machine understand?</a:t>
          </a:r>
        </a:p>
      </dsp:txBody>
      <dsp:txXfrm>
        <a:off x="31028" y="2639559"/>
        <a:ext cx="5679477" cy="573546"/>
      </dsp:txXfrm>
    </dsp:sp>
    <dsp:sp modelId="{52533268-BF43-4641-97B9-5241B159643B}">
      <dsp:nvSpPr>
        <dsp:cNvPr id="0" name=""/>
        <dsp:cNvSpPr/>
      </dsp:nvSpPr>
      <dsp:spPr>
        <a:xfrm>
          <a:off x="0" y="3290214"/>
          <a:ext cx="5741533" cy="635602"/>
        </a:xfrm>
        <a:prstGeom prst="roundRect">
          <a:avLst/>
        </a:prstGeom>
        <a:solidFill>
          <a:schemeClr val="accent2">
            <a:hueOff val="362532"/>
            <a:satOff val="-38394"/>
            <a:lumOff val="-94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While you see an even number ask the user to input more numbers.</a:t>
          </a:r>
        </a:p>
      </dsp:txBody>
      <dsp:txXfrm>
        <a:off x="31028" y="3321242"/>
        <a:ext cx="5679477" cy="573546"/>
      </dsp:txXfrm>
    </dsp:sp>
    <dsp:sp modelId="{0010EED6-4B1C-4428-BCE3-0240F5BC409B}">
      <dsp:nvSpPr>
        <dsp:cNvPr id="0" name=""/>
        <dsp:cNvSpPr/>
      </dsp:nvSpPr>
      <dsp:spPr>
        <a:xfrm>
          <a:off x="0" y="3971896"/>
          <a:ext cx="5741533" cy="635602"/>
        </a:xfrm>
        <a:prstGeom prst="roundRect">
          <a:avLst/>
        </a:prstGeom>
        <a:solidFill>
          <a:schemeClr val="accent2">
            <a:hueOff val="453165"/>
            <a:satOff val="-47993"/>
            <a:lumOff val="-117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Until the user has not inputted -5, keep on reading entries from the user.</a:t>
          </a:r>
        </a:p>
      </dsp:txBody>
      <dsp:txXfrm>
        <a:off x="31028" y="4002924"/>
        <a:ext cx="5679477" cy="573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0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7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8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3016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42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7674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96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00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7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0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9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6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8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2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0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2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8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9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7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1B97C4-C7F0-441C-B6A5-4B06CEEBAF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4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645528-51AE-4585-8881-CF81AFA49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3" y="2306963"/>
            <a:ext cx="11545482" cy="3670255"/>
          </a:xfrm>
        </p:spPr>
        <p:txBody>
          <a:bodyPr anchor="b"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Control statements part1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6CD85-2AE1-402B-800B-390BF2ABD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682" y="321733"/>
            <a:ext cx="11548533" cy="1831405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Kia babashahi </a:t>
            </a:r>
            <a:r>
              <a:rPr lang="en-US" sz="1800" dirty="0" err="1">
                <a:solidFill>
                  <a:schemeClr val="bg1"/>
                </a:solidFill>
              </a:rPr>
              <a:t>Ashtiani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843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6BBDC-1B25-4BC7-A7B6-792E173A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If with brackets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CB852D-3B58-4572-8A65-FEBF6458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2E0C8C-89B8-410B-BD2E-97D79705D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43" y="1050015"/>
            <a:ext cx="6953577" cy="443290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4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91CF-727A-4D0D-8AA7-5B160D98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coding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B80FF-5D6E-4944-A2C9-8745BEE62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better coding to add the brackets either ways to reduce the error rate.</a:t>
            </a:r>
          </a:p>
          <a:p>
            <a:r>
              <a:rPr lang="en-US" dirty="0"/>
              <a:t>It is </a:t>
            </a:r>
            <a:r>
              <a:rPr lang="en-US" b="1" dirty="0"/>
              <a:t>important</a:t>
            </a:r>
            <a:r>
              <a:rPr lang="en-US" dirty="0"/>
              <a:t> to respect the indentation.</a:t>
            </a:r>
          </a:p>
          <a:p>
            <a:r>
              <a:rPr lang="en-US" dirty="0"/>
              <a:t>Make sure to use </a:t>
            </a:r>
            <a:r>
              <a:rPr lang="en-US" b="1" dirty="0"/>
              <a:t>meaningful</a:t>
            </a:r>
            <a:r>
              <a:rPr lang="en-US" dirty="0"/>
              <a:t> variable names.</a:t>
            </a:r>
          </a:p>
          <a:p>
            <a:r>
              <a:rPr lang="en-US" dirty="0"/>
              <a:t>Make sure to use comments.  </a:t>
            </a:r>
          </a:p>
        </p:txBody>
      </p:sp>
    </p:spTree>
    <p:extLst>
      <p:ext uri="{BB962C8B-B14F-4D97-AF65-F5344CB8AC3E}">
        <p14:creationId xmlns:p14="http://schemas.microsoft.com/office/powerpoint/2010/main" val="111379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3BB0C-6BBB-45AE-B89E-41CC17E9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30A2B-61BF-4B0C-BC15-6137831D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either terminate after the execution of one statement.</a:t>
            </a:r>
          </a:p>
          <a:p>
            <a:r>
              <a:rPr lang="en-US" dirty="0"/>
              <a:t>You can connect one entries ending to the beginning of other.</a:t>
            </a:r>
          </a:p>
          <a:p>
            <a:r>
              <a:rPr lang="en-US" dirty="0"/>
              <a:t>You can nest control statements inside each other.</a:t>
            </a:r>
          </a:p>
          <a:p>
            <a:r>
              <a:rPr lang="en-US" dirty="0"/>
              <a:t>You have seen examples of these in the flow chart section </a:t>
            </a:r>
          </a:p>
        </p:txBody>
      </p:sp>
    </p:spTree>
    <p:extLst>
      <p:ext uri="{BB962C8B-B14F-4D97-AF65-F5344CB8AC3E}">
        <p14:creationId xmlns:p14="http://schemas.microsoft.com/office/powerpoint/2010/main" val="221077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9ACB-518E-4DAA-8ECA-ECFADA32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99C26-E5D1-4C60-84F4-36F2574B6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a normal conversation : (A conditional statement)</a:t>
            </a:r>
          </a:p>
          <a:p>
            <a:pPr lvl="1"/>
            <a:r>
              <a:rPr lang="en-US" dirty="0"/>
              <a:t>If you see James tell him the news. Else, call him. </a:t>
            </a:r>
          </a:p>
          <a:p>
            <a:pPr lvl="1"/>
            <a:r>
              <a:rPr lang="en-US" dirty="0"/>
              <a:t>If n is divisible by two then it is an even number, Else n is odd  .   </a:t>
            </a:r>
          </a:p>
          <a:p>
            <a:r>
              <a:rPr lang="en-US" dirty="0"/>
              <a:t>A condition is evaluated and then a set of commands will be executed if the condition is true. If it is not the case that the condition is true another set of commands will be executed.</a:t>
            </a:r>
          </a:p>
        </p:txBody>
      </p:sp>
    </p:spTree>
    <p:extLst>
      <p:ext uri="{BB962C8B-B14F-4D97-AF65-F5344CB8AC3E}">
        <p14:creationId xmlns:p14="http://schemas.microsoft.com/office/powerpoint/2010/main" val="333116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CD4AB-2CD4-4F45-AF3E-16CBDA6A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If else code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EC28A6-8F9D-4C55-AB63-5DD4EBF91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A0269A-45A6-43D9-BED7-AF2F3FE2F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43" y="945711"/>
            <a:ext cx="6953577" cy="4641511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9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7310-B2A0-49D5-99D5-C6B20C33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else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34C62-C05A-437E-A39F-D276C2BA6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int rem=n%3; </a:t>
            </a:r>
          </a:p>
          <a:p>
            <a:r>
              <a:rPr lang="en-US" dirty="0"/>
              <a:t>How many possible values can rem take? (0,1,2) so three, right? </a:t>
            </a:r>
          </a:p>
          <a:p>
            <a:r>
              <a:rPr lang="en-US" dirty="0"/>
              <a:t>The user inputs an arbitrary number then you have to do the following:</a:t>
            </a:r>
          </a:p>
          <a:p>
            <a:pPr lvl="1"/>
            <a:r>
              <a:rPr lang="en-US" dirty="0"/>
              <a:t>Compute rem.</a:t>
            </a:r>
          </a:p>
          <a:p>
            <a:pPr lvl="1"/>
            <a:r>
              <a:rPr lang="en-US" dirty="0"/>
              <a:t>If rem=0 print the number is divisible by 3.</a:t>
            </a:r>
          </a:p>
          <a:p>
            <a:pPr lvl="1"/>
            <a:r>
              <a:rPr lang="en-US" dirty="0"/>
              <a:t>Else if rem=1 print rem is 1</a:t>
            </a:r>
          </a:p>
          <a:p>
            <a:pPr lvl="1"/>
            <a:r>
              <a:rPr lang="en-US" dirty="0"/>
              <a:t>Else print rem is 2.    </a:t>
            </a:r>
          </a:p>
        </p:txBody>
      </p:sp>
    </p:spTree>
    <p:extLst>
      <p:ext uri="{BB962C8B-B14F-4D97-AF65-F5344CB8AC3E}">
        <p14:creationId xmlns:p14="http://schemas.microsoft.com/office/powerpoint/2010/main" val="301115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1666E-5A04-4DB0-AB66-6FB1EC69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Code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59391E-2D2B-4C66-9B78-54EC944B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8D90A2-8151-408D-BC33-CF37E4ED8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76" y="640080"/>
            <a:ext cx="6545511" cy="5252773"/>
          </a:xfrm>
          <a:prstGeom prst="rect">
            <a:avLst/>
          </a:prstGeom>
        </p:spPr>
      </p:pic>
      <p:sp>
        <p:nvSpPr>
          <p:cNvPr id="18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08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4163-C237-4744-9404-EFDF75ED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9F6A6-1061-4CA9-A01A-DE80E8EC5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/>
              <a:t>selection structures.</a:t>
            </a:r>
            <a:endParaRPr lang="en-US" dirty="0"/>
          </a:p>
          <a:p>
            <a:r>
              <a:rPr lang="en-US" dirty="0"/>
              <a:t>Switch case</a:t>
            </a:r>
          </a:p>
          <a:p>
            <a:r>
              <a:rPr lang="en-US" dirty="0"/>
              <a:t>Local and global  </a:t>
            </a:r>
          </a:p>
          <a:p>
            <a:r>
              <a:rPr lang="en-US" dirty="0"/>
              <a:t>While </a:t>
            </a:r>
          </a:p>
          <a:p>
            <a:r>
              <a:rPr lang="en-US" dirty="0"/>
              <a:t>Do while </a:t>
            </a:r>
          </a:p>
        </p:txBody>
      </p:sp>
    </p:spTree>
    <p:extLst>
      <p:ext uri="{BB962C8B-B14F-4D97-AF65-F5344CB8AC3E}">
        <p14:creationId xmlns:p14="http://schemas.microsoft.com/office/powerpoint/2010/main" val="60731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E903-179D-4BE4-87B8-93FFB681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A96FB-E208-488A-9243-7C821119A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control statements?</a:t>
            </a:r>
          </a:p>
          <a:p>
            <a:r>
              <a:rPr lang="en-US" dirty="0"/>
              <a:t>Types of control statements.</a:t>
            </a:r>
          </a:p>
          <a:p>
            <a:r>
              <a:rPr lang="en-US" dirty="0"/>
              <a:t>If else statements.</a:t>
            </a:r>
          </a:p>
          <a:p>
            <a:r>
              <a:rPr lang="en-US" dirty="0"/>
              <a:t>Nested if else. </a:t>
            </a:r>
          </a:p>
        </p:txBody>
      </p:sp>
    </p:spTree>
    <p:extLst>
      <p:ext uri="{BB962C8B-B14F-4D97-AF65-F5344CB8AC3E}">
        <p14:creationId xmlns:p14="http://schemas.microsoft.com/office/powerpoint/2010/main" val="363370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66FB-C603-4CB6-A104-B68F7E78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Control statmenets 1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C8BF09B-5DAE-49A9-B1A5-D72355217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445948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9641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989C-5A49-4452-BF4B-1A17FBC1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 (Statements)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18F28-12D9-4046-98BC-2D17F5243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Sequential execution</a:t>
            </a:r>
            <a:r>
              <a:rPr lang="en-US" dirty="0"/>
              <a:t>: One after another</a:t>
            </a:r>
          </a:p>
          <a:p>
            <a:r>
              <a:rPr lang="en-US" dirty="0"/>
              <a:t>Transfer execution. The </a:t>
            </a:r>
            <a:r>
              <a:rPr lang="en-US" dirty="0" err="1">
                <a:solidFill>
                  <a:srgbClr val="FF0000"/>
                </a:solidFill>
              </a:rPr>
              <a:t>goto</a:t>
            </a:r>
            <a:r>
              <a:rPr lang="en-US" dirty="0"/>
              <a:t> statement (</a:t>
            </a:r>
            <a:r>
              <a:rPr lang="en-US" dirty="0">
                <a:solidFill>
                  <a:srgbClr val="FF0000"/>
                </a:solidFill>
              </a:rPr>
              <a:t>AVOID</a:t>
            </a:r>
            <a:r>
              <a:rPr lang="en-US" dirty="0"/>
              <a:t> AND PRETEND LIKE YOU HAVE NEVER SEEN THIS) .</a:t>
            </a:r>
          </a:p>
          <a:p>
            <a:r>
              <a:rPr lang="en-US" dirty="0"/>
              <a:t>Any Java code can be written using only three types of control structures: </a:t>
            </a:r>
          </a:p>
          <a:p>
            <a:pPr lvl="1"/>
            <a:r>
              <a:rPr lang="en-US" b="1" dirty="0"/>
              <a:t>Sequence structure</a:t>
            </a:r>
          </a:p>
          <a:p>
            <a:pPr lvl="1"/>
            <a:r>
              <a:rPr lang="en-US" b="1" dirty="0"/>
              <a:t>Selection structure </a:t>
            </a:r>
          </a:p>
          <a:p>
            <a:pPr lvl="1"/>
            <a:r>
              <a:rPr lang="en-US" b="1" dirty="0"/>
              <a:t>Repetition structure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62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7026-8D4C-4EFE-97D6-C9E42799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BD8E9-2DA7-4402-9837-83EC45E42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if:  </a:t>
            </a:r>
            <a:r>
              <a:rPr lang="en-US" dirty="0"/>
              <a:t>Checks for a condition if it is true it does something.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if else: </a:t>
            </a:r>
            <a:r>
              <a:rPr lang="en-US" dirty="0"/>
              <a:t>Do something if the statement is true and something else if the statement is false.</a:t>
            </a:r>
          </a:p>
          <a:p>
            <a:r>
              <a:rPr lang="en-US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switch case: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preform multiple tasks based on the value of a particular statement/expression( Can be implemented using if else: </a:t>
            </a:r>
            <a:r>
              <a:rPr lang="en-US" dirty="0">
                <a:solidFill>
                  <a:srgbClr val="FF0000"/>
                </a:solidFill>
              </a:rPr>
              <a:t>Recommended</a:t>
            </a:r>
            <a:r>
              <a:rPr lang="en-US" dirty="0"/>
              <a:t>).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0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3A83-CB08-42DF-9569-B867ED38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statements with bodies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BBEE-C8FD-4AAC-AAEE-B06F2989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writing a selection statement such as if</a:t>
            </a:r>
            <a:r>
              <a:rPr lang="fa-IR" dirty="0"/>
              <a:t>:</a:t>
            </a:r>
            <a:endParaRPr lang="en-US" dirty="0"/>
          </a:p>
          <a:p>
            <a:pPr lvl="1"/>
            <a:r>
              <a:rPr lang="en-US" dirty="0"/>
              <a:t>Check for the condition which is done in the parenthesize. ()</a:t>
            </a:r>
          </a:p>
          <a:p>
            <a:pPr lvl="1"/>
            <a:r>
              <a:rPr lang="en-US" dirty="0"/>
              <a:t>The scope of the statement: Based on the result you have obtained from the previous step  preform one or a </a:t>
            </a:r>
            <a:r>
              <a:rPr lang="en-US" dirty="0">
                <a:solidFill>
                  <a:srgbClr val="C00000"/>
                </a:solidFill>
              </a:rPr>
              <a:t>set</a:t>
            </a:r>
            <a:r>
              <a:rPr lang="en-US" dirty="0"/>
              <a:t> of actions.  What is between the: {}</a:t>
            </a:r>
          </a:p>
          <a:p>
            <a:pPr lvl="1"/>
            <a:r>
              <a:rPr lang="en-US" dirty="0"/>
              <a:t>Examples on the next slides.</a:t>
            </a:r>
          </a:p>
        </p:txBody>
      </p:sp>
    </p:spTree>
    <p:extLst>
      <p:ext uri="{BB962C8B-B14F-4D97-AF65-F5344CB8AC3E}">
        <p14:creationId xmlns:p14="http://schemas.microsoft.com/office/powerpoint/2010/main" val="253829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AC7F-B485-4749-8421-EA3366DF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218E0-58E8-4207-91E4-AD0D4CA4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only execute one command after the condition, for that no need for brackets the machine will only execute the immediate statement as a consequence of the evaluation of what is inside the (). </a:t>
            </a:r>
          </a:p>
          <a:p>
            <a:pPr lvl="2"/>
            <a:r>
              <a:rPr lang="en-US" dirty="0"/>
              <a:t>if(input=3) 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(“Number equals 3 will be only </a:t>
            </a:r>
            <a:r>
              <a:rPr lang="en-US" dirty="0" err="1"/>
              <a:t>exce</a:t>
            </a:r>
            <a:r>
              <a:rPr lang="en-US" dirty="0"/>
              <a:t>”);</a:t>
            </a:r>
          </a:p>
          <a:p>
            <a:r>
              <a:rPr lang="en-US" dirty="0"/>
              <a:t>You can group a set of actions to be preformed if the proposition was true.</a:t>
            </a:r>
          </a:p>
          <a:p>
            <a:pPr marL="914400" lvl="2" indent="0">
              <a:buNone/>
            </a:pPr>
            <a:r>
              <a:rPr lang="en-US" dirty="0"/>
              <a:t> if(input==4){</a:t>
            </a:r>
          </a:p>
          <a:p>
            <a:pPr lvl="3"/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/>
              <a:t>(“input==4”);</a:t>
            </a:r>
          </a:p>
          <a:p>
            <a:pPr lvl="3"/>
            <a:r>
              <a:rPr lang="en-US" dirty="0">
                <a:solidFill>
                  <a:srgbClr val="C00000"/>
                </a:solidFill>
              </a:rPr>
              <a:t>Input+=1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}</a:t>
            </a:r>
          </a:p>
          <a:p>
            <a:r>
              <a:rPr lang="en-US" dirty="0"/>
              <a:t>It does </a:t>
            </a:r>
            <a:r>
              <a:rPr lang="en-US" dirty="0">
                <a:solidFill>
                  <a:srgbClr val="FF0000"/>
                </a:solidFill>
              </a:rPr>
              <a:t>both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printing</a:t>
            </a:r>
            <a:r>
              <a:rPr lang="en-US" dirty="0"/>
              <a:t> and it does </a:t>
            </a:r>
            <a:r>
              <a:rPr lang="en-US" dirty="0">
                <a:solidFill>
                  <a:srgbClr val="C00000"/>
                </a:solidFill>
              </a:rPr>
              <a:t>input+=1; </a:t>
            </a:r>
          </a:p>
        </p:txBody>
      </p:sp>
    </p:spTree>
    <p:extLst>
      <p:ext uri="{BB962C8B-B14F-4D97-AF65-F5344CB8AC3E}">
        <p14:creationId xmlns:p14="http://schemas.microsoft.com/office/powerpoint/2010/main" val="81983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9217-BC95-4878-8049-5BFEC477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num+=x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CD0BF-E0C2-4119-8D76-971797D7C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+= operator?</a:t>
            </a:r>
          </a:p>
          <a:p>
            <a:r>
              <a:rPr lang="en-US" dirty="0"/>
              <a:t>It is used to make coding even shorter. It works like this:</a:t>
            </a:r>
          </a:p>
          <a:p>
            <a:pPr lvl="1"/>
            <a:r>
              <a:rPr lang="en-US" dirty="0"/>
              <a:t> num=</a:t>
            </a:r>
            <a:r>
              <a:rPr lang="en-US" dirty="0" err="1"/>
              <a:t>num+x</a:t>
            </a:r>
            <a:r>
              <a:rPr lang="en-US" dirty="0"/>
              <a:t>;</a:t>
            </a:r>
          </a:p>
          <a:p>
            <a:r>
              <a:rPr lang="en-US" dirty="0"/>
              <a:t>You can have the  same thing for –,*,%,/</a:t>
            </a:r>
          </a:p>
          <a:p>
            <a:pPr lvl="1"/>
            <a:r>
              <a:rPr lang="en-US" dirty="0"/>
              <a:t> num/=2 is translated to: num=num/2;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45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C5303-FB52-48CB-A2C7-49A16753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Code for if only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F52A39-FF86-48C4-B1C2-7E270885E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453B9CD-C294-4BFD-98A5-E319423F9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43" y="1232546"/>
            <a:ext cx="6953577" cy="4067840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1127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412A24"/>
      </a:dk2>
      <a:lt2>
        <a:srgbClr val="E2E5E8"/>
      </a:lt2>
      <a:accent1>
        <a:srgbClr val="C09B75"/>
      </a:accent1>
      <a:accent2>
        <a:srgbClr val="CA928C"/>
      </a:accent2>
      <a:accent3>
        <a:srgbClr val="A6A375"/>
      </a:accent3>
      <a:accent4>
        <a:srgbClr val="7884C1"/>
      </a:accent4>
      <a:accent5>
        <a:srgbClr val="9F90CC"/>
      </a:accent5>
      <a:accent6>
        <a:srgbClr val="A978C1"/>
      </a:accent6>
      <a:hlink>
        <a:srgbClr val="6084A9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 3</vt:lpstr>
      <vt:lpstr>BrushVTI</vt:lpstr>
      <vt:lpstr>Wisp</vt:lpstr>
      <vt:lpstr>Control statements part1</vt:lpstr>
      <vt:lpstr>Outline </vt:lpstr>
      <vt:lpstr>Control statmenets 1</vt:lpstr>
      <vt:lpstr>Control structures (Statements) </vt:lpstr>
      <vt:lpstr>Selection statements </vt:lpstr>
      <vt:lpstr>Selection statements with bodies</vt:lpstr>
      <vt:lpstr>Examples </vt:lpstr>
      <vt:lpstr>num+=x</vt:lpstr>
      <vt:lpstr>Code for if only </vt:lpstr>
      <vt:lpstr>If with brackets </vt:lpstr>
      <vt:lpstr>Good coding examples</vt:lpstr>
      <vt:lpstr>How to connect control statements</vt:lpstr>
      <vt:lpstr>If else </vt:lpstr>
      <vt:lpstr>If else code </vt:lpstr>
      <vt:lpstr>Nested if else </vt:lpstr>
      <vt:lpstr>Code </vt:lpstr>
      <vt:lpstr>Next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 part1</dc:title>
  <dc:creator>Kia babashahi</dc:creator>
  <cp:lastModifiedBy>Kia babashahi</cp:lastModifiedBy>
  <cp:revision>2</cp:revision>
  <dcterms:created xsi:type="dcterms:W3CDTF">2020-09-23T15:23:39Z</dcterms:created>
  <dcterms:modified xsi:type="dcterms:W3CDTF">2020-09-23T15:24:13Z</dcterms:modified>
</cp:coreProperties>
</file>