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2" r:id="rId14"/>
    <p:sldId id="269" r:id="rId15"/>
    <p:sldId id="270" r:id="rId16"/>
    <p:sldId id="271" r:id="rId17"/>
    <p:sldId id="273" r:id="rId18"/>
    <p:sldId id="274" r:id="rId19"/>
    <p:sldId id="275" r:id="rId20"/>
    <p:sldId id="276" r:id="rId21"/>
    <p:sldId id="277" r:id="rId22"/>
    <p:sldId id="278" r:id="rId23"/>
    <p:sldId id="279" r:id="rId24"/>
    <p:sldId id="281"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7" d="100"/>
          <a:sy n="67" d="100"/>
        </p:scale>
        <p:origin x="452" y="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63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7105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1343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06851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88592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78922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71054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47720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9969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725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214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36201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58501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29026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46191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69663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9/28/2020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15837213"/>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E84BA3-6F27-4EAA-B320-C6B21C9F15F6}"/>
              </a:ext>
            </a:extLst>
          </p:cNvPr>
          <p:cNvPicPr>
            <a:picLocks noChangeAspect="1"/>
          </p:cNvPicPr>
          <p:nvPr/>
        </p:nvPicPr>
        <p:blipFill rotWithShape="1">
          <a:blip r:embed="rId2"/>
          <a:srcRect t="8189" b="13686"/>
          <a:stretch/>
        </p:blipFill>
        <p:spPr>
          <a:xfrm>
            <a:off x="-1" y="10"/>
            <a:ext cx="12191999" cy="6857990"/>
          </a:xfrm>
          <a:prstGeom prst="rect">
            <a:avLst/>
          </a:prstGeom>
        </p:spPr>
      </p:pic>
      <p:sp>
        <p:nvSpPr>
          <p:cNvPr id="2" name="Title 1">
            <a:extLst>
              <a:ext uri="{FF2B5EF4-FFF2-40B4-BE49-F238E27FC236}">
                <a16:creationId xmlns:a16="http://schemas.microsoft.com/office/drawing/2014/main" id="{91B0A3E3-EFA4-4844-AA38-7A0578EFBB0D}"/>
              </a:ext>
            </a:extLst>
          </p:cNvPr>
          <p:cNvSpPr>
            <a:spLocks noGrp="1"/>
          </p:cNvSpPr>
          <p:nvPr>
            <p:ph type="ctrTitle"/>
          </p:nvPr>
        </p:nvSpPr>
        <p:spPr>
          <a:xfrm>
            <a:off x="735791" y="3331444"/>
            <a:ext cx="6470692" cy="1229306"/>
          </a:xfrm>
        </p:spPr>
        <p:txBody>
          <a:bodyPr>
            <a:normAutofit fontScale="90000"/>
          </a:bodyPr>
          <a:lstStyle/>
          <a:p>
            <a:r>
              <a:rPr lang="en-US" sz="5400">
                <a:solidFill>
                  <a:schemeClr val="tx1"/>
                </a:solidFill>
              </a:rPr>
              <a:t>Control statements 2</a:t>
            </a:r>
          </a:p>
        </p:txBody>
      </p:sp>
      <p:sp>
        <p:nvSpPr>
          <p:cNvPr id="3" name="Subtitle 2">
            <a:extLst>
              <a:ext uri="{FF2B5EF4-FFF2-40B4-BE49-F238E27FC236}">
                <a16:creationId xmlns:a16="http://schemas.microsoft.com/office/drawing/2014/main" id="{F266EC69-D8C5-4CA9-A4A8-7A32FC200FBC}"/>
              </a:ext>
            </a:extLst>
          </p:cNvPr>
          <p:cNvSpPr>
            <a:spLocks noGrp="1"/>
          </p:cNvSpPr>
          <p:nvPr>
            <p:ph type="subTitle" idx="1"/>
          </p:nvPr>
        </p:nvSpPr>
        <p:spPr>
          <a:xfrm>
            <a:off x="735791" y="4735799"/>
            <a:ext cx="6470693" cy="605256"/>
          </a:xfrm>
        </p:spPr>
        <p:txBody>
          <a:bodyPr>
            <a:normAutofit/>
          </a:bodyPr>
          <a:lstStyle/>
          <a:p>
            <a:pPr>
              <a:lnSpc>
                <a:spcPct val="110000"/>
              </a:lnSpc>
            </a:pPr>
            <a:r>
              <a:rPr lang="en-US" sz="1000"/>
              <a:t>Kia Babashahi Ashtiani </a:t>
            </a:r>
          </a:p>
          <a:p>
            <a:pPr>
              <a:lnSpc>
                <a:spcPct val="110000"/>
              </a:lnSpc>
            </a:pPr>
            <a:r>
              <a:rPr lang="en-US" sz="1000"/>
              <a:t>Programming in Java </a:t>
            </a:r>
          </a:p>
        </p:txBody>
      </p:sp>
    </p:spTree>
    <p:extLst>
      <p:ext uri="{BB962C8B-B14F-4D97-AF65-F5344CB8AC3E}">
        <p14:creationId xmlns:p14="http://schemas.microsoft.com/office/powerpoint/2010/main" val="29408567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A7E7-EE32-4C2F-B99C-DDEA7BF56B9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EBD978E-0747-42EF-9A6A-94C2ED14D37D}"/>
              </a:ext>
            </a:extLst>
          </p:cNvPr>
          <p:cNvSpPr>
            <a:spLocks noGrp="1"/>
          </p:cNvSpPr>
          <p:nvPr>
            <p:ph idx="1"/>
          </p:nvPr>
        </p:nvSpPr>
        <p:spPr/>
        <p:txBody>
          <a:bodyPr/>
          <a:lstStyle/>
          <a:p>
            <a:r>
              <a:rPr lang="en-US" dirty="0"/>
              <a:t>Find all the even numbers between 0 and 100. </a:t>
            </a:r>
          </a:p>
          <a:p>
            <a:r>
              <a:rPr lang="en-US" dirty="0"/>
              <a:t>Break it down:</a:t>
            </a:r>
          </a:p>
          <a:p>
            <a:pPr lvl="1"/>
            <a:r>
              <a:rPr lang="en-US" dirty="0"/>
              <a:t>Need to start from one and reach 100.</a:t>
            </a:r>
          </a:p>
          <a:p>
            <a:pPr lvl="1"/>
            <a:r>
              <a:rPr lang="en-US" dirty="0"/>
              <a:t>If you are between 0,100 check if the number is even or not and print it.</a:t>
            </a:r>
          </a:p>
          <a:p>
            <a:pPr lvl="1"/>
            <a:r>
              <a:rPr lang="en-US" dirty="0"/>
              <a:t>OR: Just generate even numbers: </a:t>
            </a:r>
          </a:p>
        </p:txBody>
      </p:sp>
    </p:spTree>
    <p:extLst>
      <p:ext uri="{BB962C8B-B14F-4D97-AF65-F5344CB8AC3E}">
        <p14:creationId xmlns:p14="http://schemas.microsoft.com/office/powerpoint/2010/main" val="342506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C65E5-C564-49E3-A28B-1AF7A0DD2F8D}"/>
              </a:ext>
            </a:extLst>
          </p:cNvPr>
          <p:cNvSpPr>
            <a:spLocks noGrp="1"/>
          </p:cNvSpPr>
          <p:nvPr>
            <p:ph type="title"/>
          </p:nvPr>
        </p:nvSpPr>
        <p:spPr>
          <a:xfrm>
            <a:off x="649224" y="645106"/>
            <a:ext cx="3650279" cy="1259894"/>
          </a:xfrm>
        </p:spPr>
        <p:txBody>
          <a:bodyPr>
            <a:normAutofit/>
          </a:bodyPr>
          <a:lstStyle/>
          <a:p>
            <a:r>
              <a:rPr lang="en-US" dirty="0">
                <a:solidFill>
                  <a:srgbClr val="5C5769"/>
                </a:solidFill>
              </a:rPr>
              <a:t>While 1</a:t>
            </a:r>
          </a:p>
        </p:txBody>
      </p:sp>
      <p:sp>
        <p:nvSpPr>
          <p:cNvPr id="14" name="Rectangle 1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C5769"/>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C1B27C70-6787-41D4-9B84-5AA3ECDA90A5}"/>
              </a:ext>
            </a:extLst>
          </p:cNvPr>
          <p:cNvSpPr>
            <a:spLocks noGrp="1"/>
          </p:cNvSpPr>
          <p:nvPr>
            <p:ph idx="1"/>
          </p:nvPr>
        </p:nvSpPr>
        <p:spPr>
          <a:xfrm>
            <a:off x="649225" y="2133600"/>
            <a:ext cx="3650278" cy="3759253"/>
          </a:xfrm>
        </p:spPr>
        <p:txBody>
          <a:bodyPr>
            <a:normAutofit/>
          </a:bodyPr>
          <a:lstStyle/>
          <a:p>
            <a:pPr>
              <a:buClr>
                <a:srgbClr val="F7FD0E"/>
              </a:buClr>
            </a:pPr>
            <a:r>
              <a:rPr lang="en-US" dirty="0">
                <a:solidFill>
                  <a:srgbClr val="5C5769"/>
                </a:solidFill>
              </a:rPr>
              <a:t>Only generates even numbers</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9C746347-82B3-4E54-A91E-FF257097B521}"/>
              </a:ext>
            </a:extLst>
          </p:cNvPr>
          <p:cNvPicPr>
            <a:picLocks noChangeAspect="1"/>
          </p:cNvPicPr>
          <p:nvPr/>
        </p:nvPicPr>
        <p:blipFill rotWithShape="1">
          <a:blip r:embed="rId2">
            <a:extLst>
              <a:ext uri="{28A0092B-C50C-407E-A947-70E740481C1C}">
                <a14:useLocalDpi xmlns:a14="http://schemas.microsoft.com/office/drawing/2010/main" val="0"/>
              </a:ext>
            </a:extLst>
          </a:blip>
          <a:srcRect t="4589" r="1" b="40833"/>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76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BA065-CB0D-4FD3-8F35-5766085FC9C5}"/>
              </a:ext>
            </a:extLst>
          </p:cNvPr>
          <p:cNvSpPr>
            <a:spLocks noGrp="1"/>
          </p:cNvSpPr>
          <p:nvPr>
            <p:ph type="title"/>
          </p:nvPr>
        </p:nvSpPr>
        <p:spPr>
          <a:xfrm>
            <a:off x="649224" y="645106"/>
            <a:ext cx="3650279" cy="1259894"/>
          </a:xfrm>
        </p:spPr>
        <p:txBody>
          <a:bodyPr>
            <a:normAutofit/>
          </a:bodyPr>
          <a:lstStyle/>
          <a:p>
            <a:r>
              <a:rPr lang="en-US">
                <a:solidFill>
                  <a:srgbClr val="716986"/>
                </a:solidFill>
              </a:rPr>
              <a:t>While 2 </a:t>
            </a:r>
          </a:p>
        </p:txBody>
      </p:sp>
      <p:sp>
        <p:nvSpPr>
          <p:cNvPr id="14" name="Rectangle 1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16986"/>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8B98D4E8-833E-4641-9F6A-7172614687A9}"/>
              </a:ext>
            </a:extLst>
          </p:cNvPr>
          <p:cNvSpPr>
            <a:spLocks noGrp="1"/>
          </p:cNvSpPr>
          <p:nvPr>
            <p:ph idx="1"/>
          </p:nvPr>
        </p:nvSpPr>
        <p:spPr>
          <a:xfrm>
            <a:off x="649225" y="2133600"/>
            <a:ext cx="3650278" cy="3759253"/>
          </a:xfrm>
        </p:spPr>
        <p:txBody>
          <a:bodyPr>
            <a:normAutofit/>
          </a:bodyPr>
          <a:lstStyle/>
          <a:p>
            <a:pPr>
              <a:buClr>
                <a:srgbClr val="6B72F7"/>
              </a:buClr>
            </a:pPr>
            <a:r>
              <a:rPr lang="en-US" dirty="0"/>
              <a:t>Another algorithm that integrates an if inside a while </a:t>
            </a:r>
          </a:p>
        </p:txBody>
      </p:sp>
      <p:pic>
        <p:nvPicPr>
          <p:cNvPr id="5" name="Content Placeholder 4" descr="Graphical user interface, text, application&#10;&#10;Description automatically generated">
            <a:extLst>
              <a:ext uri="{FF2B5EF4-FFF2-40B4-BE49-F238E27FC236}">
                <a16:creationId xmlns:a16="http://schemas.microsoft.com/office/drawing/2014/main" id="{279FD0C6-74D5-4895-B316-EF00CAA24441}"/>
              </a:ext>
            </a:extLst>
          </p:cNvPr>
          <p:cNvPicPr>
            <a:picLocks noChangeAspect="1"/>
          </p:cNvPicPr>
          <p:nvPr/>
        </p:nvPicPr>
        <p:blipFill rotWithShape="1">
          <a:blip r:embed="rId2">
            <a:extLst>
              <a:ext uri="{28A0092B-C50C-407E-A947-70E740481C1C}">
                <a14:useLocalDpi xmlns:a14="http://schemas.microsoft.com/office/drawing/2010/main" val="0"/>
              </a:ext>
            </a:extLst>
          </a:blip>
          <a:srcRect r="2" b="27672"/>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37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0466-57FD-4440-B849-D1648B74B8B7}"/>
              </a:ext>
            </a:extLst>
          </p:cNvPr>
          <p:cNvSpPr>
            <a:spLocks noGrp="1"/>
          </p:cNvSpPr>
          <p:nvPr>
            <p:ph type="title"/>
          </p:nvPr>
        </p:nvSpPr>
        <p:spPr/>
        <p:txBody>
          <a:bodyPr/>
          <a:lstStyle/>
          <a:p>
            <a:r>
              <a:rPr lang="en-US" dirty="0"/>
              <a:t>Question: Infinite loops</a:t>
            </a:r>
          </a:p>
        </p:txBody>
      </p:sp>
      <p:sp>
        <p:nvSpPr>
          <p:cNvPr id="3" name="Content Placeholder 2">
            <a:extLst>
              <a:ext uri="{FF2B5EF4-FFF2-40B4-BE49-F238E27FC236}">
                <a16:creationId xmlns:a16="http://schemas.microsoft.com/office/drawing/2014/main" id="{69F8096B-C2C6-43D1-9FEB-29563808B3A5}"/>
              </a:ext>
            </a:extLst>
          </p:cNvPr>
          <p:cNvSpPr>
            <a:spLocks noGrp="1"/>
          </p:cNvSpPr>
          <p:nvPr>
            <p:ph idx="1"/>
          </p:nvPr>
        </p:nvSpPr>
        <p:spPr/>
        <p:txBody>
          <a:bodyPr/>
          <a:lstStyle/>
          <a:p>
            <a:r>
              <a:rPr lang="en-US" dirty="0"/>
              <a:t>What would happen if you remove n++ in the second code or n+=2 in the first one?</a:t>
            </a:r>
          </a:p>
          <a:p>
            <a:r>
              <a:rPr lang="en-US" dirty="0"/>
              <a:t>Try it.</a:t>
            </a:r>
          </a:p>
          <a:p>
            <a:r>
              <a:rPr lang="en-US" dirty="0"/>
              <a:t>You will see the code will run for ever. This is a problem referred to as infinite loops. </a:t>
            </a:r>
          </a:p>
          <a:p>
            <a:r>
              <a:rPr lang="en-US" dirty="0">
                <a:solidFill>
                  <a:srgbClr val="FF0000"/>
                </a:solidFill>
              </a:rPr>
              <a:t>Never forget to increment or decrement or change the counter.  </a:t>
            </a:r>
          </a:p>
        </p:txBody>
      </p:sp>
    </p:spTree>
    <p:extLst>
      <p:ext uri="{BB962C8B-B14F-4D97-AF65-F5344CB8AC3E}">
        <p14:creationId xmlns:p14="http://schemas.microsoft.com/office/powerpoint/2010/main" val="2318160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F23B-FF69-4C46-95C2-F452E7DE297D}"/>
              </a:ext>
            </a:extLst>
          </p:cNvPr>
          <p:cNvSpPr>
            <a:spLocks noGrp="1"/>
          </p:cNvSpPr>
          <p:nvPr>
            <p:ph type="title"/>
          </p:nvPr>
        </p:nvSpPr>
        <p:spPr/>
        <p:txBody>
          <a:bodyPr/>
          <a:lstStyle/>
          <a:p>
            <a:r>
              <a:rPr lang="en-US" dirty="0"/>
              <a:t>Different algorithms </a:t>
            </a:r>
          </a:p>
        </p:txBody>
      </p:sp>
      <p:sp>
        <p:nvSpPr>
          <p:cNvPr id="3" name="Content Placeholder 2">
            <a:extLst>
              <a:ext uri="{FF2B5EF4-FFF2-40B4-BE49-F238E27FC236}">
                <a16:creationId xmlns:a16="http://schemas.microsoft.com/office/drawing/2014/main" id="{F93B1C97-C3CC-4388-911F-F3E47295CC6F}"/>
              </a:ext>
            </a:extLst>
          </p:cNvPr>
          <p:cNvSpPr>
            <a:spLocks noGrp="1"/>
          </p:cNvSpPr>
          <p:nvPr>
            <p:ph idx="1"/>
          </p:nvPr>
        </p:nvSpPr>
        <p:spPr/>
        <p:txBody>
          <a:bodyPr/>
          <a:lstStyle/>
          <a:p>
            <a:r>
              <a:rPr lang="en-US" dirty="0"/>
              <a:t>There is usually more than one way to solve a problem.</a:t>
            </a:r>
          </a:p>
          <a:p>
            <a:r>
              <a:rPr lang="en-US" dirty="0"/>
              <a:t>There can be multiple algorithms.</a:t>
            </a:r>
          </a:p>
          <a:p>
            <a:r>
              <a:rPr lang="en-US" dirty="0"/>
              <a:t>What you saw now is an example of having two different algorithms to solve the same problem.</a:t>
            </a:r>
          </a:p>
          <a:p>
            <a:endParaRPr lang="en-US" dirty="0"/>
          </a:p>
        </p:txBody>
      </p:sp>
    </p:spTree>
    <p:extLst>
      <p:ext uri="{BB962C8B-B14F-4D97-AF65-F5344CB8AC3E}">
        <p14:creationId xmlns:p14="http://schemas.microsoft.com/office/powerpoint/2010/main" val="23534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5DB2-6E32-42E9-83DC-26F55E7D65E9}"/>
              </a:ext>
            </a:extLst>
          </p:cNvPr>
          <p:cNvSpPr>
            <a:spLocks noGrp="1"/>
          </p:cNvSpPr>
          <p:nvPr>
            <p:ph type="title"/>
          </p:nvPr>
        </p:nvSpPr>
        <p:spPr/>
        <p:txBody>
          <a:bodyPr/>
          <a:lstStyle/>
          <a:p>
            <a:r>
              <a:rPr lang="en-US" dirty="0"/>
              <a:t>Example with break</a:t>
            </a:r>
          </a:p>
        </p:txBody>
      </p:sp>
      <p:sp>
        <p:nvSpPr>
          <p:cNvPr id="3" name="Content Placeholder 2">
            <a:extLst>
              <a:ext uri="{FF2B5EF4-FFF2-40B4-BE49-F238E27FC236}">
                <a16:creationId xmlns:a16="http://schemas.microsoft.com/office/drawing/2014/main" id="{D00FD03B-7EBE-4ADE-BA02-77B032781F99}"/>
              </a:ext>
            </a:extLst>
          </p:cNvPr>
          <p:cNvSpPr>
            <a:spLocks noGrp="1"/>
          </p:cNvSpPr>
          <p:nvPr>
            <p:ph idx="1"/>
          </p:nvPr>
        </p:nvSpPr>
        <p:spPr/>
        <p:txBody>
          <a:bodyPr/>
          <a:lstStyle/>
          <a:p>
            <a:r>
              <a:rPr lang="en-US" dirty="0"/>
              <a:t>The code starts by generating a random integer between 0 and 50. </a:t>
            </a:r>
          </a:p>
          <a:p>
            <a:r>
              <a:rPr lang="en-US" dirty="0"/>
              <a:t>If the number is not divisible by 5 it will generate another random number and print it.</a:t>
            </a:r>
          </a:p>
          <a:p>
            <a:r>
              <a:rPr lang="en-US" dirty="0"/>
              <a:t>The process goes on until we see a number divisible by 5.</a:t>
            </a:r>
          </a:p>
          <a:p>
            <a:r>
              <a:rPr lang="en-US" dirty="0">
                <a:solidFill>
                  <a:srgbClr val="FF0000"/>
                </a:solidFill>
              </a:rPr>
              <a:t>While in the loop If the number generated is divisible by 7 break and exit immediately. </a:t>
            </a:r>
          </a:p>
        </p:txBody>
      </p:sp>
    </p:spTree>
    <p:extLst>
      <p:ext uri="{BB962C8B-B14F-4D97-AF65-F5344CB8AC3E}">
        <p14:creationId xmlns:p14="http://schemas.microsoft.com/office/powerpoint/2010/main" val="335198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CA929-259B-44BD-847B-0ECD4E4CB8AC}"/>
              </a:ext>
            </a:extLst>
          </p:cNvPr>
          <p:cNvSpPr>
            <a:spLocks noGrp="1"/>
          </p:cNvSpPr>
          <p:nvPr>
            <p:ph type="title"/>
          </p:nvPr>
        </p:nvSpPr>
        <p:spPr>
          <a:xfrm>
            <a:off x="649224" y="645106"/>
            <a:ext cx="3650279" cy="1259894"/>
          </a:xfrm>
        </p:spPr>
        <p:txBody>
          <a:bodyPr>
            <a:normAutofit/>
          </a:bodyPr>
          <a:lstStyle/>
          <a:p>
            <a:r>
              <a:rPr lang="en-US" dirty="0">
                <a:solidFill>
                  <a:srgbClr val="394C3F"/>
                </a:solidFill>
              </a:rPr>
              <a:t>Break</a:t>
            </a:r>
          </a:p>
        </p:txBody>
      </p:sp>
      <p:sp>
        <p:nvSpPr>
          <p:cNvPr id="16" name="Rectangle 15">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94C3F"/>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B71F09A4-D2B2-4075-A542-9C82DCFBA857}"/>
              </a:ext>
            </a:extLst>
          </p:cNvPr>
          <p:cNvSpPr>
            <a:spLocks noGrp="1"/>
          </p:cNvSpPr>
          <p:nvPr>
            <p:ph idx="1"/>
          </p:nvPr>
        </p:nvSpPr>
        <p:spPr>
          <a:xfrm>
            <a:off x="649225" y="2133600"/>
            <a:ext cx="3650278" cy="3759253"/>
          </a:xfrm>
        </p:spPr>
        <p:txBody>
          <a:bodyPr>
            <a:normAutofit/>
          </a:bodyPr>
          <a:lstStyle/>
          <a:p>
            <a:pPr>
              <a:buClr>
                <a:srgbClr val="38DFF5"/>
              </a:buClr>
            </a:pPr>
            <a:r>
              <a:rPr lang="en-US" dirty="0"/>
              <a:t>Generates a random number first.</a:t>
            </a:r>
          </a:p>
          <a:p>
            <a:pPr>
              <a:buClr>
                <a:srgbClr val="38DFF5"/>
              </a:buClr>
            </a:pPr>
            <a:r>
              <a:rPr lang="en-US" dirty="0"/>
              <a:t>If the number is not divisible by 5 does what is inside the body of the while statements.</a:t>
            </a:r>
          </a:p>
          <a:p>
            <a:pPr>
              <a:buClr>
                <a:srgbClr val="38DFF5"/>
              </a:buClr>
            </a:pPr>
            <a:r>
              <a:rPr lang="en-US" dirty="0"/>
              <a:t>If the number is divisible by 7, it </a:t>
            </a:r>
            <a:r>
              <a:rPr lang="en-US" dirty="0">
                <a:solidFill>
                  <a:srgbClr val="FF0000"/>
                </a:solidFill>
              </a:rPr>
              <a:t>breaks</a:t>
            </a:r>
            <a:r>
              <a:rPr lang="en-US" dirty="0"/>
              <a:t> the loop. Meaning that </a:t>
            </a:r>
            <a:r>
              <a:rPr lang="en-US" dirty="0">
                <a:solidFill>
                  <a:srgbClr val="FF0000"/>
                </a:solidFill>
              </a:rPr>
              <a:t>it will get out of the loop and not run the rest of the body of the loop</a:t>
            </a:r>
            <a:r>
              <a:rPr lang="en-US" dirty="0"/>
              <a:t>.</a:t>
            </a:r>
          </a:p>
        </p:txBody>
      </p:sp>
      <p:pic>
        <p:nvPicPr>
          <p:cNvPr id="7" name="Content Placeholder 6" descr="Graphical user interface, text, application&#10;&#10;Description automatically generated">
            <a:extLst>
              <a:ext uri="{FF2B5EF4-FFF2-40B4-BE49-F238E27FC236}">
                <a16:creationId xmlns:a16="http://schemas.microsoft.com/office/drawing/2014/main" id="{ECF2C0A7-AFAC-4864-8011-855E5AD4FF89}"/>
              </a:ext>
            </a:extLst>
          </p:cNvPr>
          <p:cNvPicPr>
            <a:picLocks noChangeAspect="1"/>
          </p:cNvPicPr>
          <p:nvPr/>
        </p:nvPicPr>
        <p:blipFill rotWithShape="1">
          <a:blip r:embed="rId2">
            <a:extLst>
              <a:ext uri="{28A0092B-C50C-407E-A947-70E740481C1C}">
                <a14:useLocalDpi xmlns:a14="http://schemas.microsoft.com/office/drawing/2010/main" val="0"/>
              </a:ext>
            </a:extLst>
          </a:blip>
          <a:srcRect r="10975"/>
          <a:stretch/>
        </p:blipFill>
        <p:spPr>
          <a:xfrm>
            <a:off x="4619543" y="640080"/>
            <a:ext cx="6953577" cy="5252773"/>
          </a:xfrm>
          <a:prstGeom prst="rect">
            <a:avLst/>
          </a:prstGeom>
        </p:spPr>
      </p:pic>
      <p:sp>
        <p:nvSpPr>
          <p:cNvPr id="18"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235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29C6-7CD1-4C47-BCAA-1F5D0CC956CC}"/>
              </a:ext>
            </a:extLst>
          </p:cNvPr>
          <p:cNvSpPr>
            <a:spLocks noGrp="1"/>
          </p:cNvSpPr>
          <p:nvPr>
            <p:ph type="title"/>
          </p:nvPr>
        </p:nvSpPr>
        <p:spPr/>
        <p:txBody>
          <a:bodyPr/>
          <a:lstStyle/>
          <a:p>
            <a:r>
              <a:rPr lang="en-US" dirty="0"/>
              <a:t>Counter Control repetition</a:t>
            </a:r>
          </a:p>
        </p:txBody>
      </p:sp>
      <p:sp>
        <p:nvSpPr>
          <p:cNvPr id="3" name="Content Placeholder 2">
            <a:extLst>
              <a:ext uri="{FF2B5EF4-FFF2-40B4-BE49-F238E27FC236}">
                <a16:creationId xmlns:a16="http://schemas.microsoft.com/office/drawing/2014/main" id="{92A582CE-3739-4916-A415-F1125D9FCE92}"/>
              </a:ext>
            </a:extLst>
          </p:cNvPr>
          <p:cNvSpPr>
            <a:spLocks noGrp="1"/>
          </p:cNvSpPr>
          <p:nvPr>
            <p:ph idx="1"/>
          </p:nvPr>
        </p:nvSpPr>
        <p:spPr/>
        <p:txBody>
          <a:bodyPr/>
          <a:lstStyle/>
          <a:p>
            <a:r>
              <a:rPr lang="en-US" dirty="0"/>
              <a:t>A variable is called a </a:t>
            </a:r>
            <a:r>
              <a:rPr lang="en-US" dirty="0">
                <a:solidFill>
                  <a:srgbClr val="FF0000"/>
                </a:solidFill>
              </a:rPr>
              <a:t>counter or counter control variable </a:t>
            </a:r>
            <a:r>
              <a:rPr lang="en-US" dirty="0"/>
              <a:t>to control the number of executions of the code. </a:t>
            </a:r>
          </a:p>
          <a:p>
            <a:r>
              <a:rPr lang="en-US" dirty="0">
                <a:solidFill>
                  <a:srgbClr val="FF0000"/>
                </a:solidFill>
              </a:rPr>
              <a:t>Counter control </a:t>
            </a:r>
            <a:r>
              <a:rPr lang="en-US" dirty="0"/>
              <a:t>repetitions go through a certain number of iterations </a:t>
            </a:r>
            <a:r>
              <a:rPr lang="en-US" dirty="0">
                <a:solidFill>
                  <a:srgbClr val="FF0000"/>
                </a:solidFill>
              </a:rPr>
              <a:t>known a priory</a:t>
            </a:r>
            <a:r>
              <a:rPr lang="en-US" dirty="0"/>
              <a:t>.</a:t>
            </a:r>
          </a:p>
          <a:p>
            <a:r>
              <a:rPr lang="en-US" dirty="0"/>
              <a:t> Let's say you have a class of 10 students, you need to insert the grades of each one of these ten students to computer their average grade. Hence, you know in advance that the number is 10 and you need a </a:t>
            </a:r>
            <a:r>
              <a:rPr lang="en-US" dirty="0">
                <a:solidFill>
                  <a:srgbClr val="FF0000"/>
                </a:solidFill>
              </a:rPr>
              <a:t>counter</a:t>
            </a:r>
            <a:r>
              <a:rPr lang="en-US" dirty="0"/>
              <a:t> to read </a:t>
            </a:r>
            <a:r>
              <a:rPr lang="en-US" dirty="0">
                <a:solidFill>
                  <a:srgbClr val="FF0000"/>
                </a:solidFill>
              </a:rPr>
              <a:t>keep track </a:t>
            </a:r>
            <a:r>
              <a:rPr lang="en-US" dirty="0"/>
              <a:t>of the </a:t>
            </a:r>
            <a:r>
              <a:rPr lang="en-US" dirty="0">
                <a:solidFill>
                  <a:srgbClr val="FF0000"/>
                </a:solidFill>
              </a:rPr>
              <a:t>number</a:t>
            </a:r>
            <a:r>
              <a:rPr lang="en-US" dirty="0"/>
              <a:t> of </a:t>
            </a:r>
            <a:r>
              <a:rPr lang="en-US" dirty="0">
                <a:solidFill>
                  <a:srgbClr val="FF0000"/>
                </a:solidFill>
              </a:rPr>
              <a:t>read elements</a:t>
            </a:r>
            <a:r>
              <a:rPr lang="en-US" dirty="0"/>
              <a:t>.</a:t>
            </a:r>
          </a:p>
          <a:p>
            <a:r>
              <a:rPr lang="en-US" dirty="0"/>
              <a:t>Remember the </a:t>
            </a:r>
            <a:r>
              <a:rPr lang="en-US" dirty="0">
                <a:solidFill>
                  <a:srgbClr val="FF0000"/>
                </a:solidFill>
              </a:rPr>
              <a:t>counter</a:t>
            </a:r>
            <a:r>
              <a:rPr lang="en-US" dirty="0"/>
              <a:t> in the </a:t>
            </a:r>
            <a:r>
              <a:rPr lang="en-US" dirty="0">
                <a:solidFill>
                  <a:srgbClr val="FF0000"/>
                </a:solidFill>
              </a:rPr>
              <a:t>flowchart section</a:t>
            </a:r>
            <a:r>
              <a:rPr lang="en-US" dirty="0"/>
              <a:t>?</a:t>
            </a:r>
          </a:p>
        </p:txBody>
      </p:sp>
    </p:spTree>
    <p:extLst>
      <p:ext uri="{BB962C8B-B14F-4D97-AF65-F5344CB8AC3E}">
        <p14:creationId xmlns:p14="http://schemas.microsoft.com/office/powerpoint/2010/main" val="336295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2D1185F-3E34-44B8-B9D4-96F4E4CEA53C}"/>
              </a:ext>
            </a:extLst>
          </p:cNvPr>
          <p:cNvSpPr>
            <a:spLocks noGrp="1"/>
          </p:cNvSpPr>
          <p:nvPr>
            <p:ph type="title"/>
          </p:nvPr>
        </p:nvSpPr>
        <p:spPr>
          <a:xfrm>
            <a:off x="649224" y="645106"/>
            <a:ext cx="3650279" cy="1259894"/>
          </a:xfrm>
        </p:spPr>
        <p:txBody>
          <a:bodyPr>
            <a:normAutofit/>
          </a:bodyPr>
          <a:lstStyle/>
          <a:p>
            <a:r>
              <a:rPr lang="en-US">
                <a:solidFill>
                  <a:srgbClr val="46354C"/>
                </a:solidFill>
              </a:rPr>
              <a:t>Counter example1 </a:t>
            </a:r>
          </a:p>
        </p:txBody>
      </p:sp>
      <p:sp>
        <p:nvSpPr>
          <p:cNvPr id="23" name="Rectangle 22">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6354C"/>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1E4EEB4-0E28-4795-B490-B3249E86D433}"/>
              </a:ext>
            </a:extLst>
          </p:cNvPr>
          <p:cNvSpPr>
            <a:spLocks noGrp="1"/>
          </p:cNvSpPr>
          <p:nvPr>
            <p:ph idx="1"/>
          </p:nvPr>
        </p:nvSpPr>
        <p:spPr>
          <a:xfrm>
            <a:off x="649225" y="2133600"/>
            <a:ext cx="3650278" cy="3759253"/>
          </a:xfrm>
        </p:spPr>
        <p:txBody>
          <a:bodyPr>
            <a:normAutofit/>
          </a:bodyPr>
          <a:lstStyle/>
          <a:p>
            <a:pPr>
              <a:buClr>
                <a:srgbClr val="47E6FF"/>
              </a:buClr>
            </a:pPr>
            <a:r>
              <a:rPr lang="en-US"/>
              <a:t>Count is the counter control variable. </a:t>
            </a:r>
          </a:p>
          <a:p>
            <a:pPr>
              <a:buClr>
                <a:srgbClr val="47E6FF"/>
              </a:buClr>
            </a:pPr>
            <a:r>
              <a:rPr lang="en-US"/>
              <a:t>(Double) is used to cast. int/int =int but avg is double. </a:t>
            </a:r>
          </a:p>
          <a:p>
            <a:pPr>
              <a:buClr>
                <a:srgbClr val="47E6FF"/>
              </a:buClr>
            </a:pPr>
            <a:r>
              <a:rPr lang="en-US"/>
              <a:t>Break is used if grades are inserted in an incorrect manner. </a:t>
            </a:r>
          </a:p>
        </p:txBody>
      </p:sp>
      <p:pic>
        <p:nvPicPr>
          <p:cNvPr id="7" name="Picture 6" descr="Graphical user interface, text&#10;&#10;Description automatically generated">
            <a:extLst>
              <a:ext uri="{FF2B5EF4-FFF2-40B4-BE49-F238E27FC236}">
                <a16:creationId xmlns:a16="http://schemas.microsoft.com/office/drawing/2014/main" id="{2ED2A82D-1ACF-4F88-9DA7-C4B4BCE82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415076"/>
            <a:ext cx="6953577" cy="3702780"/>
          </a:xfrm>
          <a:prstGeom prst="rect">
            <a:avLst/>
          </a:prstGeom>
        </p:spPr>
      </p:pic>
      <p:sp>
        <p:nvSpPr>
          <p:cNvPr id="2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11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0455865-2CBA-4E5F-B13A-9C4AC17630FB}"/>
              </a:ext>
            </a:extLst>
          </p:cNvPr>
          <p:cNvSpPr>
            <a:spLocks noGrp="1"/>
          </p:cNvSpPr>
          <p:nvPr>
            <p:ph type="title"/>
          </p:nvPr>
        </p:nvSpPr>
        <p:spPr>
          <a:xfrm>
            <a:off x="649224" y="645106"/>
            <a:ext cx="3650279" cy="1259894"/>
          </a:xfrm>
        </p:spPr>
        <p:txBody>
          <a:bodyPr>
            <a:normAutofit/>
          </a:bodyPr>
          <a:lstStyle/>
          <a:p>
            <a:r>
              <a:rPr lang="en-US">
                <a:solidFill>
                  <a:srgbClr val="505134"/>
                </a:solidFill>
              </a:rPr>
              <a:t>Output</a:t>
            </a:r>
          </a:p>
        </p:txBody>
      </p:sp>
      <p:sp>
        <p:nvSpPr>
          <p:cNvPr id="25" name="Rectangle 24">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05134"/>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19">
            <a:extLst>
              <a:ext uri="{FF2B5EF4-FFF2-40B4-BE49-F238E27FC236}">
                <a16:creationId xmlns:a16="http://schemas.microsoft.com/office/drawing/2014/main" id="{CF861F87-87A8-4167-9F68-1C128D897330}"/>
              </a:ext>
            </a:extLst>
          </p:cNvPr>
          <p:cNvSpPr>
            <a:spLocks noGrp="1"/>
          </p:cNvSpPr>
          <p:nvPr>
            <p:ph idx="1"/>
          </p:nvPr>
        </p:nvSpPr>
        <p:spPr>
          <a:xfrm>
            <a:off x="649225" y="2133600"/>
            <a:ext cx="3650278" cy="3759253"/>
          </a:xfrm>
        </p:spPr>
        <p:txBody>
          <a:bodyPr>
            <a:normAutofit/>
          </a:bodyPr>
          <a:lstStyle/>
          <a:p>
            <a:pPr>
              <a:buClr>
                <a:srgbClr val="FFAA00"/>
              </a:buClr>
            </a:pPr>
            <a:endParaRPr lang="en-US"/>
          </a:p>
        </p:txBody>
      </p:sp>
      <p:pic>
        <p:nvPicPr>
          <p:cNvPr id="7" name="Content Placeholder 6" descr="Text&#10;&#10;Description automatically generated">
            <a:extLst>
              <a:ext uri="{FF2B5EF4-FFF2-40B4-BE49-F238E27FC236}">
                <a16:creationId xmlns:a16="http://schemas.microsoft.com/office/drawing/2014/main" id="{E6DA5BB0-7333-4829-BD42-4C26E0439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878711"/>
            <a:ext cx="6953577" cy="4775510"/>
          </a:xfrm>
          <a:prstGeom prst="rect">
            <a:avLst/>
          </a:prstGeom>
        </p:spPr>
      </p:pic>
      <p:sp>
        <p:nvSpPr>
          <p:cNvPr id="27"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84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ADEA-5657-4B28-9447-F247A32AA33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6B9936CC-447F-43EA-81AC-C76F11BE493D}"/>
              </a:ext>
            </a:extLst>
          </p:cNvPr>
          <p:cNvSpPr>
            <a:spLocks noGrp="1"/>
          </p:cNvSpPr>
          <p:nvPr>
            <p:ph idx="1"/>
          </p:nvPr>
        </p:nvSpPr>
        <p:spPr/>
        <p:txBody>
          <a:bodyPr/>
          <a:lstStyle/>
          <a:p>
            <a:r>
              <a:rPr lang="en-US" dirty="0"/>
              <a:t>Input and output</a:t>
            </a:r>
          </a:p>
          <a:p>
            <a:r>
              <a:rPr lang="en-US" dirty="0"/>
              <a:t>Formatters</a:t>
            </a:r>
          </a:p>
          <a:p>
            <a:r>
              <a:rPr lang="en-US" dirty="0"/>
              <a:t>Random and Math</a:t>
            </a:r>
          </a:p>
          <a:p>
            <a:r>
              <a:rPr lang="en-US" dirty="0"/>
              <a:t>Selection statements : if, else and nested if else</a:t>
            </a:r>
          </a:p>
          <a:p>
            <a:endParaRPr lang="en-US" dirty="0"/>
          </a:p>
        </p:txBody>
      </p:sp>
    </p:spTree>
    <p:extLst>
      <p:ext uri="{BB962C8B-B14F-4D97-AF65-F5344CB8AC3E}">
        <p14:creationId xmlns:p14="http://schemas.microsoft.com/office/powerpoint/2010/main" val="571594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51B7-106C-49D6-8D14-D5BAB9CC74D5}"/>
              </a:ext>
            </a:extLst>
          </p:cNvPr>
          <p:cNvSpPr>
            <a:spLocks noGrp="1"/>
          </p:cNvSpPr>
          <p:nvPr>
            <p:ph type="title"/>
          </p:nvPr>
        </p:nvSpPr>
        <p:spPr/>
        <p:txBody>
          <a:bodyPr/>
          <a:lstStyle/>
          <a:p>
            <a:r>
              <a:rPr lang="en-US" dirty="0"/>
              <a:t>Sentinel Controlled repetition </a:t>
            </a:r>
          </a:p>
        </p:txBody>
      </p:sp>
      <p:sp>
        <p:nvSpPr>
          <p:cNvPr id="3" name="Content Placeholder 2">
            <a:extLst>
              <a:ext uri="{FF2B5EF4-FFF2-40B4-BE49-F238E27FC236}">
                <a16:creationId xmlns:a16="http://schemas.microsoft.com/office/drawing/2014/main" id="{CA959DE6-8601-48DE-B42B-1A72CCE01E43}"/>
              </a:ext>
            </a:extLst>
          </p:cNvPr>
          <p:cNvSpPr>
            <a:spLocks noGrp="1"/>
          </p:cNvSpPr>
          <p:nvPr>
            <p:ph idx="1"/>
          </p:nvPr>
        </p:nvSpPr>
        <p:spPr/>
        <p:txBody>
          <a:bodyPr/>
          <a:lstStyle/>
          <a:p>
            <a:r>
              <a:rPr lang="en-US" dirty="0"/>
              <a:t>Remember when we asked the user to keep entering numbers until they enter -1 or a negative number?</a:t>
            </a:r>
          </a:p>
          <a:p>
            <a:r>
              <a:rPr lang="en-US" dirty="0"/>
              <a:t>In the flowcharts we checked if the input equals a certain number i.e., -1 or not, if it did not, we continued reading more numbers otherwise we stopped. </a:t>
            </a:r>
          </a:p>
          <a:p>
            <a:r>
              <a:rPr lang="en-US" dirty="0"/>
              <a:t>This  is an application of what we call sentinel control repetition. </a:t>
            </a:r>
          </a:p>
          <a:p>
            <a:r>
              <a:rPr lang="en-US" dirty="0"/>
              <a:t>Unlike the counter control example you don`t count but you wait until a condition has been met. </a:t>
            </a:r>
          </a:p>
        </p:txBody>
      </p:sp>
    </p:spTree>
    <p:extLst>
      <p:ext uri="{BB962C8B-B14F-4D97-AF65-F5344CB8AC3E}">
        <p14:creationId xmlns:p14="http://schemas.microsoft.com/office/powerpoint/2010/main" val="3998848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147D-C915-4D97-9040-9599E6996F4F}"/>
              </a:ext>
            </a:extLst>
          </p:cNvPr>
          <p:cNvSpPr>
            <a:spLocks noGrp="1"/>
          </p:cNvSpPr>
          <p:nvPr>
            <p:ph type="title"/>
          </p:nvPr>
        </p:nvSpPr>
        <p:spPr/>
        <p:txBody>
          <a:bodyPr/>
          <a:lstStyle/>
          <a:p>
            <a:r>
              <a:rPr lang="en-US" dirty="0"/>
              <a:t>Sentinel controlled repetition 2 </a:t>
            </a:r>
          </a:p>
        </p:txBody>
      </p:sp>
      <p:sp>
        <p:nvSpPr>
          <p:cNvPr id="3" name="Content Placeholder 2">
            <a:extLst>
              <a:ext uri="{FF2B5EF4-FFF2-40B4-BE49-F238E27FC236}">
                <a16:creationId xmlns:a16="http://schemas.microsoft.com/office/drawing/2014/main" id="{11FEEEB1-E8FE-4E1C-B1FD-E43042A5E7D7}"/>
              </a:ext>
            </a:extLst>
          </p:cNvPr>
          <p:cNvSpPr>
            <a:spLocks noGrp="1"/>
          </p:cNvSpPr>
          <p:nvPr>
            <p:ph idx="1"/>
          </p:nvPr>
        </p:nvSpPr>
        <p:spPr/>
        <p:txBody>
          <a:bodyPr/>
          <a:lstStyle/>
          <a:p>
            <a:r>
              <a:rPr lang="en-US" dirty="0"/>
              <a:t>Here, we first initialize, then read the input and then update the condition if necessary. </a:t>
            </a:r>
          </a:p>
          <a:p>
            <a:r>
              <a:rPr lang="en-US" dirty="0"/>
              <a:t>No need to know the count in advance. </a:t>
            </a:r>
          </a:p>
          <a:p>
            <a:r>
              <a:rPr lang="en-US" dirty="0"/>
              <a:t>The user can input as many numbers as they want and the average would be computed until the sentinel has been entered. </a:t>
            </a:r>
          </a:p>
        </p:txBody>
      </p:sp>
    </p:spTree>
    <p:extLst>
      <p:ext uri="{BB962C8B-B14F-4D97-AF65-F5344CB8AC3E}">
        <p14:creationId xmlns:p14="http://schemas.microsoft.com/office/powerpoint/2010/main" val="6517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2D0F11-E648-4055-90C8-0ACB6C33560B}"/>
              </a:ext>
            </a:extLst>
          </p:cNvPr>
          <p:cNvSpPr>
            <a:spLocks noGrp="1"/>
          </p:cNvSpPr>
          <p:nvPr>
            <p:ph type="title"/>
          </p:nvPr>
        </p:nvSpPr>
        <p:spPr>
          <a:xfrm>
            <a:off x="649224" y="645106"/>
            <a:ext cx="3650279" cy="1259894"/>
          </a:xfrm>
        </p:spPr>
        <p:txBody>
          <a:bodyPr>
            <a:normAutofit/>
          </a:bodyPr>
          <a:lstStyle/>
          <a:p>
            <a:r>
              <a:rPr lang="en-US">
                <a:solidFill>
                  <a:srgbClr val="4E2D3A"/>
                </a:solidFill>
              </a:rPr>
              <a:t>Example </a:t>
            </a:r>
          </a:p>
        </p:txBody>
      </p:sp>
      <p:sp>
        <p:nvSpPr>
          <p:cNvPr id="23" name="Rectangle 22">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E2D3A"/>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7A97E57-F0AF-4A29-8E18-AE541C201FC5}"/>
              </a:ext>
            </a:extLst>
          </p:cNvPr>
          <p:cNvSpPr>
            <a:spLocks noGrp="1"/>
          </p:cNvSpPr>
          <p:nvPr>
            <p:ph idx="1"/>
          </p:nvPr>
        </p:nvSpPr>
        <p:spPr>
          <a:xfrm>
            <a:off x="649225" y="2133600"/>
            <a:ext cx="3650278" cy="3759253"/>
          </a:xfrm>
        </p:spPr>
        <p:txBody>
          <a:bodyPr>
            <a:normAutofit/>
          </a:bodyPr>
          <a:lstStyle/>
          <a:p>
            <a:pPr>
              <a:buClr>
                <a:srgbClr val="1CDCFA"/>
              </a:buClr>
            </a:pPr>
            <a:r>
              <a:rPr lang="en-US"/>
              <a:t>Compute the avg of the numbers the user inputs until they type -1. </a:t>
            </a:r>
          </a:p>
          <a:p>
            <a:pPr>
              <a:buClr>
                <a:srgbClr val="1CDCFA"/>
              </a:buClr>
            </a:pPr>
            <a:r>
              <a:rPr lang="en-US"/>
              <a:t>The sentinel is -1</a:t>
            </a:r>
          </a:p>
          <a:p>
            <a:pPr>
              <a:buClr>
                <a:srgbClr val="1CDCFA"/>
              </a:buClr>
            </a:pPr>
            <a:r>
              <a:rPr lang="en-US"/>
              <a:t>Counter is used to keep track of the count of the numbers.</a:t>
            </a:r>
          </a:p>
          <a:p>
            <a:pPr>
              <a:buClr>
                <a:srgbClr val="1CDCFA"/>
              </a:buClr>
            </a:pPr>
            <a:r>
              <a:rPr lang="en-US"/>
              <a:t>The last if else has been inserted to avoid divide by zero</a:t>
            </a:r>
          </a:p>
        </p:txBody>
      </p:sp>
      <p:pic>
        <p:nvPicPr>
          <p:cNvPr id="7" name="Picture 6" descr="A picture containing text&#10;&#10;Description automatically generated">
            <a:extLst>
              <a:ext uri="{FF2B5EF4-FFF2-40B4-BE49-F238E27FC236}">
                <a16:creationId xmlns:a16="http://schemas.microsoft.com/office/drawing/2014/main" id="{739FD7DC-4399-4AB6-B5F4-309AC7CA7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440" y="640080"/>
            <a:ext cx="6821782" cy="5252773"/>
          </a:xfrm>
          <a:prstGeom prst="rect">
            <a:avLst/>
          </a:prstGeom>
        </p:spPr>
      </p:pic>
      <p:sp>
        <p:nvSpPr>
          <p:cNvPr id="2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041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6B9E-8745-4FF9-84BB-17C95B7DD9F7}"/>
              </a:ext>
            </a:extLst>
          </p:cNvPr>
          <p:cNvSpPr>
            <a:spLocks noGrp="1"/>
          </p:cNvSpPr>
          <p:nvPr>
            <p:ph type="title"/>
          </p:nvPr>
        </p:nvSpPr>
        <p:spPr/>
        <p:txBody>
          <a:bodyPr/>
          <a:lstStyle/>
          <a:p>
            <a:r>
              <a:rPr lang="en-US" dirty="0"/>
              <a:t>Infinite loop 2 </a:t>
            </a:r>
          </a:p>
        </p:txBody>
      </p:sp>
      <p:sp>
        <p:nvSpPr>
          <p:cNvPr id="3" name="Content Placeholder 2">
            <a:extLst>
              <a:ext uri="{FF2B5EF4-FFF2-40B4-BE49-F238E27FC236}">
                <a16:creationId xmlns:a16="http://schemas.microsoft.com/office/drawing/2014/main" id="{590F1018-ADC8-486A-809A-6832E9C95912}"/>
              </a:ext>
            </a:extLst>
          </p:cNvPr>
          <p:cNvSpPr>
            <a:spLocks noGrp="1"/>
          </p:cNvSpPr>
          <p:nvPr>
            <p:ph idx="1"/>
          </p:nvPr>
        </p:nvSpPr>
        <p:spPr/>
        <p:txBody>
          <a:bodyPr/>
          <a:lstStyle/>
          <a:p>
            <a:r>
              <a:rPr lang="en-US" dirty="0"/>
              <a:t>What will happen if you delete the code at line 29.(</a:t>
            </a:r>
            <a:r>
              <a:rPr lang="en-US" dirty="0" err="1"/>
              <a:t>input.nextInt</a:t>
            </a:r>
            <a:r>
              <a:rPr lang="en-US" dirty="0"/>
              <a:t>()) in the while body? </a:t>
            </a:r>
          </a:p>
          <a:p>
            <a:r>
              <a:rPr lang="en-US" dirty="0"/>
              <a:t>Another infinite loop will start and that will result in an error. </a:t>
            </a:r>
          </a:p>
          <a:p>
            <a:r>
              <a:rPr lang="en-US" dirty="0"/>
              <a:t>So make sure you are updating the variable. Because the while keeps running until you enter a number that would violate the condition.</a:t>
            </a:r>
          </a:p>
        </p:txBody>
      </p:sp>
    </p:spTree>
    <p:extLst>
      <p:ext uri="{BB962C8B-B14F-4D97-AF65-F5344CB8AC3E}">
        <p14:creationId xmlns:p14="http://schemas.microsoft.com/office/powerpoint/2010/main" val="107900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40A0-86A9-4193-8B49-3F69DF1FED9E}"/>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FF67D71E-4AAE-4585-AC0B-2BB84FF0E926}"/>
              </a:ext>
            </a:extLst>
          </p:cNvPr>
          <p:cNvSpPr>
            <a:spLocks noGrp="1"/>
          </p:cNvSpPr>
          <p:nvPr>
            <p:ph idx="1"/>
          </p:nvPr>
        </p:nvSpPr>
        <p:spPr/>
        <p:txBody>
          <a:bodyPr/>
          <a:lstStyle/>
          <a:p>
            <a:r>
              <a:rPr lang="en-US" dirty="0"/>
              <a:t>Switch case</a:t>
            </a:r>
          </a:p>
          <a:p>
            <a:r>
              <a:rPr lang="en-US" dirty="0"/>
              <a:t>Different versions of if else statements</a:t>
            </a:r>
          </a:p>
          <a:p>
            <a:r>
              <a:rPr lang="en-US" dirty="0"/>
              <a:t>While statements </a:t>
            </a:r>
          </a:p>
          <a:p>
            <a:pPr lvl="1"/>
            <a:r>
              <a:rPr lang="en-US" dirty="0"/>
              <a:t>Counter control and sentinel control  repetition statements. </a:t>
            </a:r>
          </a:p>
        </p:txBody>
      </p:sp>
    </p:spTree>
    <p:extLst>
      <p:ext uri="{BB962C8B-B14F-4D97-AF65-F5344CB8AC3E}">
        <p14:creationId xmlns:p14="http://schemas.microsoft.com/office/powerpoint/2010/main" val="796558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82CF-7F54-49C7-9D4B-A7EBE487AC2C}"/>
              </a:ext>
            </a:extLst>
          </p:cNvPr>
          <p:cNvSpPr>
            <a:spLocks noGrp="1"/>
          </p:cNvSpPr>
          <p:nvPr>
            <p:ph type="title"/>
          </p:nvPr>
        </p:nvSpPr>
        <p:spPr/>
        <p:txBody>
          <a:bodyPr/>
          <a:lstStyle/>
          <a:p>
            <a:r>
              <a:rPr lang="en-US" dirty="0"/>
              <a:t>Next time </a:t>
            </a:r>
          </a:p>
        </p:txBody>
      </p:sp>
      <p:sp>
        <p:nvSpPr>
          <p:cNvPr id="3" name="Content Placeholder 2">
            <a:extLst>
              <a:ext uri="{FF2B5EF4-FFF2-40B4-BE49-F238E27FC236}">
                <a16:creationId xmlns:a16="http://schemas.microsoft.com/office/drawing/2014/main" id="{D72A464E-1F67-4B4E-8632-6A5DA3439C9A}"/>
              </a:ext>
            </a:extLst>
          </p:cNvPr>
          <p:cNvSpPr>
            <a:spLocks noGrp="1"/>
          </p:cNvSpPr>
          <p:nvPr>
            <p:ph idx="1"/>
          </p:nvPr>
        </p:nvSpPr>
        <p:spPr/>
        <p:txBody>
          <a:bodyPr/>
          <a:lstStyle/>
          <a:p>
            <a:r>
              <a:rPr lang="en-US" dirty="0"/>
              <a:t>Increment and decrement </a:t>
            </a:r>
          </a:p>
          <a:p>
            <a:r>
              <a:rPr lang="en-US" dirty="0"/>
              <a:t>Continue </a:t>
            </a:r>
          </a:p>
          <a:p>
            <a:r>
              <a:rPr lang="en-US" dirty="0"/>
              <a:t>Do while</a:t>
            </a:r>
          </a:p>
          <a:p>
            <a:r>
              <a:rPr lang="en-US" dirty="0"/>
              <a:t>For </a:t>
            </a:r>
          </a:p>
        </p:txBody>
      </p:sp>
    </p:spTree>
    <p:extLst>
      <p:ext uri="{BB962C8B-B14F-4D97-AF65-F5344CB8AC3E}">
        <p14:creationId xmlns:p14="http://schemas.microsoft.com/office/powerpoint/2010/main" val="146055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7366-DCEC-4E17-A8E3-207138C41B84}"/>
              </a:ext>
            </a:extLst>
          </p:cNvPr>
          <p:cNvSpPr>
            <a:spLocks noGrp="1"/>
          </p:cNvSpPr>
          <p:nvPr>
            <p:ph type="title"/>
          </p:nvPr>
        </p:nvSpPr>
        <p:spPr/>
        <p:txBody>
          <a:bodyPr/>
          <a:lstStyle/>
          <a:p>
            <a:r>
              <a:rPr lang="en-US" dirty="0"/>
              <a:t>This time </a:t>
            </a:r>
          </a:p>
        </p:txBody>
      </p:sp>
      <p:sp>
        <p:nvSpPr>
          <p:cNvPr id="3" name="Content Placeholder 2">
            <a:extLst>
              <a:ext uri="{FF2B5EF4-FFF2-40B4-BE49-F238E27FC236}">
                <a16:creationId xmlns:a16="http://schemas.microsoft.com/office/drawing/2014/main" id="{6F562BEA-9EF9-4089-8A33-19809CD856EB}"/>
              </a:ext>
            </a:extLst>
          </p:cNvPr>
          <p:cNvSpPr>
            <a:spLocks noGrp="1"/>
          </p:cNvSpPr>
          <p:nvPr>
            <p:ph idx="1"/>
          </p:nvPr>
        </p:nvSpPr>
        <p:spPr/>
        <p:txBody>
          <a:bodyPr/>
          <a:lstStyle/>
          <a:p>
            <a:r>
              <a:rPr lang="en-US" dirty="0"/>
              <a:t>Switch case</a:t>
            </a:r>
          </a:p>
          <a:p>
            <a:r>
              <a:rPr lang="en-US" dirty="0"/>
              <a:t>Repetition control statements </a:t>
            </a:r>
          </a:p>
          <a:p>
            <a:r>
              <a:rPr lang="en-US" dirty="0"/>
              <a:t>While</a:t>
            </a:r>
          </a:p>
          <a:p>
            <a:r>
              <a:rPr lang="en-US" dirty="0"/>
              <a:t>Do while </a:t>
            </a:r>
          </a:p>
          <a:p>
            <a:r>
              <a:rPr lang="en-US" dirty="0"/>
              <a:t>For </a:t>
            </a:r>
          </a:p>
        </p:txBody>
      </p:sp>
    </p:spTree>
    <p:extLst>
      <p:ext uri="{BB962C8B-B14F-4D97-AF65-F5344CB8AC3E}">
        <p14:creationId xmlns:p14="http://schemas.microsoft.com/office/powerpoint/2010/main" val="105364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B8DC-A4B6-4190-92B3-4190D520BA80}"/>
              </a:ext>
            </a:extLst>
          </p:cNvPr>
          <p:cNvSpPr>
            <a:spLocks noGrp="1"/>
          </p:cNvSpPr>
          <p:nvPr>
            <p:ph type="title"/>
          </p:nvPr>
        </p:nvSpPr>
        <p:spPr/>
        <p:txBody>
          <a:bodyPr/>
          <a:lstStyle/>
          <a:p>
            <a:br>
              <a:rPr lang="en-US" dirty="0"/>
            </a:br>
            <a:r>
              <a:rPr lang="en-US" dirty="0"/>
              <a:t>Switch </a:t>
            </a:r>
          </a:p>
        </p:txBody>
      </p:sp>
      <p:sp>
        <p:nvSpPr>
          <p:cNvPr id="3" name="Content Placeholder 2">
            <a:extLst>
              <a:ext uri="{FF2B5EF4-FFF2-40B4-BE49-F238E27FC236}">
                <a16:creationId xmlns:a16="http://schemas.microsoft.com/office/drawing/2014/main" id="{6C1B95A8-AA5D-42A0-A66F-8C674F181A06}"/>
              </a:ext>
            </a:extLst>
          </p:cNvPr>
          <p:cNvSpPr>
            <a:spLocks noGrp="1"/>
          </p:cNvSpPr>
          <p:nvPr>
            <p:ph idx="1"/>
          </p:nvPr>
        </p:nvSpPr>
        <p:spPr/>
        <p:txBody>
          <a:bodyPr/>
          <a:lstStyle/>
          <a:p>
            <a:r>
              <a:rPr lang="en-US" dirty="0"/>
              <a:t>Switch is a multiple selection statement </a:t>
            </a:r>
          </a:p>
          <a:p>
            <a:r>
              <a:rPr lang="en-US" dirty="0"/>
              <a:t>Runs different actions based on different values of an </a:t>
            </a:r>
            <a:r>
              <a:rPr lang="en-US" dirty="0">
                <a:solidFill>
                  <a:srgbClr val="FF0000"/>
                </a:solidFill>
              </a:rPr>
              <a:t>integral expression</a:t>
            </a:r>
            <a:r>
              <a:rPr lang="en-US" dirty="0">
                <a:solidFill>
                  <a:schemeClr val="tx1"/>
                </a:solidFill>
              </a:rPr>
              <a:t>.</a:t>
            </a:r>
          </a:p>
          <a:p>
            <a:pPr lvl="1"/>
            <a:r>
              <a:rPr lang="en-US" dirty="0">
                <a:solidFill>
                  <a:schemeClr val="tx1"/>
                </a:solidFill>
              </a:rPr>
              <a:t>First compute the </a:t>
            </a:r>
            <a:r>
              <a:rPr lang="en-US" dirty="0">
                <a:solidFill>
                  <a:srgbClr val="FF0000"/>
                </a:solidFill>
              </a:rPr>
              <a:t>integral</a:t>
            </a:r>
            <a:r>
              <a:rPr lang="en-US" dirty="0">
                <a:solidFill>
                  <a:schemeClr val="tx1"/>
                </a:solidFill>
              </a:rPr>
              <a:t> part if it needs to be computed</a:t>
            </a:r>
          </a:p>
          <a:p>
            <a:pPr lvl="1"/>
            <a:r>
              <a:rPr lang="en-US" dirty="0">
                <a:solidFill>
                  <a:schemeClr val="tx1"/>
                </a:solidFill>
              </a:rPr>
              <a:t>Then check for different cases of which might happen.</a:t>
            </a:r>
          </a:p>
          <a:p>
            <a:pPr lvl="1"/>
            <a:r>
              <a:rPr lang="en-US" dirty="0">
                <a:solidFill>
                  <a:schemeClr val="tx1"/>
                </a:solidFill>
              </a:rPr>
              <a:t>For each case do something then </a:t>
            </a:r>
            <a:r>
              <a:rPr lang="en-US" dirty="0">
                <a:solidFill>
                  <a:srgbClr val="FF0000"/>
                </a:solidFill>
              </a:rPr>
              <a:t>break out </a:t>
            </a:r>
            <a:r>
              <a:rPr lang="en-US" dirty="0">
                <a:solidFill>
                  <a:schemeClr val="tx1"/>
                </a:solidFill>
              </a:rPr>
              <a:t>of it.</a:t>
            </a:r>
          </a:p>
          <a:p>
            <a:pPr lvl="1"/>
            <a:r>
              <a:rPr lang="en-US" dirty="0">
                <a:solidFill>
                  <a:schemeClr val="tx1"/>
                </a:solidFill>
              </a:rPr>
              <a:t>If none of the cases is true do something by default. </a:t>
            </a:r>
          </a:p>
          <a:p>
            <a:pPr lvl="1"/>
            <a:endParaRPr lang="en-US" dirty="0">
              <a:solidFill>
                <a:schemeClr val="tx1"/>
              </a:solidFill>
            </a:endParaRPr>
          </a:p>
        </p:txBody>
      </p:sp>
    </p:spTree>
    <p:extLst>
      <p:ext uri="{BB962C8B-B14F-4D97-AF65-F5344CB8AC3E}">
        <p14:creationId xmlns:p14="http://schemas.microsoft.com/office/powerpoint/2010/main" val="66362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3A74FB0-BEB8-4C17-BDE9-1EBC15BF0952}"/>
              </a:ext>
            </a:extLst>
          </p:cNvPr>
          <p:cNvSpPr>
            <a:spLocks noGrp="1"/>
          </p:cNvSpPr>
          <p:nvPr>
            <p:ph type="title"/>
          </p:nvPr>
        </p:nvSpPr>
        <p:spPr>
          <a:xfrm>
            <a:off x="649224" y="645106"/>
            <a:ext cx="3650279" cy="1259894"/>
          </a:xfrm>
        </p:spPr>
        <p:txBody>
          <a:bodyPr>
            <a:normAutofit/>
          </a:bodyPr>
          <a:lstStyle/>
          <a:p>
            <a:r>
              <a:rPr lang="en-US">
                <a:solidFill>
                  <a:srgbClr val="624F48"/>
                </a:solidFill>
              </a:rPr>
              <a:t>Switch Code</a:t>
            </a:r>
            <a:endParaRPr lang="en-US" dirty="0">
              <a:solidFill>
                <a:srgbClr val="624F48"/>
              </a:solidFill>
            </a:endParaRPr>
          </a:p>
        </p:txBody>
      </p:sp>
      <p:sp>
        <p:nvSpPr>
          <p:cNvPr id="28" name="Rectangle 27">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624F48"/>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D41DC2AB-CACD-41CA-AA8C-7E89B7A866D2}"/>
              </a:ext>
            </a:extLst>
          </p:cNvPr>
          <p:cNvSpPr>
            <a:spLocks noGrp="1"/>
          </p:cNvSpPr>
          <p:nvPr>
            <p:ph idx="1"/>
          </p:nvPr>
        </p:nvSpPr>
        <p:spPr>
          <a:xfrm>
            <a:off x="649225" y="2133600"/>
            <a:ext cx="3650278" cy="3759253"/>
          </a:xfrm>
        </p:spPr>
        <p:txBody>
          <a:bodyPr>
            <a:normAutofit/>
          </a:bodyPr>
          <a:lstStyle/>
          <a:p>
            <a:pPr>
              <a:buClr>
                <a:srgbClr val="FCCB85"/>
              </a:buClr>
            </a:pPr>
            <a:r>
              <a:rPr lang="en-US"/>
              <a:t>Pay attention that case 3 and 4 are being executed printing the same message. The break statement is important.</a:t>
            </a:r>
          </a:p>
          <a:p>
            <a:pPr>
              <a:buClr>
                <a:srgbClr val="FCCB85"/>
              </a:buClr>
            </a:pPr>
            <a:r>
              <a:rPr lang="en-US"/>
              <a:t>Break  will be used much more in repetition statements.</a:t>
            </a:r>
          </a:p>
          <a:p>
            <a:pPr>
              <a:buClr>
                <a:srgbClr val="FCCB85"/>
              </a:buClr>
            </a:pPr>
            <a:r>
              <a:rPr lang="en-US"/>
              <a:t>The name is on it, it breaks a cycle. </a:t>
            </a: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475404A3-050E-49DE-8341-FA9F6EDA7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440" y="640080"/>
            <a:ext cx="6821782" cy="5252773"/>
          </a:xfrm>
          <a:prstGeom prst="rect">
            <a:avLst/>
          </a:prstGeom>
        </p:spPr>
      </p:pic>
      <p:sp>
        <p:nvSpPr>
          <p:cNvPr id="30"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10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483C-D01F-4A14-86E1-ABA6682E771B}"/>
              </a:ext>
            </a:extLst>
          </p:cNvPr>
          <p:cNvSpPr>
            <a:spLocks noGrp="1"/>
          </p:cNvSpPr>
          <p:nvPr>
            <p:ph type="title"/>
          </p:nvPr>
        </p:nvSpPr>
        <p:spPr/>
        <p:txBody>
          <a:bodyPr/>
          <a:lstStyle/>
          <a:p>
            <a:r>
              <a:rPr lang="en-US" dirty="0"/>
              <a:t>More on switch case</a:t>
            </a:r>
          </a:p>
        </p:txBody>
      </p:sp>
      <p:sp>
        <p:nvSpPr>
          <p:cNvPr id="3" name="Content Placeholder 2">
            <a:extLst>
              <a:ext uri="{FF2B5EF4-FFF2-40B4-BE49-F238E27FC236}">
                <a16:creationId xmlns:a16="http://schemas.microsoft.com/office/drawing/2014/main" id="{0BD31D5F-1D7E-4EC2-9320-4BA69688F9C3}"/>
              </a:ext>
            </a:extLst>
          </p:cNvPr>
          <p:cNvSpPr>
            <a:spLocks noGrp="1"/>
          </p:cNvSpPr>
          <p:nvPr>
            <p:ph idx="1"/>
          </p:nvPr>
        </p:nvSpPr>
        <p:spPr/>
        <p:txBody>
          <a:bodyPr/>
          <a:lstStyle/>
          <a:p>
            <a:r>
              <a:rPr lang="en-US" dirty="0"/>
              <a:t>Try to implement using nested if else rather than switch.</a:t>
            </a:r>
          </a:p>
          <a:p>
            <a:r>
              <a:rPr lang="en-US" dirty="0"/>
              <a:t>Avoiding break causes  error.</a:t>
            </a:r>
          </a:p>
          <a:p>
            <a:pPr lvl="1"/>
            <a:r>
              <a:rPr lang="en-US" dirty="0"/>
              <a:t>In your code remove the break after 3 and then insert 3 see what you will get.</a:t>
            </a:r>
          </a:p>
          <a:p>
            <a:r>
              <a:rPr lang="en-US" dirty="0"/>
              <a:t>Try the same block of code but this time read a string and check for “5”, “4”,… see if it works. (it should work).</a:t>
            </a:r>
          </a:p>
          <a:p>
            <a:r>
              <a:rPr lang="en-US" dirty="0"/>
              <a:t> Switch is usually used with integers, chars and shorts.</a:t>
            </a:r>
          </a:p>
          <a:p>
            <a:r>
              <a:rPr lang="en-US" dirty="0"/>
              <a:t>Try double, what do you see? </a:t>
            </a:r>
          </a:p>
        </p:txBody>
      </p:sp>
    </p:spTree>
    <p:extLst>
      <p:ext uri="{BB962C8B-B14F-4D97-AF65-F5344CB8AC3E}">
        <p14:creationId xmlns:p14="http://schemas.microsoft.com/office/powerpoint/2010/main" val="372662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3958-04D2-49AF-9B83-F3019E6D9F6B}"/>
              </a:ext>
            </a:extLst>
          </p:cNvPr>
          <p:cNvSpPr>
            <a:spLocks noGrp="1"/>
          </p:cNvSpPr>
          <p:nvPr>
            <p:ph type="title"/>
          </p:nvPr>
        </p:nvSpPr>
        <p:spPr/>
        <p:txBody>
          <a:bodyPr/>
          <a:lstStyle/>
          <a:p>
            <a:r>
              <a:rPr lang="en-US" dirty="0"/>
              <a:t>If else double selection </a:t>
            </a:r>
          </a:p>
        </p:txBody>
      </p:sp>
      <p:sp>
        <p:nvSpPr>
          <p:cNvPr id="3" name="Content Placeholder 2">
            <a:extLst>
              <a:ext uri="{FF2B5EF4-FFF2-40B4-BE49-F238E27FC236}">
                <a16:creationId xmlns:a16="http://schemas.microsoft.com/office/drawing/2014/main" id="{6906B8B6-ECD2-4A2B-8439-6BBE30BEAD66}"/>
              </a:ext>
            </a:extLst>
          </p:cNvPr>
          <p:cNvSpPr>
            <a:spLocks noGrp="1"/>
          </p:cNvSpPr>
          <p:nvPr>
            <p:ph idx="1"/>
          </p:nvPr>
        </p:nvSpPr>
        <p:spPr/>
        <p:txBody>
          <a:bodyPr/>
          <a:lstStyle/>
          <a:p>
            <a:r>
              <a:rPr lang="en-US" dirty="0"/>
              <a:t>Another thing that I don`t use and don`t suggest using but it is good to know.</a:t>
            </a:r>
          </a:p>
          <a:p>
            <a:r>
              <a:rPr lang="en-US" dirty="0"/>
              <a:t>Ternary operator (?</a:t>
            </a:r>
            <a:r>
              <a:rPr lang="en-US" dirty="0">
                <a:sym typeface="Wingdings" panose="05000000000000000000" pitchFamily="2" charset="2"/>
              </a:rPr>
              <a:t>: ) the following takes three arguments. condition?: which is and works as following:</a:t>
            </a:r>
          </a:p>
          <a:p>
            <a:pPr lvl="1"/>
            <a:r>
              <a:rPr lang="en-US" dirty="0"/>
              <a:t>?: create a conditional statement. So if the condition is true it executes what is between ? And : else it will execute what is after </a:t>
            </a:r>
          </a:p>
          <a:p>
            <a:pPr lvl="1"/>
            <a:r>
              <a:rPr lang="en-US" dirty="0" err="1"/>
              <a:t>System.out.println</a:t>
            </a:r>
            <a:r>
              <a:rPr lang="en-US" dirty="0"/>
              <a:t>(grade==1?”failed”:”pass”);</a:t>
            </a:r>
          </a:p>
          <a:p>
            <a:r>
              <a:rPr lang="en-US" dirty="0">
                <a:solidFill>
                  <a:srgbClr val="FF0000"/>
                </a:solidFill>
              </a:rPr>
              <a:t>Use nested if else </a:t>
            </a:r>
          </a:p>
        </p:txBody>
      </p:sp>
    </p:spTree>
    <p:extLst>
      <p:ext uri="{BB962C8B-B14F-4D97-AF65-F5344CB8AC3E}">
        <p14:creationId xmlns:p14="http://schemas.microsoft.com/office/powerpoint/2010/main" val="132931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F30F-887B-4AAF-A50A-41F1B58A3200}"/>
              </a:ext>
            </a:extLst>
          </p:cNvPr>
          <p:cNvSpPr>
            <a:spLocks noGrp="1"/>
          </p:cNvSpPr>
          <p:nvPr>
            <p:ph type="title"/>
          </p:nvPr>
        </p:nvSpPr>
        <p:spPr/>
        <p:txBody>
          <a:bodyPr/>
          <a:lstStyle/>
          <a:p>
            <a:r>
              <a:rPr lang="en-US" dirty="0"/>
              <a:t>Repetition control statements :</a:t>
            </a:r>
            <a:br>
              <a:rPr lang="en-US" dirty="0"/>
            </a:br>
            <a:r>
              <a:rPr lang="en-US" dirty="0"/>
              <a:t>While</a:t>
            </a:r>
          </a:p>
        </p:txBody>
      </p:sp>
      <p:sp>
        <p:nvSpPr>
          <p:cNvPr id="3" name="Content Placeholder 2">
            <a:extLst>
              <a:ext uri="{FF2B5EF4-FFF2-40B4-BE49-F238E27FC236}">
                <a16:creationId xmlns:a16="http://schemas.microsoft.com/office/drawing/2014/main" id="{23D329ED-AE89-46F7-A8EE-7F069F7C9699}"/>
              </a:ext>
            </a:extLst>
          </p:cNvPr>
          <p:cNvSpPr>
            <a:spLocks noGrp="1"/>
          </p:cNvSpPr>
          <p:nvPr>
            <p:ph idx="1"/>
          </p:nvPr>
        </p:nvSpPr>
        <p:spPr/>
        <p:txBody>
          <a:bodyPr/>
          <a:lstStyle/>
          <a:p>
            <a:r>
              <a:rPr lang="en-US" dirty="0"/>
              <a:t>You have seen this in your flowchart classes.</a:t>
            </a:r>
          </a:p>
          <a:p>
            <a:r>
              <a:rPr lang="en-US" dirty="0"/>
              <a:t>While the user enters an even number, read more numbers.</a:t>
            </a:r>
          </a:p>
          <a:p>
            <a:r>
              <a:rPr lang="en-US" dirty="0"/>
              <a:t>While there is gasoline in the tank, move.</a:t>
            </a:r>
          </a:p>
          <a:p>
            <a:pPr marL="0" indent="0">
              <a:buNone/>
            </a:pPr>
            <a:endParaRPr lang="en-US" dirty="0"/>
          </a:p>
        </p:txBody>
      </p:sp>
    </p:spTree>
    <p:extLst>
      <p:ext uri="{BB962C8B-B14F-4D97-AF65-F5344CB8AC3E}">
        <p14:creationId xmlns:p14="http://schemas.microsoft.com/office/powerpoint/2010/main" val="316427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14D3-46FC-4CDA-AFAA-CE8604AD9DD7}"/>
              </a:ext>
            </a:extLst>
          </p:cNvPr>
          <p:cNvSpPr>
            <a:spLocks noGrp="1"/>
          </p:cNvSpPr>
          <p:nvPr>
            <p:ph type="title"/>
          </p:nvPr>
        </p:nvSpPr>
        <p:spPr/>
        <p:txBody>
          <a:bodyPr/>
          <a:lstStyle/>
          <a:p>
            <a:r>
              <a:rPr lang="en-US" dirty="0"/>
              <a:t>While</a:t>
            </a:r>
          </a:p>
        </p:txBody>
      </p:sp>
      <p:sp>
        <p:nvSpPr>
          <p:cNvPr id="3" name="Content Placeholder 2">
            <a:extLst>
              <a:ext uri="{FF2B5EF4-FFF2-40B4-BE49-F238E27FC236}">
                <a16:creationId xmlns:a16="http://schemas.microsoft.com/office/drawing/2014/main" id="{9FC5CE7A-5216-48CC-972F-AA729AF1F14C}"/>
              </a:ext>
            </a:extLst>
          </p:cNvPr>
          <p:cNvSpPr>
            <a:spLocks noGrp="1"/>
          </p:cNvSpPr>
          <p:nvPr>
            <p:ph idx="1"/>
          </p:nvPr>
        </p:nvSpPr>
        <p:spPr/>
        <p:txBody>
          <a:bodyPr/>
          <a:lstStyle/>
          <a:p>
            <a:r>
              <a:rPr lang="en-US" dirty="0"/>
              <a:t>It consists of two parts.</a:t>
            </a:r>
          </a:p>
          <a:p>
            <a:r>
              <a:rPr lang="en-US" dirty="0"/>
              <a:t>A condition and a body.</a:t>
            </a:r>
          </a:p>
          <a:p>
            <a:r>
              <a:rPr lang="en-US" dirty="0"/>
              <a:t>While the condition is satisfied you continue executing what is inside the body.</a:t>
            </a:r>
          </a:p>
          <a:p>
            <a:r>
              <a:rPr lang="en-US" dirty="0"/>
              <a:t>Once the condition is false, jump out of the loop.</a:t>
            </a:r>
          </a:p>
          <a:p>
            <a:endParaRPr lang="en-US" dirty="0"/>
          </a:p>
        </p:txBody>
      </p:sp>
    </p:spTree>
    <p:extLst>
      <p:ext uri="{BB962C8B-B14F-4D97-AF65-F5344CB8AC3E}">
        <p14:creationId xmlns:p14="http://schemas.microsoft.com/office/powerpoint/2010/main" val="32002360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311</TotalTime>
  <Words>1108</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Wisp</vt:lpstr>
      <vt:lpstr>Control statements 2</vt:lpstr>
      <vt:lpstr>Recap</vt:lpstr>
      <vt:lpstr>This time </vt:lpstr>
      <vt:lpstr> Switch </vt:lpstr>
      <vt:lpstr>Switch Code</vt:lpstr>
      <vt:lpstr>More on switch case</vt:lpstr>
      <vt:lpstr>If else double selection </vt:lpstr>
      <vt:lpstr>Repetition control statements : While</vt:lpstr>
      <vt:lpstr>While</vt:lpstr>
      <vt:lpstr>Example</vt:lpstr>
      <vt:lpstr>While 1</vt:lpstr>
      <vt:lpstr>While 2 </vt:lpstr>
      <vt:lpstr>Question: Infinite loops</vt:lpstr>
      <vt:lpstr>Different algorithms </vt:lpstr>
      <vt:lpstr>Example with break</vt:lpstr>
      <vt:lpstr>Break</vt:lpstr>
      <vt:lpstr>Counter Control repetition</vt:lpstr>
      <vt:lpstr>Counter example1 </vt:lpstr>
      <vt:lpstr>Output</vt:lpstr>
      <vt:lpstr>Sentinel Controlled repetition </vt:lpstr>
      <vt:lpstr>Sentinel controlled repetition 2 </vt:lpstr>
      <vt:lpstr>Example </vt:lpstr>
      <vt:lpstr>Infinite loop 2 </vt:lpstr>
      <vt:lpstr>Summary </vt:lpstr>
      <vt:lpstr>Next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2</dc:title>
  <dc:creator>Kia babashahi</dc:creator>
  <cp:lastModifiedBy>Kia babashahi</cp:lastModifiedBy>
  <cp:revision>1</cp:revision>
  <dcterms:created xsi:type="dcterms:W3CDTF">2020-09-28T20:56:39Z</dcterms:created>
  <dcterms:modified xsi:type="dcterms:W3CDTF">2020-09-29T02:07:42Z</dcterms:modified>
</cp:coreProperties>
</file>