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9"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5" r:id="rId18"/>
    <p:sldId id="274" r:id="rId19"/>
    <p:sldId id="273" r:id="rId20"/>
    <p:sldId id="276" r:id="rId21"/>
    <p:sldId id="277" r:id="rId22"/>
    <p:sldId id="279" r:id="rId23"/>
    <p:sldId id="280"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6" autoAdjust="0"/>
    <p:restoredTop sz="94660"/>
  </p:normalViewPr>
  <p:slideViewPr>
    <p:cSldViewPr snapToGrid="0">
      <p:cViewPr varScale="1">
        <p:scale>
          <a:sx n="67" d="100"/>
          <a:sy n="67" d="100"/>
        </p:scale>
        <p:origin x="5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Tuesday, October 6, 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3466883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564963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4F6043-7A67-491B-98BC-F933DED7226D}"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02617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0506515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15511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394798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835129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412317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382776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1542528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634237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090533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895193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8954689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258424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Tuesday, October 6, 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333474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352ED3-3C46-4C9A-9738-67B2D875E7E2}" type="datetime2">
              <a:rPr lang="en-US" smtClean="0"/>
              <a:pPr/>
              <a:t>Tuesday, October 6, 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593149355"/>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8B55F4-029E-4842-9037-4D433EAD2864}"/>
              </a:ext>
            </a:extLst>
          </p:cNvPr>
          <p:cNvPicPr>
            <a:picLocks noChangeAspect="1"/>
          </p:cNvPicPr>
          <p:nvPr/>
        </p:nvPicPr>
        <p:blipFill rotWithShape="1">
          <a:blip r:embed="rId2"/>
          <a:srcRect t="25743"/>
          <a:stretch/>
        </p:blipFill>
        <p:spPr>
          <a:xfrm>
            <a:off x="20" y="10"/>
            <a:ext cx="12191979" cy="6857990"/>
          </a:xfrm>
          <a:prstGeom prst="rect">
            <a:avLst/>
          </a:prstGeom>
        </p:spPr>
      </p:pic>
      <p:sp>
        <p:nvSpPr>
          <p:cNvPr id="2" name="Title 1">
            <a:extLst>
              <a:ext uri="{FF2B5EF4-FFF2-40B4-BE49-F238E27FC236}">
                <a16:creationId xmlns:a16="http://schemas.microsoft.com/office/drawing/2014/main" id="{D4E8D3BF-3C78-4D13-AAA7-30CAAF966343}"/>
              </a:ext>
            </a:extLst>
          </p:cNvPr>
          <p:cNvSpPr>
            <a:spLocks noGrp="1"/>
          </p:cNvSpPr>
          <p:nvPr>
            <p:ph type="ctrTitle"/>
          </p:nvPr>
        </p:nvSpPr>
        <p:spPr>
          <a:xfrm>
            <a:off x="422899" y="576263"/>
            <a:ext cx="4444436" cy="2967606"/>
          </a:xfrm>
        </p:spPr>
        <p:txBody>
          <a:bodyPr anchor="b">
            <a:normAutofit/>
          </a:bodyPr>
          <a:lstStyle/>
          <a:p>
            <a:pPr algn="l"/>
            <a:r>
              <a:rPr lang="en-US" sz="4800">
                <a:solidFill>
                  <a:srgbClr val="FFFFFF"/>
                </a:solidFill>
              </a:rPr>
              <a:t>Control statements 3</a:t>
            </a:r>
          </a:p>
        </p:txBody>
      </p:sp>
      <p:sp>
        <p:nvSpPr>
          <p:cNvPr id="3" name="Subtitle 2">
            <a:extLst>
              <a:ext uri="{FF2B5EF4-FFF2-40B4-BE49-F238E27FC236}">
                <a16:creationId xmlns:a16="http://schemas.microsoft.com/office/drawing/2014/main" id="{9C6C060E-E3E0-43BF-8BDB-28B7D4800D5B}"/>
              </a:ext>
            </a:extLst>
          </p:cNvPr>
          <p:cNvSpPr>
            <a:spLocks noGrp="1"/>
          </p:cNvSpPr>
          <p:nvPr>
            <p:ph type="subTitle" idx="1"/>
          </p:nvPr>
        </p:nvSpPr>
        <p:spPr>
          <a:xfrm>
            <a:off x="422899" y="3663290"/>
            <a:ext cx="4444436" cy="1323314"/>
          </a:xfrm>
        </p:spPr>
        <p:txBody>
          <a:bodyPr>
            <a:normAutofit/>
          </a:bodyPr>
          <a:lstStyle/>
          <a:p>
            <a:pPr algn="l"/>
            <a:r>
              <a:rPr lang="en-US" dirty="0">
                <a:solidFill>
                  <a:srgbClr val="FFFFFF"/>
                </a:solidFill>
              </a:rPr>
              <a:t>Kia Babashahi </a:t>
            </a:r>
            <a:r>
              <a:rPr lang="en-US" dirty="0" err="1">
                <a:solidFill>
                  <a:srgbClr val="FFFFFF"/>
                </a:solidFill>
              </a:rPr>
              <a:t>Ashtiani</a:t>
            </a:r>
            <a:r>
              <a:rPr lang="en-US" dirty="0">
                <a:solidFill>
                  <a:srgbClr val="FFFFFF"/>
                </a:solidFill>
              </a:rPr>
              <a:t> </a:t>
            </a:r>
          </a:p>
        </p:txBody>
      </p:sp>
    </p:spTree>
    <p:extLst>
      <p:ext uri="{BB962C8B-B14F-4D97-AF65-F5344CB8AC3E}">
        <p14:creationId xmlns:p14="http://schemas.microsoft.com/office/powerpoint/2010/main" val="131699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1A9-E11C-4394-9E24-FA05F2ECDA6E}"/>
              </a:ext>
            </a:extLst>
          </p:cNvPr>
          <p:cNvSpPr>
            <a:spLocks noGrp="1"/>
          </p:cNvSpPr>
          <p:nvPr>
            <p:ph type="title"/>
          </p:nvPr>
        </p:nvSpPr>
        <p:spPr/>
        <p:txBody>
          <a:bodyPr/>
          <a:lstStyle/>
          <a:p>
            <a:r>
              <a:rPr lang="en-US" dirty="0"/>
              <a:t>Meaning</a:t>
            </a:r>
          </a:p>
        </p:txBody>
      </p:sp>
      <p:graphicFrame>
        <p:nvGraphicFramePr>
          <p:cNvPr id="8" name="Table 8">
            <a:extLst>
              <a:ext uri="{FF2B5EF4-FFF2-40B4-BE49-F238E27FC236}">
                <a16:creationId xmlns:a16="http://schemas.microsoft.com/office/drawing/2014/main" id="{E94029F4-DE2A-43BA-8025-FF3BEB8A7C84}"/>
              </a:ext>
            </a:extLst>
          </p:cNvPr>
          <p:cNvGraphicFramePr>
            <a:graphicFrameLocks noGrp="1"/>
          </p:cNvGraphicFramePr>
          <p:nvPr>
            <p:ph idx="1"/>
            <p:extLst>
              <p:ext uri="{D42A27DB-BD31-4B8C-83A1-F6EECF244321}">
                <p14:modId xmlns:p14="http://schemas.microsoft.com/office/powerpoint/2010/main" val="386985772"/>
              </p:ext>
            </p:extLst>
          </p:nvPr>
        </p:nvGraphicFramePr>
        <p:xfrm>
          <a:off x="2592925" y="2228850"/>
          <a:ext cx="7875051" cy="3205480"/>
        </p:xfrm>
        <a:graphic>
          <a:graphicData uri="http://schemas.openxmlformats.org/drawingml/2006/table">
            <a:tbl>
              <a:tblPr firstRow="1" bandRow="1">
                <a:tableStyleId>{5C22544A-7EE6-4342-B048-85BDC9FD1C3A}</a:tableStyleId>
              </a:tblPr>
              <a:tblGrid>
                <a:gridCol w="2625017">
                  <a:extLst>
                    <a:ext uri="{9D8B030D-6E8A-4147-A177-3AD203B41FA5}">
                      <a16:colId xmlns:a16="http://schemas.microsoft.com/office/drawing/2014/main" val="2470358199"/>
                    </a:ext>
                  </a:extLst>
                </a:gridCol>
                <a:gridCol w="2625017">
                  <a:extLst>
                    <a:ext uri="{9D8B030D-6E8A-4147-A177-3AD203B41FA5}">
                      <a16:colId xmlns:a16="http://schemas.microsoft.com/office/drawing/2014/main" val="3458824413"/>
                    </a:ext>
                  </a:extLst>
                </a:gridCol>
                <a:gridCol w="2625017">
                  <a:extLst>
                    <a:ext uri="{9D8B030D-6E8A-4147-A177-3AD203B41FA5}">
                      <a16:colId xmlns:a16="http://schemas.microsoft.com/office/drawing/2014/main" val="577790036"/>
                    </a:ext>
                  </a:extLst>
                </a:gridCol>
              </a:tblGrid>
              <a:tr h="370840">
                <a:tc>
                  <a:txBody>
                    <a:bodyPr/>
                    <a:lstStyle/>
                    <a:p>
                      <a:r>
                        <a:rPr lang="en-US" dirty="0"/>
                        <a:t>Application </a:t>
                      </a:r>
                    </a:p>
                  </a:txBody>
                  <a:tcPr/>
                </a:tc>
                <a:tc>
                  <a:txBody>
                    <a:bodyPr/>
                    <a:lstStyle/>
                    <a:p>
                      <a:r>
                        <a:rPr lang="en-US" dirty="0"/>
                        <a:t>Name </a:t>
                      </a:r>
                    </a:p>
                  </a:txBody>
                  <a:tcPr/>
                </a:tc>
                <a:tc>
                  <a:txBody>
                    <a:bodyPr/>
                    <a:lstStyle/>
                    <a:p>
                      <a:r>
                        <a:rPr lang="en-US" dirty="0"/>
                        <a:t>Application </a:t>
                      </a:r>
                    </a:p>
                  </a:txBody>
                  <a:tcPr/>
                </a:tc>
                <a:extLst>
                  <a:ext uri="{0D108BD9-81ED-4DB2-BD59-A6C34878D82A}">
                    <a16:rowId xmlns:a16="http://schemas.microsoft.com/office/drawing/2014/main" val="1227211804"/>
                  </a:ext>
                </a:extLst>
              </a:tr>
              <a:tr h="370840">
                <a:tc>
                  <a:txBody>
                    <a:bodyPr/>
                    <a:lstStyle/>
                    <a:p>
                      <a:r>
                        <a:rPr lang="en-US" dirty="0"/>
                        <a:t>++Counter</a:t>
                      </a:r>
                    </a:p>
                  </a:txBody>
                  <a:tcPr/>
                </a:tc>
                <a:tc>
                  <a:txBody>
                    <a:bodyPr/>
                    <a:lstStyle/>
                    <a:p>
                      <a:r>
                        <a:rPr lang="en-US" dirty="0"/>
                        <a:t>Prefix increment</a:t>
                      </a:r>
                    </a:p>
                  </a:txBody>
                  <a:tcPr/>
                </a:tc>
                <a:tc>
                  <a:txBody>
                    <a:bodyPr/>
                    <a:lstStyle/>
                    <a:p>
                      <a:r>
                        <a:rPr lang="en-US" dirty="0"/>
                        <a:t>First add 1 and then use the new value</a:t>
                      </a:r>
                    </a:p>
                  </a:txBody>
                  <a:tcPr/>
                </a:tc>
                <a:extLst>
                  <a:ext uri="{0D108BD9-81ED-4DB2-BD59-A6C34878D82A}">
                    <a16:rowId xmlns:a16="http://schemas.microsoft.com/office/drawing/2014/main" val="727879699"/>
                  </a:ext>
                </a:extLst>
              </a:tr>
              <a:tr h="3130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Counter++</a:t>
                      </a:r>
                    </a:p>
                    <a:p>
                      <a:endParaRPr lang="en-US" dirty="0"/>
                    </a:p>
                  </a:txBody>
                  <a:tcPr/>
                </a:tc>
                <a:tc>
                  <a:txBody>
                    <a:bodyPr/>
                    <a:lstStyle/>
                    <a:p>
                      <a:r>
                        <a:rPr lang="en-US" dirty="0"/>
                        <a:t>Postfix increment</a:t>
                      </a:r>
                    </a:p>
                  </a:txBody>
                  <a:tcPr/>
                </a:tc>
                <a:tc>
                  <a:txBody>
                    <a:bodyPr/>
                    <a:lstStyle/>
                    <a:p>
                      <a:r>
                        <a:rPr lang="en-US" dirty="0"/>
                        <a:t>Use the current value then add 1</a:t>
                      </a:r>
                    </a:p>
                  </a:txBody>
                  <a:tcPr/>
                </a:tc>
                <a:extLst>
                  <a:ext uri="{0D108BD9-81ED-4DB2-BD59-A6C34878D82A}">
                    <a16:rowId xmlns:a16="http://schemas.microsoft.com/office/drawing/2014/main" val="1797599597"/>
                  </a:ext>
                </a:extLst>
              </a:tr>
              <a:tr h="370840">
                <a:tc>
                  <a:txBody>
                    <a:bodyPr/>
                    <a:lstStyle/>
                    <a:p>
                      <a:r>
                        <a:rPr lang="en-US" dirty="0"/>
                        <a:t>--Counter</a:t>
                      </a:r>
                    </a:p>
                  </a:txBody>
                  <a:tcPr/>
                </a:tc>
                <a:tc>
                  <a:txBody>
                    <a:bodyPr/>
                    <a:lstStyle/>
                    <a:p>
                      <a:r>
                        <a:rPr lang="en-US" dirty="0"/>
                        <a:t>Prefix decrement </a:t>
                      </a:r>
                    </a:p>
                  </a:txBody>
                  <a:tcPr/>
                </a:tc>
                <a:tc>
                  <a:txBody>
                    <a:bodyPr/>
                    <a:lstStyle/>
                    <a:p>
                      <a:r>
                        <a:rPr lang="en-US" dirty="0"/>
                        <a:t>First subtract 1 and then use the new value</a:t>
                      </a:r>
                    </a:p>
                  </a:txBody>
                  <a:tcPr/>
                </a:tc>
                <a:extLst>
                  <a:ext uri="{0D108BD9-81ED-4DB2-BD59-A6C34878D82A}">
                    <a16:rowId xmlns:a16="http://schemas.microsoft.com/office/drawing/2014/main" val="3115636508"/>
                  </a:ext>
                </a:extLst>
              </a:tr>
              <a:tr h="268605">
                <a:tc>
                  <a:txBody>
                    <a:bodyPr/>
                    <a:lstStyle/>
                    <a:p>
                      <a:r>
                        <a:rPr lang="en-US" dirty="0"/>
                        <a:t>Counter-- </a:t>
                      </a:r>
                    </a:p>
                  </a:txBody>
                  <a:tcPr/>
                </a:tc>
                <a:tc>
                  <a:txBody>
                    <a:bodyPr/>
                    <a:lstStyle/>
                    <a:p>
                      <a:r>
                        <a:rPr lang="en-US" dirty="0"/>
                        <a:t>Postfix decrement </a:t>
                      </a:r>
                    </a:p>
                  </a:txBody>
                  <a:tcPr/>
                </a:tc>
                <a:tc>
                  <a:txBody>
                    <a:bodyPr/>
                    <a:lstStyle/>
                    <a:p>
                      <a:r>
                        <a:rPr lang="en-US" dirty="0"/>
                        <a:t>Use the current value then subtract 1 </a:t>
                      </a:r>
                    </a:p>
                  </a:txBody>
                  <a:tcPr/>
                </a:tc>
                <a:extLst>
                  <a:ext uri="{0D108BD9-81ED-4DB2-BD59-A6C34878D82A}">
                    <a16:rowId xmlns:a16="http://schemas.microsoft.com/office/drawing/2014/main" val="446843609"/>
                  </a:ext>
                </a:extLst>
              </a:tr>
            </a:tbl>
          </a:graphicData>
        </a:graphic>
      </p:graphicFrame>
      <p:sp>
        <p:nvSpPr>
          <p:cNvPr id="10" name="TextBox 9">
            <a:extLst>
              <a:ext uri="{FF2B5EF4-FFF2-40B4-BE49-F238E27FC236}">
                <a16:creationId xmlns:a16="http://schemas.microsoft.com/office/drawing/2014/main" id="{51D83FDD-358E-442C-AE28-C947F9C1B806}"/>
              </a:ext>
            </a:extLst>
          </p:cNvPr>
          <p:cNvSpPr txBox="1"/>
          <p:nvPr/>
        </p:nvSpPr>
        <p:spPr>
          <a:xfrm>
            <a:off x="3448050" y="5915025"/>
            <a:ext cx="3657600" cy="923330"/>
          </a:xfrm>
          <a:prstGeom prst="rect">
            <a:avLst/>
          </a:prstGeom>
          <a:noFill/>
        </p:spPr>
        <p:txBody>
          <a:bodyPr wrap="square" rtlCol="0">
            <a:spAutoFit/>
          </a:bodyPr>
          <a:lstStyle/>
          <a:p>
            <a:r>
              <a:rPr lang="en-US" dirty="0"/>
              <a:t>Fun fact: C++ means C+1 and Both are programming languages. </a:t>
            </a:r>
          </a:p>
        </p:txBody>
      </p:sp>
    </p:spTree>
    <p:extLst>
      <p:ext uri="{BB962C8B-B14F-4D97-AF65-F5344CB8AC3E}">
        <p14:creationId xmlns:p14="http://schemas.microsoft.com/office/powerpoint/2010/main" val="292300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F1F7E96-2411-4A52-BE55-C3352BA24ADA}"/>
              </a:ext>
            </a:extLst>
          </p:cNvPr>
          <p:cNvSpPr>
            <a:spLocks noGrp="1"/>
          </p:cNvSpPr>
          <p:nvPr>
            <p:ph type="title"/>
          </p:nvPr>
        </p:nvSpPr>
        <p:spPr>
          <a:xfrm>
            <a:off x="649224" y="645106"/>
            <a:ext cx="3650279" cy="1259894"/>
          </a:xfrm>
        </p:spPr>
        <p:txBody>
          <a:bodyPr>
            <a:normAutofit/>
          </a:bodyPr>
          <a:lstStyle/>
          <a:p>
            <a:r>
              <a:rPr lang="en-US">
                <a:solidFill>
                  <a:srgbClr val="4E3E3A"/>
                </a:solidFill>
              </a:rPr>
              <a:t>Num++</a:t>
            </a:r>
          </a:p>
        </p:txBody>
      </p:sp>
      <p:sp>
        <p:nvSpPr>
          <p:cNvPr id="14" name="Rectangle 13">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E3E3A"/>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83EF694-814A-4012-BD4B-A1FC09EF4593}"/>
              </a:ext>
            </a:extLst>
          </p:cNvPr>
          <p:cNvSpPr>
            <a:spLocks noGrp="1"/>
          </p:cNvSpPr>
          <p:nvPr>
            <p:ph idx="1"/>
          </p:nvPr>
        </p:nvSpPr>
        <p:spPr>
          <a:xfrm>
            <a:off x="649225" y="2133600"/>
            <a:ext cx="3650278" cy="3759253"/>
          </a:xfrm>
        </p:spPr>
        <p:txBody>
          <a:bodyPr>
            <a:normAutofit lnSpcReduction="10000"/>
          </a:bodyPr>
          <a:lstStyle/>
          <a:p>
            <a:pPr>
              <a:buClr>
                <a:srgbClr val="FF9F00"/>
              </a:buClr>
            </a:pPr>
            <a:r>
              <a:rPr lang="en-US" dirty="0"/>
              <a:t>Try  -- at home </a:t>
            </a:r>
            <a:r>
              <a:rPr lang="en-US" dirty="0">
                <a:sym typeface="Wingdings" panose="05000000000000000000" pitchFamily="2" charset="2"/>
              </a:rPr>
              <a:t> </a:t>
            </a:r>
          </a:p>
          <a:p>
            <a:pPr>
              <a:buClr>
                <a:srgbClr val="FF9F00"/>
              </a:buClr>
            </a:pPr>
            <a:r>
              <a:rPr lang="en-US" dirty="0">
                <a:sym typeface="Wingdings" panose="05000000000000000000" pitchFamily="2" charset="2"/>
              </a:rPr>
              <a:t>++ and -- only and only work on </a:t>
            </a:r>
            <a:r>
              <a:rPr lang="en-US" dirty="0">
                <a:solidFill>
                  <a:srgbClr val="FF0000"/>
                </a:solidFill>
                <a:sym typeface="Wingdings" panose="05000000000000000000" pitchFamily="2" charset="2"/>
              </a:rPr>
              <a:t>variables</a:t>
            </a:r>
            <a:r>
              <a:rPr lang="en-US" dirty="0">
                <a:sym typeface="Wingdings" panose="05000000000000000000" pitchFamily="2" charset="2"/>
              </a:rPr>
              <a:t> and </a:t>
            </a:r>
            <a:r>
              <a:rPr lang="en-US" dirty="0">
                <a:solidFill>
                  <a:srgbClr val="FF0000"/>
                </a:solidFill>
                <a:sym typeface="Wingdings" panose="05000000000000000000" pitchFamily="2" charset="2"/>
              </a:rPr>
              <a:t>not on numbers .</a:t>
            </a:r>
          </a:p>
          <a:p>
            <a:pPr>
              <a:buClr>
                <a:srgbClr val="FF9F00"/>
              </a:buClr>
            </a:pPr>
            <a:r>
              <a:rPr lang="en-US" dirty="0">
                <a:solidFill>
                  <a:schemeClr val="tx1"/>
                </a:solidFill>
                <a:sym typeface="Wingdings" panose="05000000000000000000" pitchFamily="2" charset="2"/>
              </a:rPr>
              <a:t>In terms of precedence of operators, they are above multiplication. So first these then the rest. </a:t>
            </a:r>
          </a:p>
          <a:p>
            <a:pPr>
              <a:buClr>
                <a:srgbClr val="FF9F00"/>
              </a:buClr>
            </a:pPr>
            <a:r>
              <a:rPr lang="en-US" dirty="0">
                <a:solidFill>
                  <a:schemeClr val="tx1"/>
                </a:solidFill>
                <a:sym typeface="Wingdings" panose="05000000000000000000" pitchFamily="2" charset="2"/>
              </a:rPr>
              <a:t>The last ones are +=,-= ,…. .</a:t>
            </a:r>
          </a:p>
          <a:p>
            <a:pPr>
              <a:buClr>
                <a:srgbClr val="FF9F00"/>
              </a:buClr>
            </a:pPr>
            <a:r>
              <a:rPr lang="en-US" dirty="0">
                <a:solidFill>
                  <a:schemeClr val="tx1"/>
                </a:solidFill>
                <a:sym typeface="Wingdings" panose="05000000000000000000" pitchFamily="2" charset="2"/>
              </a:rPr>
              <a:t>The Idea of this slide was taken from the slides and the book of </a:t>
            </a:r>
            <a:r>
              <a:rPr lang="en-US" dirty="0" err="1">
                <a:solidFill>
                  <a:schemeClr val="tx1"/>
                </a:solidFill>
                <a:sym typeface="Wingdings" panose="05000000000000000000" pitchFamily="2" charset="2"/>
              </a:rPr>
              <a:t>Ditel</a:t>
            </a:r>
            <a:r>
              <a:rPr lang="en-US" dirty="0">
                <a:solidFill>
                  <a:schemeClr val="tx1"/>
                </a:solidFill>
                <a:sym typeface="Wingdings" panose="05000000000000000000" pitchFamily="2" charset="2"/>
              </a:rPr>
              <a:t> and </a:t>
            </a:r>
            <a:r>
              <a:rPr lang="en-US" dirty="0" err="1">
                <a:solidFill>
                  <a:schemeClr val="tx1"/>
                </a:solidFill>
                <a:sym typeface="Wingdings" panose="05000000000000000000" pitchFamily="2" charset="2"/>
              </a:rPr>
              <a:t>Ditel</a:t>
            </a:r>
            <a:r>
              <a:rPr lang="en-US" dirty="0">
                <a:solidFill>
                  <a:schemeClr val="tx1"/>
                </a:solidFill>
                <a:sym typeface="Wingdings" panose="05000000000000000000" pitchFamily="2" charset="2"/>
              </a:rPr>
              <a:t>.</a:t>
            </a:r>
            <a:endParaRPr lang="en-US" dirty="0">
              <a:solidFill>
                <a:schemeClr val="tx1"/>
              </a:solidFill>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38A0B609-B63F-4E74-84D0-A8266CBD5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216" y="640080"/>
            <a:ext cx="5954230" cy="5252773"/>
          </a:xfrm>
          <a:prstGeom prst="rect">
            <a:avLst/>
          </a:prstGeom>
        </p:spPr>
      </p:pic>
      <p:sp>
        <p:nvSpPr>
          <p:cNvPr id="16"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83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85A1-6875-4B24-88F7-D367D714D663}"/>
              </a:ext>
            </a:extLst>
          </p:cNvPr>
          <p:cNvSpPr>
            <a:spLocks noGrp="1"/>
          </p:cNvSpPr>
          <p:nvPr>
            <p:ph type="title"/>
          </p:nvPr>
        </p:nvSpPr>
        <p:spPr/>
        <p:txBody>
          <a:bodyPr/>
          <a:lstStyle/>
          <a:p>
            <a:r>
              <a:rPr lang="en-US" dirty="0"/>
              <a:t>Do While</a:t>
            </a:r>
          </a:p>
        </p:txBody>
      </p:sp>
      <p:sp>
        <p:nvSpPr>
          <p:cNvPr id="3" name="Content Placeholder 2">
            <a:extLst>
              <a:ext uri="{FF2B5EF4-FFF2-40B4-BE49-F238E27FC236}">
                <a16:creationId xmlns:a16="http://schemas.microsoft.com/office/drawing/2014/main" id="{A4A775B2-6F3E-4BFD-BA12-07A5244629E7}"/>
              </a:ext>
            </a:extLst>
          </p:cNvPr>
          <p:cNvSpPr>
            <a:spLocks noGrp="1"/>
          </p:cNvSpPr>
          <p:nvPr>
            <p:ph idx="1"/>
          </p:nvPr>
        </p:nvSpPr>
        <p:spPr/>
        <p:txBody>
          <a:bodyPr/>
          <a:lstStyle/>
          <a:p>
            <a:r>
              <a:rPr lang="en-US" dirty="0"/>
              <a:t>With while, first a condition was verified and evaluated.</a:t>
            </a:r>
          </a:p>
          <a:p>
            <a:r>
              <a:rPr lang="en-US" dirty="0"/>
              <a:t>If the condition was true, then you entered the body of the control statement.</a:t>
            </a:r>
          </a:p>
          <a:p>
            <a:r>
              <a:rPr lang="en-US" dirty="0"/>
              <a:t>If it was not true, you did not execute a single command in the body of the while control statement.</a:t>
            </a:r>
          </a:p>
          <a:p>
            <a:r>
              <a:rPr lang="en-US" dirty="0">
                <a:solidFill>
                  <a:srgbClr val="FF0000"/>
                </a:solidFill>
              </a:rPr>
              <a:t>Do while </a:t>
            </a:r>
            <a:r>
              <a:rPr lang="en-US" dirty="0"/>
              <a:t>is similar to while. Except that, it goes through the </a:t>
            </a:r>
            <a:r>
              <a:rPr lang="en-US" dirty="0">
                <a:solidFill>
                  <a:srgbClr val="FF0000"/>
                </a:solidFill>
              </a:rPr>
              <a:t>body</a:t>
            </a:r>
            <a:r>
              <a:rPr lang="en-US" dirty="0"/>
              <a:t> of the loop </a:t>
            </a:r>
            <a:r>
              <a:rPr lang="en-US" dirty="0">
                <a:solidFill>
                  <a:srgbClr val="FF0000"/>
                </a:solidFill>
              </a:rPr>
              <a:t>first</a:t>
            </a:r>
            <a:r>
              <a:rPr lang="en-US" dirty="0"/>
              <a:t> and </a:t>
            </a:r>
            <a:r>
              <a:rPr lang="en-US" dirty="0">
                <a:solidFill>
                  <a:srgbClr val="FF0000"/>
                </a:solidFill>
              </a:rPr>
              <a:t>then tests the condition </a:t>
            </a:r>
            <a:r>
              <a:rPr lang="en-US" dirty="0"/>
              <a:t>for future iterations. </a:t>
            </a:r>
          </a:p>
          <a:p>
            <a:r>
              <a:rPr lang="en-US" dirty="0"/>
              <a:t>In other words, in a do-while statement, you start your first iteration without checking the condition.  So </a:t>
            </a:r>
            <a:r>
              <a:rPr lang="en-US" dirty="0">
                <a:solidFill>
                  <a:srgbClr val="FF0000"/>
                </a:solidFill>
              </a:rPr>
              <a:t>execute</a:t>
            </a:r>
            <a:r>
              <a:rPr lang="en-US" dirty="0"/>
              <a:t> the </a:t>
            </a:r>
            <a:r>
              <a:rPr lang="en-US" dirty="0">
                <a:solidFill>
                  <a:srgbClr val="FF0000"/>
                </a:solidFill>
              </a:rPr>
              <a:t>body at least once </a:t>
            </a:r>
            <a:r>
              <a:rPr lang="en-US" dirty="0"/>
              <a:t>then continue doing it while a statement is true. </a:t>
            </a:r>
          </a:p>
        </p:txBody>
      </p:sp>
    </p:spTree>
    <p:extLst>
      <p:ext uri="{BB962C8B-B14F-4D97-AF65-F5344CB8AC3E}">
        <p14:creationId xmlns:p14="http://schemas.microsoft.com/office/powerpoint/2010/main" val="409060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BC4BE4D-CF18-4C7D-9DBC-F999F4156961}"/>
              </a:ext>
            </a:extLst>
          </p:cNvPr>
          <p:cNvSpPr>
            <a:spLocks noGrp="1"/>
          </p:cNvSpPr>
          <p:nvPr>
            <p:ph type="title"/>
          </p:nvPr>
        </p:nvSpPr>
        <p:spPr>
          <a:xfrm>
            <a:off x="649224" y="645106"/>
            <a:ext cx="3650279" cy="1259894"/>
          </a:xfrm>
        </p:spPr>
        <p:txBody>
          <a:bodyPr>
            <a:normAutofit/>
          </a:bodyPr>
          <a:lstStyle/>
          <a:p>
            <a:r>
              <a:rPr lang="en-US">
                <a:solidFill>
                  <a:srgbClr val="513F3A"/>
                </a:solidFill>
              </a:rPr>
              <a:t>Do while code </a:t>
            </a:r>
          </a:p>
        </p:txBody>
      </p:sp>
      <p:sp>
        <p:nvSpPr>
          <p:cNvPr id="14" name="Rectangle 13">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13F3A"/>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90853674-CA65-4E70-ACF0-55D6EBD32F27}"/>
              </a:ext>
            </a:extLst>
          </p:cNvPr>
          <p:cNvSpPr>
            <a:spLocks noGrp="1"/>
          </p:cNvSpPr>
          <p:nvPr>
            <p:ph idx="1"/>
          </p:nvPr>
        </p:nvSpPr>
        <p:spPr>
          <a:xfrm>
            <a:off x="649225" y="2133600"/>
            <a:ext cx="3650278" cy="3759253"/>
          </a:xfrm>
        </p:spPr>
        <p:txBody>
          <a:bodyPr>
            <a:normAutofit/>
          </a:bodyPr>
          <a:lstStyle/>
          <a:p>
            <a:pPr>
              <a:buClr>
                <a:srgbClr val="FFA100"/>
              </a:buClr>
            </a:pPr>
            <a:r>
              <a:rPr lang="en-US" dirty="0"/>
              <a:t>In a while statement what is inside of do, would not be executed. </a:t>
            </a:r>
            <a:endParaRPr lang="en-US" dirty="0">
              <a:solidFill>
                <a:srgbClr val="FF0000"/>
              </a:solidFill>
            </a:endParaRPr>
          </a:p>
          <a:p>
            <a:pPr>
              <a:buClr>
                <a:srgbClr val="FFA100"/>
              </a:buClr>
            </a:pPr>
            <a:r>
              <a:rPr lang="en-US" dirty="0">
                <a:solidFill>
                  <a:srgbClr val="FF0000"/>
                </a:solidFill>
              </a:rPr>
              <a:t>Pay attention to the ; after while.</a:t>
            </a:r>
          </a:p>
          <a:p>
            <a:pPr>
              <a:buClr>
                <a:srgbClr val="FFA100"/>
              </a:buClr>
            </a:pPr>
            <a:r>
              <a:rPr lang="en-US" dirty="0">
                <a:solidFill>
                  <a:schemeClr val="tx1"/>
                </a:solidFill>
              </a:rPr>
              <a:t>It is better coding to add the {} </a:t>
            </a:r>
          </a:p>
        </p:txBody>
      </p:sp>
      <p:pic>
        <p:nvPicPr>
          <p:cNvPr id="5" name="Content Placeholder 4" descr="Graphical user interface, text, application&#10;&#10;Description automatically generated">
            <a:extLst>
              <a:ext uri="{FF2B5EF4-FFF2-40B4-BE49-F238E27FC236}">
                <a16:creationId xmlns:a16="http://schemas.microsoft.com/office/drawing/2014/main" id="{EA39EA72-C4D7-4052-AB1B-3E6A563D7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094123"/>
            <a:ext cx="6953577" cy="4344686"/>
          </a:xfrm>
          <a:prstGeom prst="rect">
            <a:avLst/>
          </a:prstGeom>
        </p:spPr>
      </p:pic>
      <p:sp>
        <p:nvSpPr>
          <p:cNvPr id="16"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50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07D7-F56A-4A57-B1B9-94406D8DA0EB}"/>
              </a:ext>
            </a:extLst>
          </p:cNvPr>
          <p:cNvSpPr>
            <a:spLocks noGrp="1"/>
          </p:cNvSpPr>
          <p:nvPr>
            <p:ph type="title"/>
          </p:nvPr>
        </p:nvSpPr>
        <p:spPr/>
        <p:txBody>
          <a:bodyPr/>
          <a:lstStyle/>
          <a:p>
            <a:r>
              <a:rPr lang="en-US" dirty="0"/>
              <a:t>For repetition statements </a:t>
            </a:r>
          </a:p>
        </p:txBody>
      </p:sp>
      <p:sp>
        <p:nvSpPr>
          <p:cNvPr id="3" name="Content Placeholder 2">
            <a:extLst>
              <a:ext uri="{FF2B5EF4-FFF2-40B4-BE49-F238E27FC236}">
                <a16:creationId xmlns:a16="http://schemas.microsoft.com/office/drawing/2014/main" id="{CAD4CBC7-F85A-4534-A22E-26875A8D3AF6}"/>
              </a:ext>
            </a:extLst>
          </p:cNvPr>
          <p:cNvSpPr>
            <a:spLocks noGrp="1"/>
          </p:cNvSpPr>
          <p:nvPr>
            <p:ph idx="1"/>
          </p:nvPr>
        </p:nvSpPr>
        <p:spPr/>
        <p:txBody>
          <a:bodyPr/>
          <a:lstStyle/>
          <a:p>
            <a:r>
              <a:rPr lang="en-US" dirty="0"/>
              <a:t>The last repetition statement for this course is called the for </a:t>
            </a:r>
            <a:r>
              <a:rPr lang="en-US" dirty="0" err="1"/>
              <a:t>repitition</a:t>
            </a:r>
            <a:r>
              <a:rPr lang="en-US" dirty="0"/>
              <a:t> statement. </a:t>
            </a:r>
          </a:p>
          <a:p>
            <a:r>
              <a:rPr lang="en-US" dirty="0"/>
              <a:t>It is a </a:t>
            </a:r>
            <a:r>
              <a:rPr lang="en-US" dirty="0">
                <a:solidFill>
                  <a:srgbClr val="FF0000"/>
                </a:solidFill>
              </a:rPr>
              <a:t>counter control </a:t>
            </a:r>
            <a:r>
              <a:rPr lang="en-US" dirty="0"/>
              <a:t>repetition statement.</a:t>
            </a:r>
          </a:p>
          <a:p>
            <a:r>
              <a:rPr lang="en-US" dirty="0"/>
              <a:t>When working with </a:t>
            </a:r>
            <a:r>
              <a:rPr lang="en-US" dirty="0">
                <a:solidFill>
                  <a:srgbClr val="FF0000"/>
                </a:solidFill>
              </a:rPr>
              <a:t>counter control </a:t>
            </a:r>
            <a:r>
              <a:rPr lang="en-US" dirty="0"/>
              <a:t>statements </a:t>
            </a:r>
            <a:r>
              <a:rPr lang="en-US" dirty="0">
                <a:solidFill>
                  <a:srgbClr val="FF0000"/>
                </a:solidFill>
              </a:rPr>
              <a:t>using while</a:t>
            </a:r>
            <a:r>
              <a:rPr lang="en-US" dirty="0"/>
              <a:t>, you </a:t>
            </a:r>
            <a:r>
              <a:rPr lang="en-US" dirty="0">
                <a:solidFill>
                  <a:srgbClr val="FF0000"/>
                </a:solidFill>
              </a:rPr>
              <a:t>initialized</a:t>
            </a:r>
            <a:r>
              <a:rPr lang="en-US" dirty="0"/>
              <a:t> the  variables and defined them </a:t>
            </a:r>
            <a:r>
              <a:rPr lang="en-US" dirty="0">
                <a:solidFill>
                  <a:srgbClr val="FF0000"/>
                </a:solidFill>
              </a:rPr>
              <a:t>outside</a:t>
            </a:r>
            <a:r>
              <a:rPr lang="en-US" dirty="0"/>
              <a:t> the while condition, then </a:t>
            </a:r>
            <a:r>
              <a:rPr lang="en-US" dirty="0">
                <a:solidFill>
                  <a:srgbClr val="FF0000"/>
                </a:solidFill>
              </a:rPr>
              <a:t>executed the body </a:t>
            </a:r>
            <a:r>
              <a:rPr lang="en-US" dirty="0"/>
              <a:t>of the loop and tried to ensure that you change the counter at the end to </a:t>
            </a:r>
            <a:r>
              <a:rPr lang="en-US" dirty="0">
                <a:solidFill>
                  <a:srgbClr val="FF0000"/>
                </a:solidFill>
              </a:rPr>
              <a:t>avoid an infinite loop</a:t>
            </a:r>
            <a:r>
              <a:rPr lang="en-US" dirty="0"/>
              <a:t>. </a:t>
            </a:r>
          </a:p>
          <a:p>
            <a:r>
              <a:rPr lang="en-US" dirty="0"/>
              <a:t>In </a:t>
            </a:r>
            <a:r>
              <a:rPr lang="en-US" dirty="0">
                <a:solidFill>
                  <a:srgbClr val="FF0000"/>
                </a:solidFill>
              </a:rPr>
              <a:t>for</a:t>
            </a:r>
            <a:r>
              <a:rPr lang="en-US" dirty="0"/>
              <a:t>, you can have </a:t>
            </a:r>
            <a:r>
              <a:rPr lang="en-US" dirty="0">
                <a:solidFill>
                  <a:srgbClr val="FF0000"/>
                </a:solidFill>
              </a:rPr>
              <a:t>a more compact </a:t>
            </a:r>
            <a:r>
              <a:rPr lang="en-US" dirty="0"/>
              <a:t>version of the above. </a:t>
            </a:r>
          </a:p>
        </p:txBody>
      </p:sp>
    </p:spTree>
    <p:extLst>
      <p:ext uri="{BB962C8B-B14F-4D97-AF65-F5344CB8AC3E}">
        <p14:creationId xmlns:p14="http://schemas.microsoft.com/office/powerpoint/2010/main" val="274193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F081-F653-464B-AF28-1795B933C490}"/>
              </a:ext>
            </a:extLst>
          </p:cNvPr>
          <p:cNvSpPr>
            <a:spLocks noGrp="1"/>
          </p:cNvSpPr>
          <p:nvPr>
            <p:ph type="title"/>
          </p:nvPr>
        </p:nvSpPr>
        <p:spPr/>
        <p:txBody>
          <a:bodyPr/>
          <a:lstStyle/>
          <a:p>
            <a:r>
              <a:rPr lang="en-US" dirty="0"/>
              <a:t>While</a:t>
            </a:r>
          </a:p>
        </p:txBody>
      </p:sp>
      <p:sp>
        <p:nvSpPr>
          <p:cNvPr id="3" name="Content Placeholder 2">
            <a:extLst>
              <a:ext uri="{FF2B5EF4-FFF2-40B4-BE49-F238E27FC236}">
                <a16:creationId xmlns:a16="http://schemas.microsoft.com/office/drawing/2014/main" id="{6532E631-32FE-49FE-8138-FF80A17F79E8}"/>
              </a:ext>
            </a:extLst>
          </p:cNvPr>
          <p:cNvSpPr>
            <a:spLocks noGrp="1"/>
          </p:cNvSpPr>
          <p:nvPr>
            <p:ph idx="1"/>
          </p:nvPr>
        </p:nvSpPr>
        <p:spPr/>
        <p:txBody>
          <a:bodyPr/>
          <a:lstStyle/>
          <a:p>
            <a:r>
              <a:rPr lang="en-US" dirty="0"/>
              <a:t> type variable =</a:t>
            </a:r>
            <a:r>
              <a:rPr lang="en-US" dirty="0" err="1"/>
              <a:t>intial</a:t>
            </a:r>
            <a:r>
              <a:rPr lang="en-US" dirty="0"/>
              <a:t> value; </a:t>
            </a:r>
          </a:p>
          <a:p>
            <a:r>
              <a:rPr lang="en-US" dirty="0"/>
              <a:t>While (variable &lt; a certain number){ // it can also be more or &gt;=, &lt;=</a:t>
            </a:r>
          </a:p>
          <a:p>
            <a:pPr lvl="1"/>
            <a:r>
              <a:rPr lang="en-US" dirty="0"/>
              <a:t>preform some operation;</a:t>
            </a:r>
          </a:p>
          <a:p>
            <a:pPr lvl="1"/>
            <a:r>
              <a:rPr lang="en-US" dirty="0"/>
              <a:t>Increment the variable;</a:t>
            </a:r>
          </a:p>
          <a:p>
            <a:r>
              <a:rPr lang="en-US" dirty="0"/>
              <a:t>}</a:t>
            </a:r>
          </a:p>
          <a:p>
            <a:endParaRPr lang="en-US" dirty="0"/>
          </a:p>
        </p:txBody>
      </p:sp>
    </p:spTree>
    <p:extLst>
      <p:ext uri="{BB962C8B-B14F-4D97-AF65-F5344CB8AC3E}">
        <p14:creationId xmlns:p14="http://schemas.microsoft.com/office/powerpoint/2010/main" val="3822109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99CAEEB-0A38-455D-91C1-D42D8E9D1E4D}"/>
              </a:ext>
            </a:extLst>
          </p:cNvPr>
          <p:cNvSpPr>
            <a:spLocks noGrp="1"/>
          </p:cNvSpPr>
          <p:nvPr>
            <p:ph type="title"/>
          </p:nvPr>
        </p:nvSpPr>
        <p:spPr>
          <a:xfrm>
            <a:off x="649224" y="645106"/>
            <a:ext cx="3650279" cy="1259894"/>
          </a:xfrm>
        </p:spPr>
        <p:txBody>
          <a:bodyPr>
            <a:normAutofit/>
          </a:bodyPr>
          <a:lstStyle/>
          <a:p>
            <a:r>
              <a:rPr lang="en-US">
                <a:solidFill>
                  <a:srgbClr val="838447"/>
                </a:solidFill>
              </a:rPr>
              <a:t>For  code 1 </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83844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B4C58D9-8A24-456D-8C06-9AC6E5469A9B}"/>
              </a:ext>
            </a:extLst>
          </p:cNvPr>
          <p:cNvSpPr>
            <a:spLocks noGrp="1"/>
          </p:cNvSpPr>
          <p:nvPr>
            <p:ph idx="1"/>
          </p:nvPr>
        </p:nvSpPr>
        <p:spPr>
          <a:xfrm>
            <a:off x="649225" y="2133600"/>
            <a:ext cx="3650278" cy="3759253"/>
          </a:xfrm>
        </p:spPr>
        <p:txBody>
          <a:bodyPr>
            <a:normAutofit fontScale="92500" lnSpcReduction="10000"/>
          </a:bodyPr>
          <a:lstStyle/>
          <a:p>
            <a:pPr>
              <a:buClr>
                <a:srgbClr val="FFA400"/>
              </a:buClr>
            </a:pPr>
            <a:r>
              <a:rPr lang="en-US" dirty="0"/>
              <a:t> int </a:t>
            </a:r>
            <a:r>
              <a:rPr lang="en-US" dirty="0" err="1"/>
              <a:t>i</a:t>
            </a:r>
            <a:r>
              <a:rPr lang="en-US" dirty="0"/>
              <a:t> is defined and initialized inside of the for loop.</a:t>
            </a:r>
          </a:p>
          <a:p>
            <a:pPr>
              <a:buClr>
                <a:srgbClr val="FFA400"/>
              </a:buClr>
            </a:pPr>
            <a:r>
              <a:rPr lang="en-US" dirty="0"/>
              <a:t>Then the condition is checked. If true, we enter the body.</a:t>
            </a:r>
          </a:p>
          <a:p>
            <a:pPr>
              <a:buClr>
                <a:srgbClr val="FFA400"/>
              </a:buClr>
            </a:pPr>
            <a:r>
              <a:rPr lang="en-US" dirty="0"/>
              <a:t>Once the body is done, the control variable is incremented (</a:t>
            </a:r>
            <a:r>
              <a:rPr lang="en-US" dirty="0" err="1"/>
              <a:t>i</a:t>
            </a:r>
            <a:r>
              <a:rPr lang="en-US" dirty="0"/>
              <a:t>++)</a:t>
            </a:r>
          </a:p>
          <a:p>
            <a:pPr>
              <a:buClr>
                <a:srgbClr val="FFA400"/>
              </a:buClr>
            </a:pPr>
            <a:r>
              <a:rPr lang="en-US" dirty="0"/>
              <a:t>The loop condition will be re-tested. </a:t>
            </a:r>
          </a:p>
          <a:p>
            <a:pPr>
              <a:buClr>
                <a:srgbClr val="FFA400"/>
              </a:buClr>
            </a:pPr>
            <a:r>
              <a:rPr lang="en-US" dirty="0"/>
              <a:t>You can also declare I outside and initialize it in the loop.</a:t>
            </a:r>
          </a:p>
        </p:txBody>
      </p:sp>
      <p:pic>
        <p:nvPicPr>
          <p:cNvPr id="5" name="Picture 4" descr="Graphical user interface, text, application, email&#10;&#10;Description automatically generated">
            <a:extLst>
              <a:ext uri="{FF2B5EF4-FFF2-40B4-BE49-F238E27FC236}">
                <a16:creationId xmlns:a16="http://schemas.microsoft.com/office/drawing/2014/main" id="{A2BFEDFB-182B-4215-B244-A161523B4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803319"/>
            <a:ext cx="6953577" cy="4926295"/>
          </a:xfrm>
          <a:prstGeom prst="rect">
            <a:avLst/>
          </a:prstGeom>
        </p:spPr>
      </p:pic>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60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A9E-4AE2-4603-BCC3-08F3464B09B4}"/>
              </a:ext>
            </a:extLst>
          </p:cNvPr>
          <p:cNvSpPr>
            <a:spLocks noGrp="1"/>
          </p:cNvSpPr>
          <p:nvPr>
            <p:ph type="title"/>
          </p:nvPr>
        </p:nvSpPr>
        <p:spPr/>
        <p:txBody>
          <a:bodyPr/>
          <a:lstStyle/>
          <a:p>
            <a:r>
              <a:rPr lang="en-US" dirty="0"/>
              <a:t>Scope of a variable </a:t>
            </a:r>
          </a:p>
        </p:txBody>
      </p:sp>
      <p:sp>
        <p:nvSpPr>
          <p:cNvPr id="3" name="Content Placeholder 2">
            <a:extLst>
              <a:ext uri="{FF2B5EF4-FFF2-40B4-BE49-F238E27FC236}">
                <a16:creationId xmlns:a16="http://schemas.microsoft.com/office/drawing/2014/main" id="{FCE1CEFA-9446-455F-910D-BF6136A2B37D}"/>
              </a:ext>
            </a:extLst>
          </p:cNvPr>
          <p:cNvSpPr>
            <a:spLocks noGrp="1"/>
          </p:cNvSpPr>
          <p:nvPr>
            <p:ph idx="1"/>
          </p:nvPr>
        </p:nvSpPr>
        <p:spPr/>
        <p:txBody>
          <a:bodyPr/>
          <a:lstStyle/>
          <a:p>
            <a:r>
              <a:rPr lang="en-US" dirty="0"/>
              <a:t>Where you can use it. </a:t>
            </a:r>
          </a:p>
          <a:p>
            <a:r>
              <a:rPr lang="en-US" dirty="0"/>
              <a:t>If a variable is defined between { } of a given control statement. Or inside the () of a for loop it is local to that scope and can only be used there. </a:t>
            </a:r>
          </a:p>
          <a:p>
            <a:r>
              <a:rPr lang="en-US" dirty="0"/>
              <a:t>  </a:t>
            </a:r>
            <a:r>
              <a:rPr lang="en-US" dirty="0" err="1"/>
              <a:t>i</a:t>
            </a:r>
            <a:r>
              <a:rPr lang="en-US" dirty="0"/>
              <a:t> in the previous example is only accessible in the scope of the for loop. Don`t believe me? </a:t>
            </a:r>
          </a:p>
          <a:p>
            <a:pPr lvl="1"/>
            <a:r>
              <a:rPr lang="en-US" dirty="0"/>
              <a:t>Write </a:t>
            </a:r>
            <a:r>
              <a:rPr lang="en-US" dirty="0" err="1"/>
              <a:t>i</a:t>
            </a:r>
            <a:r>
              <a:rPr lang="en-US" dirty="0"/>
              <a:t>++;  outside the body of the loop so try this :</a:t>
            </a:r>
          </a:p>
          <a:p>
            <a:pPr lvl="1"/>
            <a:r>
              <a:rPr lang="en-US" dirty="0"/>
              <a:t> for(int </a:t>
            </a:r>
            <a:r>
              <a:rPr lang="en-US" dirty="0" err="1"/>
              <a:t>i</a:t>
            </a:r>
            <a:r>
              <a:rPr lang="en-US" dirty="0"/>
              <a:t>=0;i&lt;10;i++){</a:t>
            </a:r>
          </a:p>
          <a:p>
            <a:pPr lvl="2"/>
            <a:r>
              <a:rPr lang="en-US" dirty="0" err="1"/>
              <a:t>System.out.println</a:t>
            </a:r>
            <a:r>
              <a:rPr lang="en-US" dirty="0"/>
              <a:t>(</a:t>
            </a:r>
            <a:r>
              <a:rPr lang="en-US" dirty="0" err="1"/>
              <a:t>sth</a:t>
            </a:r>
            <a:r>
              <a:rPr lang="en-US" dirty="0"/>
              <a:t>);</a:t>
            </a:r>
          </a:p>
          <a:p>
            <a:pPr lvl="2"/>
            <a:r>
              <a:rPr lang="en-US" dirty="0"/>
              <a:t>}</a:t>
            </a:r>
          </a:p>
          <a:p>
            <a:pPr lvl="2"/>
            <a:r>
              <a:rPr lang="en-US" dirty="0" err="1">
                <a:solidFill>
                  <a:srgbClr val="FF0000"/>
                </a:solidFill>
              </a:rPr>
              <a:t>i</a:t>
            </a:r>
            <a:r>
              <a:rPr lang="en-US" dirty="0">
                <a:solidFill>
                  <a:srgbClr val="FF0000"/>
                </a:solidFill>
              </a:rPr>
              <a:t>++; Error will be displayed because </a:t>
            </a:r>
            <a:r>
              <a:rPr lang="en-US" dirty="0" err="1">
                <a:solidFill>
                  <a:srgbClr val="FF0000"/>
                </a:solidFill>
              </a:rPr>
              <a:t>i</a:t>
            </a:r>
            <a:r>
              <a:rPr lang="en-US" dirty="0">
                <a:solidFill>
                  <a:srgbClr val="FF0000"/>
                </a:solidFill>
              </a:rPr>
              <a:t> is not defined outside the scope of the {}.</a:t>
            </a:r>
          </a:p>
          <a:p>
            <a:pPr lvl="2"/>
            <a:endParaRPr lang="en-US" dirty="0">
              <a:solidFill>
                <a:srgbClr val="FF0000"/>
              </a:solidFill>
            </a:endParaRPr>
          </a:p>
        </p:txBody>
      </p:sp>
    </p:spTree>
    <p:extLst>
      <p:ext uri="{BB962C8B-B14F-4D97-AF65-F5344CB8AC3E}">
        <p14:creationId xmlns:p14="http://schemas.microsoft.com/office/powerpoint/2010/main" val="2327879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1683C5C-3CC5-44F7-9DD6-10067250738D}"/>
              </a:ext>
            </a:extLst>
          </p:cNvPr>
          <p:cNvSpPr>
            <a:spLocks noGrp="1"/>
          </p:cNvSpPr>
          <p:nvPr>
            <p:ph type="title"/>
          </p:nvPr>
        </p:nvSpPr>
        <p:spPr>
          <a:xfrm>
            <a:off x="649224" y="645106"/>
            <a:ext cx="3650279" cy="1259894"/>
          </a:xfrm>
        </p:spPr>
        <p:txBody>
          <a:bodyPr>
            <a:normAutofit/>
          </a:bodyPr>
          <a:lstStyle/>
          <a:p>
            <a:r>
              <a:rPr lang="en-US">
                <a:solidFill>
                  <a:srgbClr val="543943"/>
                </a:solidFill>
              </a:rPr>
              <a:t>For code 2</a:t>
            </a:r>
          </a:p>
        </p:txBody>
      </p:sp>
      <p:sp>
        <p:nvSpPr>
          <p:cNvPr id="14" name="Rectangle 13">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43943"/>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F798E23B-1D55-453A-9ECA-46E7EE276A8D}"/>
              </a:ext>
            </a:extLst>
          </p:cNvPr>
          <p:cNvSpPr>
            <a:spLocks noGrp="1"/>
          </p:cNvSpPr>
          <p:nvPr>
            <p:ph idx="1"/>
          </p:nvPr>
        </p:nvSpPr>
        <p:spPr>
          <a:xfrm>
            <a:off x="649225" y="2133600"/>
            <a:ext cx="3650278" cy="3759253"/>
          </a:xfrm>
        </p:spPr>
        <p:txBody>
          <a:bodyPr>
            <a:normAutofit/>
          </a:bodyPr>
          <a:lstStyle/>
          <a:p>
            <a:pPr>
              <a:buClr>
                <a:srgbClr val="FFBC51"/>
              </a:buClr>
            </a:pPr>
            <a:r>
              <a:rPr lang="en-US" dirty="0"/>
              <a:t> int I has been defined outside. </a:t>
            </a:r>
          </a:p>
          <a:p>
            <a:pPr>
              <a:buClr>
                <a:srgbClr val="FFBC51"/>
              </a:buClr>
            </a:pPr>
            <a:r>
              <a:rPr lang="en-US" dirty="0" err="1"/>
              <a:t>i</a:t>
            </a:r>
            <a:r>
              <a:rPr lang="en-US" dirty="0"/>
              <a:t> is later initialized to 0;</a:t>
            </a:r>
          </a:p>
          <a:p>
            <a:pPr>
              <a:buClr>
                <a:srgbClr val="FFBC51"/>
              </a:buClr>
            </a:pPr>
            <a:r>
              <a:rPr lang="en-US" dirty="0"/>
              <a:t>The scope of I in this case is the entire main function. </a:t>
            </a:r>
          </a:p>
          <a:p>
            <a:pPr>
              <a:buClr>
                <a:srgbClr val="FFBC51"/>
              </a:buClr>
            </a:pPr>
            <a:r>
              <a:rPr lang="en-US" dirty="0"/>
              <a:t>Try writing </a:t>
            </a:r>
            <a:r>
              <a:rPr lang="en-US" dirty="0" err="1"/>
              <a:t>i</a:t>
            </a:r>
            <a:r>
              <a:rPr lang="en-US" dirty="0"/>
              <a:t>++; after the for loop and then you see it will work.</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9C0CDAB7-632F-439F-950E-4219D99ED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771871"/>
            <a:ext cx="6953577" cy="4989191"/>
          </a:xfrm>
          <a:prstGeom prst="rect">
            <a:avLst/>
          </a:prstGeom>
        </p:spPr>
      </p:pic>
      <p:sp>
        <p:nvSpPr>
          <p:cNvPr id="16"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389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1DE4-B15B-40B2-BE55-058A74680F8C}"/>
              </a:ext>
            </a:extLst>
          </p:cNvPr>
          <p:cNvSpPr>
            <a:spLocks noGrp="1"/>
          </p:cNvSpPr>
          <p:nvPr>
            <p:ph type="title"/>
          </p:nvPr>
        </p:nvSpPr>
        <p:spPr/>
        <p:txBody>
          <a:bodyPr/>
          <a:lstStyle/>
          <a:p>
            <a:r>
              <a:rPr lang="en-US" dirty="0"/>
              <a:t>For vs while </a:t>
            </a:r>
          </a:p>
        </p:txBody>
      </p:sp>
      <p:sp>
        <p:nvSpPr>
          <p:cNvPr id="3" name="Content Placeholder 2">
            <a:extLst>
              <a:ext uri="{FF2B5EF4-FFF2-40B4-BE49-F238E27FC236}">
                <a16:creationId xmlns:a16="http://schemas.microsoft.com/office/drawing/2014/main" id="{871836BF-DC7D-41C1-ABCF-7C7F2D1CD537}"/>
              </a:ext>
            </a:extLst>
          </p:cNvPr>
          <p:cNvSpPr>
            <a:spLocks noGrp="1"/>
          </p:cNvSpPr>
          <p:nvPr>
            <p:ph idx="1"/>
          </p:nvPr>
        </p:nvSpPr>
        <p:spPr/>
        <p:txBody>
          <a:bodyPr/>
          <a:lstStyle/>
          <a:p>
            <a:r>
              <a:rPr lang="en-US" dirty="0"/>
              <a:t>Most of the things you can do with a for statement, you can also do with a while statement. </a:t>
            </a:r>
          </a:p>
          <a:p>
            <a:r>
              <a:rPr lang="en-US" dirty="0"/>
              <a:t>Remember </a:t>
            </a:r>
            <a:r>
              <a:rPr lang="en-US" dirty="0">
                <a:solidFill>
                  <a:srgbClr val="FF0000"/>
                </a:solidFill>
              </a:rPr>
              <a:t>for</a:t>
            </a:r>
            <a:r>
              <a:rPr lang="en-US" dirty="0"/>
              <a:t> is </a:t>
            </a:r>
            <a:r>
              <a:rPr lang="en-US" dirty="0">
                <a:solidFill>
                  <a:srgbClr val="FF0000"/>
                </a:solidFill>
              </a:rPr>
              <a:t>a counter control </a:t>
            </a:r>
            <a:r>
              <a:rPr lang="en-US" dirty="0"/>
              <a:t>statements and </a:t>
            </a:r>
            <a:r>
              <a:rPr lang="en-US" dirty="0">
                <a:solidFill>
                  <a:srgbClr val="FF0000"/>
                </a:solidFill>
              </a:rPr>
              <a:t>while</a:t>
            </a:r>
            <a:r>
              <a:rPr lang="en-US" dirty="0"/>
              <a:t> can </a:t>
            </a:r>
            <a:r>
              <a:rPr lang="en-US" dirty="0">
                <a:solidFill>
                  <a:srgbClr val="FF0000"/>
                </a:solidFill>
              </a:rPr>
              <a:t>also</a:t>
            </a:r>
            <a:r>
              <a:rPr lang="en-US" dirty="0"/>
              <a:t> count as a </a:t>
            </a:r>
            <a:r>
              <a:rPr lang="en-US" dirty="0">
                <a:solidFill>
                  <a:srgbClr val="FF0000"/>
                </a:solidFill>
              </a:rPr>
              <a:t>counter control </a:t>
            </a:r>
            <a:r>
              <a:rPr lang="en-US" dirty="0"/>
              <a:t>statement. </a:t>
            </a:r>
          </a:p>
          <a:p>
            <a:r>
              <a:rPr lang="en-US" dirty="0"/>
              <a:t>Normally, when we want to use counter control statements we use for since it is more convenient but for sentinel control we use while. </a:t>
            </a:r>
          </a:p>
        </p:txBody>
      </p:sp>
    </p:spTree>
    <p:extLst>
      <p:ext uri="{BB962C8B-B14F-4D97-AF65-F5344CB8AC3E}">
        <p14:creationId xmlns:p14="http://schemas.microsoft.com/office/powerpoint/2010/main" val="300921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5629-12BC-4A96-BE80-8ACE90393C50}"/>
              </a:ext>
            </a:extLst>
          </p:cNvPr>
          <p:cNvSpPr>
            <a:spLocks noGrp="1"/>
          </p:cNvSpPr>
          <p:nvPr>
            <p:ph type="title"/>
          </p:nvPr>
        </p:nvSpPr>
        <p:spPr/>
        <p:txBody>
          <a:bodyPr/>
          <a:lstStyle/>
          <a:p>
            <a:r>
              <a:rPr lang="en-US" dirty="0"/>
              <a:t>Review </a:t>
            </a:r>
          </a:p>
        </p:txBody>
      </p:sp>
      <p:sp>
        <p:nvSpPr>
          <p:cNvPr id="3" name="Content Placeholder 2">
            <a:extLst>
              <a:ext uri="{FF2B5EF4-FFF2-40B4-BE49-F238E27FC236}">
                <a16:creationId xmlns:a16="http://schemas.microsoft.com/office/drawing/2014/main" id="{8B6400C9-B88C-4BB7-87DF-4B85A6C578E1}"/>
              </a:ext>
            </a:extLst>
          </p:cNvPr>
          <p:cNvSpPr>
            <a:spLocks noGrp="1"/>
          </p:cNvSpPr>
          <p:nvPr>
            <p:ph idx="1"/>
          </p:nvPr>
        </p:nvSpPr>
        <p:spPr/>
        <p:txBody>
          <a:bodyPr/>
          <a:lstStyle/>
          <a:p>
            <a:r>
              <a:rPr lang="en-US" dirty="0"/>
              <a:t>Selection control statements </a:t>
            </a:r>
          </a:p>
          <a:p>
            <a:r>
              <a:rPr lang="en-US" dirty="0"/>
              <a:t>Counter control statements </a:t>
            </a:r>
          </a:p>
          <a:p>
            <a:r>
              <a:rPr lang="en-US" dirty="0"/>
              <a:t>Sentinel control statements</a:t>
            </a:r>
          </a:p>
          <a:p>
            <a:r>
              <a:rPr lang="en-US" dirty="0"/>
              <a:t>Specifically</a:t>
            </a:r>
          </a:p>
          <a:p>
            <a:pPr lvl="1"/>
            <a:r>
              <a:rPr lang="en-US" dirty="0"/>
              <a:t>While</a:t>
            </a:r>
          </a:p>
          <a:p>
            <a:pPr lvl="1"/>
            <a:r>
              <a:rPr lang="en-US" dirty="0"/>
              <a:t>Break</a:t>
            </a:r>
          </a:p>
          <a:p>
            <a:pPr lvl="1"/>
            <a:r>
              <a:rPr lang="en-US" dirty="0"/>
              <a:t>Switch case </a:t>
            </a:r>
          </a:p>
        </p:txBody>
      </p:sp>
    </p:spTree>
    <p:extLst>
      <p:ext uri="{BB962C8B-B14F-4D97-AF65-F5344CB8AC3E}">
        <p14:creationId xmlns:p14="http://schemas.microsoft.com/office/powerpoint/2010/main" val="2280486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1862-ED11-47EE-8401-7929491F9D7B}"/>
              </a:ext>
            </a:extLst>
          </p:cNvPr>
          <p:cNvSpPr>
            <a:spLocks noGrp="1"/>
          </p:cNvSpPr>
          <p:nvPr>
            <p:ph type="title"/>
          </p:nvPr>
        </p:nvSpPr>
        <p:spPr>
          <a:xfrm>
            <a:off x="1687669" y="624110"/>
            <a:ext cx="4137059" cy="1280890"/>
          </a:xfrm>
        </p:spPr>
        <p:txBody>
          <a:bodyPr>
            <a:normAutofit/>
          </a:bodyPr>
          <a:lstStyle/>
          <a:p>
            <a:r>
              <a:rPr lang="en-US" sz="3000"/>
              <a:t>Other things you can do in the for loop</a:t>
            </a:r>
          </a:p>
        </p:txBody>
      </p:sp>
      <p:sp>
        <p:nvSpPr>
          <p:cNvPr id="3" name="Content Placeholder 2">
            <a:extLst>
              <a:ext uri="{FF2B5EF4-FFF2-40B4-BE49-F238E27FC236}">
                <a16:creationId xmlns:a16="http://schemas.microsoft.com/office/drawing/2014/main" id="{8A66C6C1-9B5D-42AC-9D70-03535B137C63}"/>
              </a:ext>
            </a:extLst>
          </p:cNvPr>
          <p:cNvSpPr>
            <a:spLocks noGrp="1"/>
          </p:cNvSpPr>
          <p:nvPr>
            <p:ph idx="1"/>
          </p:nvPr>
        </p:nvSpPr>
        <p:spPr>
          <a:xfrm>
            <a:off x="1683956" y="2133600"/>
            <a:ext cx="4140772" cy="3777622"/>
          </a:xfrm>
        </p:spPr>
        <p:txBody>
          <a:bodyPr>
            <a:normAutofit lnSpcReduction="10000"/>
          </a:bodyPr>
          <a:lstStyle/>
          <a:p>
            <a:pPr>
              <a:lnSpc>
                <a:spcPct val="90000"/>
              </a:lnSpc>
            </a:pPr>
            <a:r>
              <a:rPr lang="en-CA" sz="1400" dirty="0">
                <a:solidFill>
                  <a:srgbClr val="000000"/>
                </a:solidFill>
              </a:rPr>
              <a:t>You can use different step lengths do increment or decrement you can do it one by one, two by two or they way you like. </a:t>
            </a:r>
          </a:p>
          <a:p>
            <a:pPr>
              <a:lnSpc>
                <a:spcPct val="90000"/>
              </a:lnSpc>
            </a:pPr>
            <a:r>
              <a:rPr lang="en-CA" sz="1400" dirty="0">
                <a:solidFill>
                  <a:srgbClr val="000000"/>
                </a:solidFill>
              </a:rPr>
              <a:t>In the lab hours we will see how you can define and initialize your loop variable outside of for and leave the first part of the loop statement empty and it will work</a:t>
            </a:r>
            <a:r>
              <a:rPr lang="en-US" sz="1400" dirty="0">
                <a:solidFill>
                  <a:srgbClr val="000000"/>
                </a:solidFill>
              </a:rPr>
              <a:t>:</a:t>
            </a:r>
          </a:p>
          <a:p>
            <a:pPr lvl="1">
              <a:lnSpc>
                <a:spcPct val="90000"/>
              </a:lnSpc>
            </a:pPr>
            <a:r>
              <a:rPr lang="en-US" sz="1400" dirty="0">
                <a:solidFill>
                  <a:srgbClr val="000000"/>
                </a:solidFill>
              </a:rPr>
              <a:t>Int </a:t>
            </a:r>
            <a:r>
              <a:rPr lang="en-US" sz="1400" dirty="0" err="1">
                <a:solidFill>
                  <a:srgbClr val="000000"/>
                </a:solidFill>
              </a:rPr>
              <a:t>i</a:t>
            </a:r>
            <a:r>
              <a:rPr lang="en-US" sz="1400" dirty="0">
                <a:solidFill>
                  <a:srgbClr val="000000"/>
                </a:solidFill>
              </a:rPr>
              <a:t>=0</a:t>
            </a:r>
          </a:p>
          <a:p>
            <a:pPr lvl="1">
              <a:lnSpc>
                <a:spcPct val="90000"/>
              </a:lnSpc>
            </a:pPr>
            <a:r>
              <a:rPr lang="en-US" sz="1400" dirty="0">
                <a:solidFill>
                  <a:srgbClr val="000000"/>
                </a:solidFill>
              </a:rPr>
              <a:t>For(;</a:t>
            </a:r>
            <a:r>
              <a:rPr lang="en-US" sz="1400" dirty="0" err="1">
                <a:solidFill>
                  <a:srgbClr val="000000"/>
                </a:solidFill>
              </a:rPr>
              <a:t>i</a:t>
            </a:r>
            <a:r>
              <a:rPr lang="en-US" sz="1400" dirty="0">
                <a:solidFill>
                  <a:srgbClr val="000000"/>
                </a:solidFill>
              </a:rPr>
              <a:t>&lt;10;i++){</a:t>
            </a:r>
          </a:p>
          <a:p>
            <a:pPr lvl="2">
              <a:lnSpc>
                <a:spcPct val="90000"/>
              </a:lnSpc>
            </a:pPr>
            <a:r>
              <a:rPr lang="en-US" dirty="0">
                <a:solidFill>
                  <a:srgbClr val="000000"/>
                </a:solidFill>
              </a:rPr>
              <a:t>Print(</a:t>
            </a:r>
            <a:r>
              <a:rPr lang="en-US" dirty="0" err="1">
                <a:solidFill>
                  <a:srgbClr val="000000"/>
                </a:solidFill>
              </a:rPr>
              <a:t>sth</a:t>
            </a:r>
            <a:r>
              <a:rPr lang="en-US" dirty="0">
                <a:solidFill>
                  <a:srgbClr val="000000"/>
                </a:solidFill>
              </a:rPr>
              <a:t>);</a:t>
            </a:r>
          </a:p>
          <a:p>
            <a:pPr lvl="1">
              <a:lnSpc>
                <a:spcPct val="90000"/>
              </a:lnSpc>
            </a:pPr>
            <a:r>
              <a:rPr lang="en-US" sz="1400" dirty="0">
                <a:solidFill>
                  <a:srgbClr val="000000"/>
                </a:solidFill>
              </a:rPr>
              <a:t>}</a:t>
            </a:r>
          </a:p>
          <a:p>
            <a:pPr>
              <a:lnSpc>
                <a:spcPct val="90000"/>
              </a:lnSpc>
            </a:pPr>
            <a:r>
              <a:rPr lang="en-US" sz="1400" dirty="0">
                <a:solidFill>
                  <a:srgbClr val="000000"/>
                </a:solidFill>
              </a:rPr>
              <a:t>Can you also leave the </a:t>
            </a:r>
            <a:r>
              <a:rPr lang="en-US" sz="1400" dirty="0" err="1">
                <a:solidFill>
                  <a:srgbClr val="000000"/>
                </a:solidFill>
              </a:rPr>
              <a:t>i</a:t>
            </a:r>
            <a:r>
              <a:rPr lang="en-US" sz="1400" dirty="0">
                <a:solidFill>
                  <a:srgbClr val="000000"/>
                </a:solidFill>
              </a:rPr>
              <a:t>++ part empty? If so, what do you need to do? </a:t>
            </a:r>
          </a:p>
          <a:p>
            <a:pPr>
              <a:lnSpc>
                <a:spcPct val="90000"/>
              </a:lnSpc>
            </a:pPr>
            <a:r>
              <a:rPr lang="en-US" sz="1400" dirty="0">
                <a:solidFill>
                  <a:srgbClr val="000000"/>
                </a:solidFill>
              </a:rPr>
              <a:t>The </a:t>
            </a:r>
            <a:r>
              <a:rPr lang="en-US" sz="1400" dirty="0">
                <a:solidFill>
                  <a:srgbClr val="FF0000"/>
                </a:solidFill>
              </a:rPr>
              <a:t>only</a:t>
            </a:r>
            <a:r>
              <a:rPr lang="en-US" sz="1400" dirty="0">
                <a:solidFill>
                  <a:srgbClr val="000000"/>
                </a:solidFill>
              </a:rPr>
              <a:t> mandatory part is the </a:t>
            </a:r>
            <a:r>
              <a:rPr lang="en-US" sz="1400" dirty="0">
                <a:solidFill>
                  <a:srgbClr val="FF0000"/>
                </a:solidFill>
              </a:rPr>
              <a:t>condition</a:t>
            </a:r>
            <a:br>
              <a:rPr lang="en-US" sz="1400" dirty="0">
                <a:solidFill>
                  <a:srgbClr val="000000"/>
                </a:solidFill>
              </a:rPr>
            </a:br>
            <a:endParaRPr lang="en-US" sz="1400" dirty="0">
              <a:solidFill>
                <a:srgbClr val="000000"/>
              </a:solidFill>
            </a:endParaRPr>
          </a:p>
          <a:p>
            <a:pPr lvl="1">
              <a:lnSpc>
                <a:spcPct val="90000"/>
              </a:lnSpc>
            </a:pPr>
            <a:endParaRPr lang="en-CA" sz="1400" dirty="0">
              <a:solidFill>
                <a:srgbClr val="000000"/>
              </a:solidFill>
            </a:endParaRPr>
          </a:p>
        </p:txBody>
      </p:sp>
      <p:pic>
        <p:nvPicPr>
          <p:cNvPr id="7" name="Picture 6" descr="Graphical user interface, text, application&#10;&#10;Description automatically generated">
            <a:extLst>
              <a:ext uri="{FF2B5EF4-FFF2-40B4-BE49-F238E27FC236}">
                <a16:creationId xmlns:a16="http://schemas.microsoft.com/office/drawing/2014/main" id="{F3945E52-A71C-4591-81AC-A7FC4B9EE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154" y="645106"/>
            <a:ext cx="4303151" cy="5247747"/>
          </a:xfrm>
          <a:prstGeom prst="rect">
            <a:avLst/>
          </a:prstGeom>
        </p:spPr>
      </p:pic>
    </p:spTree>
    <p:extLst>
      <p:ext uri="{BB962C8B-B14F-4D97-AF65-F5344CB8AC3E}">
        <p14:creationId xmlns:p14="http://schemas.microsoft.com/office/powerpoint/2010/main" val="2415164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7" name="Rectangle 20">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931D62E-1E54-42ED-8D73-5478C62F0289}"/>
              </a:ext>
            </a:extLst>
          </p:cNvPr>
          <p:cNvSpPr>
            <a:spLocks noGrp="1"/>
          </p:cNvSpPr>
          <p:nvPr>
            <p:ph type="title"/>
          </p:nvPr>
        </p:nvSpPr>
        <p:spPr>
          <a:xfrm>
            <a:off x="649224" y="645106"/>
            <a:ext cx="3650279" cy="1259894"/>
          </a:xfrm>
        </p:spPr>
        <p:txBody>
          <a:bodyPr>
            <a:normAutofit/>
          </a:bodyPr>
          <a:lstStyle/>
          <a:p>
            <a:r>
              <a:rPr lang="en-CA" dirty="0">
                <a:solidFill>
                  <a:srgbClr val="4A543F"/>
                </a:solidFill>
              </a:rPr>
              <a:t>For, example</a:t>
            </a:r>
            <a:endParaRPr lang="en-US" dirty="0">
              <a:solidFill>
                <a:srgbClr val="4A543F"/>
              </a:solidFill>
            </a:endParaRPr>
          </a:p>
        </p:txBody>
      </p:sp>
      <p:sp>
        <p:nvSpPr>
          <p:cNvPr id="23" name="Rectangle 22">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A543F"/>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8">
            <a:extLst>
              <a:ext uri="{FF2B5EF4-FFF2-40B4-BE49-F238E27FC236}">
                <a16:creationId xmlns:a16="http://schemas.microsoft.com/office/drawing/2014/main" id="{F67745E2-568E-4E7D-87FB-D2927DF263AC}"/>
              </a:ext>
            </a:extLst>
          </p:cNvPr>
          <p:cNvSpPr>
            <a:spLocks noGrp="1"/>
          </p:cNvSpPr>
          <p:nvPr>
            <p:ph idx="1"/>
          </p:nvPr>
        </p:nvSpPr>
        <p:spPr>
          <a:xfrm>
            <a:off x="649225" y="2133600"/>
            <a:ext cx="3650278" cy="3759253"/>
          </a:xfrm>
        </p:spPr>
        <p:txBody>
          <a:bodyPr>
            <a:normAutofit/>
          </a:bodyPr>
          <a:lstStyle/>
          <a:p>
            <a:pPr>
              <a:buClr>
                <a:srgbClr val="5CA8FF"/>
              </a:buClr>
            </a:pPr>
            <a:r>
              <a:rPr lang="en-CA" dirty="0"/>
              <a:t>Use for from now on to do most of the counter control operations .</a:t>
            </a:r>
            <a:endParaRPr lang="en-US" dirty="0"/>
          </a:p>
        </p:txBody>
      </p:sp>
      <p:pic>
        <p:nvPicPr>
          <p:cNvPr id="7" name="Picture 6" descr="Graphical user interface, application, Word&#10;&#10;Description automatically generated">
            <a:extLst>
              <a:ext uri="{FF2B5EF4-FFF2-40B4-BE49-F238E27FC236}">
                <a16:creationId xmlns:a16="http://schemas.microsoft.com/office/drawing/2014/main" id="{ACC53ED6-6152-4F67-BC57-31E1DF433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2136511"/>
            <a:ext cx="6953577" cy="2259910"/>
          </a:xfrm>
          <a:prstGeom prst="rect">
            <a:avLst/>
          </a:prstGeom>
        </p:spPr>
      </p:pic>
      <p:sp>
        <p:nvSpPr>
          <p:cNvPr id="25"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28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2D48-2C25-4669-BCEF-11D5CC335C1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5670939-91A3-4571-AEDF-402FF2BDAB84}"/>
              </a:ext>
            </a:extLst>
          </p:cNvPr>
          <p:cNvSpPr>
            <a:spLocks noGrp="1"/>
          </p:cNvSpPr>
          <p:nvPr>
            <p:ph idx="1"/>
          </p:nvPr>
        </p:nvSpPr>
        <p:spPr/>
        <p:txBody>
          <a:bodyPr/>
          <a:lstStyle/>
          <a:p>
            <a:r>
              <a:rPr lang="en-US" dirty="0"/>
              <a:t>Control statements:</a:t>
            </a:r>
          </a:p>
          <a:p>
            <a:pPr lvl="1"/>
            <a:r>
              <a:rPr lang="en-US" dirty="0"/>
              <a:t>Selection statements: </a:t>
            </a:r>
          </a:p>
          <a:p>
            <a:pPr lvl="2"/>
            <a:r>
              <a:rPr lang="en-US" dirty="0"/>
              <a:t>if-else </a:t>
            </a:r>
          </a:p>
          <a:p>
            <a:pPr lvl="2"/>
            <a:r>
              <a:rPr lang="en-US" dirty="0"/>
              <a:t>Switch case </a:t>
            </a:r>
          </a:p>
          <a:p>
            <a:pPr lvl="1"/>
            <a:r>
              <a:rPr lang="en-US" dirty="0"/>
              <a:t> Repetition statements :</a:t>
            </a:r>
          </a:p>
          <a:p>
            <a:pPr lvl="2"/>
            <a:r>
              <a:rPr lang="en-US" dirty="0"/>
              <a:t>While</a:t>
            </a:r>
          </a:p>
          <a:p>
            <a:pPr lvl="3"/>
            <a:r>
              <a:rPr lang="en-US" dirty="0"/>
              <a:t>Counter control and sentinel control</a:t>
            </a:r>
          </a:p>
          <a:p>
            <a:pPr lvl="2"/>
            <a:r>
              <a:rPr lang="en-US" dirty="0"/>
              <a:t>do while</a:t>
            </a:r>
          </a:p>
          <a:p>
            <a:pPr lvl="3"/>
            <a:r>
              <a:rPr lang="en-US" dirty="0"/>
              <a:t>Counter control and sentinel control</a:t>
            </a:r>
          </a:p>
          <a:p>
            <a:pPr lvl="2"/>
            <a:r>
              <a:rPr lang="en-US" dirty="0"/>
              <a:t>For  </a:t>
            </a:r>
          </a:p>
          <a:p>
            <a:pPr lvl="3"/>
            <a:r>
              <a:rPr lang="en-US" dirty="0"/>
              <a:t>Counter control </a:t>
            </a:r>
          </a:p>
        </p:txBody>
      </p:sp>
    </p:spTree>
    <p:extLst>
      <p:ext uri="{BB962C8B-B14F-4D97-AF65-F5344CB8AC3E}">
        <p14:creationId xmlns:p14="http://schemas.microsoft.com/office/powerpoint/2010/main" val="1737398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C563-F3C4-48E1-83A5-98D8A4B630DB}"/>
              </a:ext>
            </a:extLst>
          </p:cNvPr>
          <p:cNvSpPr>
            <a:spLocks noGrp="1"/>
          </p:cNvSpPr>
          <p:nvPr>
            <p:ph type="title"/>
          </p:nvPr>
        </p:nvSpPr>
        <p:spPr/>
        <p:txBody>
          <a:bodyPr/>
          <a:lstStyle/>
          <a:p>
            <a:r>
              <a:rPr lang="en-US" dirty="0"/>
              <a:t>Summary 2</a:t>
            </a:r>
          </a:p>
        </p:txBody>
      </p:sp>
      <p:sp>
        <p:nvSpPr>
          <p:cNvPr id="3" name="Content Placeholder 2">
            <a:extLst>
              <a:ext uri="{FF2B5EF4-FFF2-40B4-BE49-F238E27FC236}">
                <a16:creationId xmlns:a16="http://schemas.microsoft.com/office/drawing/2014/main" id="{6E27655E-916E-4CE7-B054-CAB6A8B770C1}"/>
              </a:ext>
            </a:extLst>
          </p:cNvPr>
          <p:cNvSpPr>
            <a:spLocks noGrp="1"/>
          </p:cNvSpPr>
          <p:nvPr>
            <p:ph idx="1"/>
          </p:nvPr>
        </p:nvSpPr>
        <p:spPr/>
        <p:txBody>
          <a:bodyPr/>
          <a:lstStyle/>
          <a:p>
            <a:r>
              <a:rPr lang="en-US" dirty="0"/>
              <a:t>Break: Exits the control statement </a:t>
            </a:r>
          </a:p>
          <a:p>
            <a:r>
              <a:rPr lang="en-US" dirty="0"/>
              <a:t>Continue: Skips one iteration </a:t>
            </a:r>
          </a:p>
          <a:p>
            <a:r>
              <a:rPr lang="en-US" dirty="0"/>
              <a:t>++, -- : unary incrementation and </a:t>
            </a:r>
            <a:r>
              <a:rPr lang="en-US" dirty="0" err="1"/>
              <a:t>decrementation</a:t>
            </a:r>
            <a:r>
              <a:rPr lang="en-US"/>
              <a:t> operators. </a:t>
            </a:r>
            <a:endParaRPr lang="en-US" dirty="0"/>
          </a:p>
          <a:p>
            <a:endParaRPr lang="en-US" dirty="0"/>
          </a:p>
        </p:txBody>
      </p:sp>
    </p:spTree>
    <p:extLst>
      <p:ext uri="{BB962C8B-B14F-4D97-AF65-F5344CB8AC3E}">
        <p14:creationId xmlns:p14="http://schemas.microsoft.com/office/powerpoint/2010/main" val="3056334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D62B-8D4A-47FA-9067-38A5B70F0B60}"/>
              </a:ext>
            </a:extLst>
          </p:cNvPr>
          <p:cNvSpPr>
            <a:spLocks noGrp="1"/>
          </p:cNvSpPr>
          <p:nvPr>
            <p:ph type="title"/>
          </p:nvPr>
        </p:nvSpPr>
        <p:spPr/>
        <p:txBody>
          <a:bodyPr/>
          <a:lstStyle/>
          <a:p>
            <a:r>
              <a:rPr lang="en-US" dirty="0"/>
              <a:t>Next time </a:t>
            </a:r>
          </a:p>
        </p:txBody>
      </p:sp>
      <p:sp>
        <p:nvSpPr>
          <p:cNvPr id="3" name="Content Placeholder 2">
            <a:extLst>
              <a:ext uri="{FF2B5EF4-FFF2-40B4-BE49-F238E27FC236}">
                <a16:creationId xmlns:a16="http://schemas.microsoft.com/office/drawing/2014/main" id="{FE8F5987-B631-48D0-90E8-E31716E5C6D5}"/>
              </a:ext>
            </a:extLst>
          </p:cNvPr>
          <p:cNvSpPr>
            <a:spLocks noGrp="1"/>
          </p:cNvSpPr>
          <p:nvPr>
            <p:ph idx="1"/>
          </p:nvPr>
        </p:nvSpPr>
        <p:spPr/>
        <p:txBody>
          <a:bodyPr/>
          <a:lstStyle/>
          <a:p>
            <a:r>
              <a:rPr lang="en-US" dirty="0"/>
              <a:t>Methods and functions </a:t>
            </a:r>
          </a:p>
        </p:txBody>
      </p:sp>
    </p:spTree>
    <p:extLst>
      <p:ext uri="{BB962C8B-B14F-4D97-AF65-F5344CB8AC3E}">
        <p14:creationId xmlns:p14="http://schemas.microsoft.com/office/powerpoint/2010/main" val="187953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7B89-B3BD-4A2A-AA18-46570D8E67D8}"/>
              </a:ext>
            </a:extLst>
          </p:cNvPr>
          <p:cNvSpPr>
            <a:spLocks noGrp="1"/>
          </p:cNvSpPr>
          <p:nvPr>
            <p:ph type="title"/>
          </p:nvPr>
        </p:nvSpPr>
        <p:spPr/>
        <p:txBody>
          <a:bodyPr/>
          <a:lstStyle/>
          <a:p>
            <a:r>
              <a:rPr lang="en-US" dirty="0"/>
              <a:t>This time </a:t>
            </a:r>
          </a:p>
        </p:txBody>
      </p:sp>
      <p:sp>
        <p:nvSpPr>
          <p:cNvPr id="3" name="Content Placeholder 2">
            <a:extLst>
              <a:ext uri="{FF2B5EF4-FFF2-40B4-BE49-F238E27FC236}">
                <a16:creationId xmlns:a16="http://schemas.microsoft.com/office/drawing/2014/main" id="{BC11DBA5-10C6-4C65-8F0C-24028FFA2E32}"/>
              </a:ext>
            </a:extLst>
          </p:cNvPr>
          <p:cNvSpPr>
            <a:spLocks noGrp="1"/>
          </p:cNvSpPr>
          <p:nvPr>
            <p:ph idx="1"/>
          </p:nvPr>
        </p:nvSpPr>
        <p:spPr/>
        <p:txBody>
          <a:bodyPr/>
          <a:lstStyle/>
          <a:p>
            <a:r>
              <a:rPr lang="en-US" dirty="0"/>
              <a:t>Continue </a:t>
            </a:r>
          </a:p>
          <a:p>
            <a:r>
              <a:rPr lang="en-US" dirty="0"/>
              <a:t>Incrementation and </a:t>
            </a:r>
            <a:r>
              <a:rPr lang="en-US" dirty="0" err="1"/>
              <a:t>decrementation</a:t>
            </a:r>
            <a:r>
              <a:rPr lang="en-US" dirty="0"/>
              <a:t> operations</a:t>
            </a:r>
          </a:p>
          <a:p>
            <a:r>
              <a:rPr lang="en-US" dirty="0"/>
              <a:t>Do while </a:t>
            </a:r>
          </a:p>
          <a:p>
            <a:r>
              <a:rPr lang="en-US" dirty="0"/>
              <a:t>For  loops.</a:t>
            </a:r>
          </a:p>
        </p:txBody>
      </p:sp>
    </p:spTree>
    <p:extLst>
      <p:ext uri="{BB962C8B-B14F-4D97-AF65-F5344CB8AC3E}">
        <p14:creationId xmlns:p14="http://schemas.microsoft.com/office/powerpoint/2010/main" val="400512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3643-7747-4039-80F4-5DC85893C810}"/>
              </a:ext>
            </a:extLst>
          </p:cNvPr>
          <p:cNvSpPr>
            <a:spLocks noGrp="1"/>
          </p:cNvSpPr>
          <p:nvPr>
            <p:ph type="title"/>
          </p:nvPr>
        </p:nvSpPr>
        <p:spPr/>
        <p:txBody>
          <a:bodyPr/>
          <a:lstStyle/>
          <a:p>
            <a:r>
              <a:rPr lang="en-US" dirty="0"/>
              <a:t>Breaks  </a:t>
            </a:r>
          </a:p>
        </p:txBody>
      </p:sp>
      <p:sp>
        <p:nvSpPr>
          <p:cNvPr id="3" name="Content Placeholder 2">
            <a:extLst>
              <a:ext uri="{FF2B5EF4-FFF2-40B4-BE49-F238E27FC236}">
                <a16:creationId xmlns:a16="http://schemas.microsoft.com/office/drawing/2014/main" id="{F63B4490-EEA0-40AC-A983-5B4F1DF6F7A4}"/>
              </a:ext>
            </a:extLst>
          </p:cNvPr>
          <p:cNvSpPr>
            <a:spLocks noGrp="1"/>
          </p:cNvSpPr>
          <p:nvPr>
            <p:ph idx="1"/>
          </p:nvPr>
        </p:nvSpPr>
        <p:spPr/>
        <p:txBody>
          <a:bodyPr/>
          <a:lstStyle/>
          <a:p>
            <a:r>
              <a:rPr lang="en-US" dirty="0"/>
              <a:t>Lets first talk about break. </a:t>
            </a:r>
          </a:p>
          <a:p>
            <a:r>
              <a:rPr lang="en-US" dirty="0"/>
              <a:t>Break, brook out of the entire loop if a particular condition was not being satisfied. </a:t>
            </a:r>
          </a:p>
          <a:p>
            <a:r>
              <a:rPr lang="en-US" dirty="0"/>
              <a:t>Example: The user must input 5 numbers. If the user inputs all 5 numbers, then you terminate the program printing: Success.  If however, it happens that while entering numbers, the user enters 50, you will </a:t>
            </a:r>
            <a:r>
              <a:rPr lang="en-US" dirty="0">
                <a:solidFill>
                  <a:srgbClr val="FF0000"/>
                </a:solidFill>
              </a:rPr>
              <a:t>break out </a:t>
            </a:r>
            <a:r>
              <a:rPr lang="en-US" dirty="0"/>
              <a:t>of the loop. Once out of the loop, the statement: ” 50 resulted in a break” will be displayed if entering 50 was the result of the break and  If all 5 numbers were read successfully and none of </a:t>
            </a:r>
            <a:r>
              <a:rPr lang="en-US"/>
              <a:t>them were 50, </a:t>
            </a:r>
            <a:r>
              <a:rPr lang="en-US" dirty="0"/>
              <a:t>print success.</a:t>
            </a:r>
          </a:p>
        </p:txBody>
      </p:sp>
    </p:spTree>
    <p:extLst>
      <p:ext uri="{BB962C8B-B14F-4D97-AF65-F5344CB8AC3E}">
        <p14:creationId xmlns:p14="http://schemas.microsoft.com/office/powerpoint/2010/main" val="3137863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B567-A468-4960-9324-69C59E88CEBC}"/>
              </a:ext>
            </a:extLst>
          </p:cNvPr>
          <p:cNvSpPr>
            <a:spLocks noGrp="1"/>
          </p:cNvSpPr>
          <p:nvPr>
            <p:ph type="title"/>
          </p:nvPr>
        </p:nvSpPr>
        <p:spPr/>
        <p:txBody>
          <a:bodyPr/>
          <a:lstStyle/>
          <a:p>
            <a:r>
              <a:rPr lang="en-US" dirty="0"/>
              <a:t>Problem break down</a:t>
            </a:r>
          </a:p>
        </p:txBody>
      </p:sp>
      <p:sp>
        <p:nvSpPr>
          <p:cNvPr id="3" name="Content Placeholder 2">
            <a:extLst>
              <a:ext uri="{FF2B5EF4-FFF2-40B4-BE49-F238E27FC236}">
                <a16:creationId xmlns:a16="http://schemas.microsoft.com/office/drawing/2014/main" id="{73943F81-9C54-4FED-BC04-AECE43E5A28F}"/>
              </a:ext>
            </a:extLst>
          </p:cNvPr>
          <p:cNvSpPr>
            <a:spLocks noGrp="1"/>
          </p:cNvSpPr>
          <p:nvPr>
            <p:ph idx="1"/>
          </p:nvPr>
        </p:nvSpPr>
        <p:spPr/>
        <p:txBody>
          <a:bodyPr/>
          <a:lstStyle/>
          <a:p>
            <a:r>
              <a:rPr lang="en-US" dirty="0"/>
              <a:t>Take a minute to design the algorithm or flow chart of this problem.</a:t>
            </a:r>
          </a:p>
          <a:p>
            <a:r>
              <a:rPr lang="en-US" dirty="0"/>
              <a:t>Try to code it yourself.</a:t>
            </a:r>
          </a:p>
          <a:p>
            <a:r>
              <a:rPr lang="en-US" dirty="0"/>
              <a:t>First you need a counter control statement to count from zero to 5 when reading numbers. </a:t>
            </a:r>
          </a:p>
          <a:p>
            <a:r>
              <a:rPr lang="en-US" dirty="0"/>
              <a:t>If you see number 50, break.</a:t>
            </a:r>
          </a:p>
          <a:p>
            <a:r>
              <a:rPr lang="en-US" dirty="0"/>
              <a:t>But once you are out of the loop how do you know what caused the termination?</a:t>
            </a:r>
          </a:p>
          <a:p>
            <a:r>
              <a:rPr lang="en-US" dirty="0"/>
              <a:t>Use </a:t>
            </a:r>
            <a:r>
              <a:rPr lang="en-US" dirty="0">
                <a:solidFill>
                  <a:srgbClr val="00B0F0"/>
                </a:solidFill>
              </a:rPr>
              <a:t>flags</a:t>
            </a:r>
            <a:r>
              <a:rPr lang="en-US" dirty="0"/>
              <a:t>.</a:t>
            </a:r>
          </a:p>
        </p:txBody>
      </p:sp>
    </p:spTree>
    <p:extLst>
      <p:ext uri="{BB962C8B-B14F-4D97-AF65-F5344CB8AC3E}">
        <p14:creationId xmlns:p14="http://schemas.microsoft.com/office/powerpoint/2010/main" val="166679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675B-F2BC-4A07-B9E7-90BD7A55F0F4}"/>
              </a:ext>
            </a:extLst>
          </p:cNvPr>
          <p:cNvSpPr>
            <a:spLocks noGrp="1"/>
          </p:cNvSpPr>
          <p:nvPr>
            <p:ph type="title"/>
          </p:nvPr>
        </p:nvSpPr>
        <p:spPr>
          <a:xfrm>
            <a:off x="1687669" y="624110"/>
            <a:ext cx="4137059" cy="1280890"/>
          </a:xfrm>
        </p:spPr>
        <p:txBody>
          <a:bodyPr>
            <a:normAutofit/>
          </a:bodyPr>
          <a:lstStyle/>
          <a:p>
            <a:r>
              <a:rPr lang="en-US" sz="3200"/>
              <a:t>Flags </a:t>
            </a:r>
          </a:p>
        </p:txBody>
      </p:sp>
      <p:sp>
        <p:nvSpPr>
          <p:cNvPr id="20" name="Content Placeholder 8">
            <a:extLst>
              <a:ext uri="{FF2B5EF4-FFF2-40B4-BE49-F238E27FC236}">
                <a16:creationId xmlns:a16="http://schemas.microsoft.com/office/drawing/2014/main" id="{87854B66-A798-4106-8A85-B767C748EC3D}"/>
              </a:ext>
            </a:extLst>
          </p:cNvPr>
          <p:cNvSpPr>
            <a:spLocks noGrp="1"/>
          </p:cNvSpPr>
          <p:nvPr>
            <p:ph idx="1"/>
          </p:nvPr>
        </p:nvSpPr>
        <p:spPr>
          <a:xfrm>
            <a:off x="1683956" y="2133600"/>
            <a:ext cx="4140772" cy="3777622"/>
          </a:xfrm>
        </p:spPr>
        <p:txBody>
          <a:bodyPr>
            <a:normAutofit/>
          </a:bodyPr>
          <a:lstStyle/>
          <a:p>
            <a:r>
              <a:rPr lang="en-US" sz="1600" dirty="0">
                <a:solidFill>
                  <a:srgbClr val="000000"/>
                </a:solidFill>
              </a:rPr>
              <a:t>Using flag you can track what was the cause of exiting the loop.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96ECFE9D-FC5F-4314-81F3-8854D3DE94F0}"/>
              </a:ext>
            </a:extLst>
          </p:cNvPr>
          <p:cNvPicPr>
            <a:picLocks noChangeAspect="1"/>
          </p:cNvPicPr>
          <p:nvPr/>
        </p:nvPicPr>
        <p:blipFill rotWithShape="1">
          <a:blip r:embed="rId2">
            <a:extLst>
              <a:ext uri="{28A0092B-C50C-407E-A947-70E740481C1C}">
                <a14:useLocalDpi xmlns:a14="http://schemas.microsoft.com/office/drawing/2010/main" val="0"/>
              </a:ext>
            </a:extLst>
          </a:blip>
          <a:srcRect r="1310" b="1"/>
          <a:stretch/>
        </p:blipFill>
        <p:spPr>
          <a:xfrm>
            <a:off x="6091916" y="645106"/>
            <a:ext cx="5451627" cy="5247747"/>
          </a:xfrm>
          <a:prstGeom prst="rect">
            <a:avLst/>
          </a:prstGeom>
        </p:spPr>
      </p:pic>
    </p:spTree>
    <p:extLst>
      <p:ext uri="{BB962C8B-B14F-4D97-AF65-F5344CB8AC3E}">
        <p14:creationId xmlns:p14="http://schemas.microsoft.com/office/powerpoint/2010/main" val="310406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D494-BFC1-4455-9CF8-8EB3939027BB}"/>
              </a:ext>
            </a:extLst>
          </p:cNvPr>
          <p:cNvSpPr>
            <a:spLocks noGrp="1"/>
          </p:cNvSpPr>
          <p:nvPr>
            <p:ph type="title"/>
          </p:nvPr>
        </p:nvSpPr>
        <p:spPr/>
        <p:txBody>
          <a:bodyPr/>
          <a:lstStyle/>
          <a:p>
            <a:r>
              <a:rPr lang="en-US" dirty="0"/>
              <a:t>Continue </a:t>
            </a:r>
          </a:p>
        </p:txBody>
      </p:sp>
      <p:sp>
        <p:nvSpPr>
          <p:cNvPr id="3" name="Content Placeholder 2">
            <a:extLst>
              <a:ext uri="{FF2B5EF4-FFF2-40B4-BE49-F238E27FC236}">
                <a16:creationId xmlns:a16="http://schemas.microsoft.com/office/drawing/2014/main" id="{B832AF6C-F4DF-4D05-B2D0-80933C81FF49}"/>
              </a:ext>
            </a:extLst>
          </p:cNvPr>
          <p:cNvSpPr>
            <a:spLocks noGrp="1"/>
          </p:cNvSpPr>
          <p:nvPr>
            <p:ph idx="1"/>
          </p:nvPr>
        </p:nvSpPr>
        <p:spPr/>
        <p:txBody>
          <a:bodyPr/>
          <a:lstStyle/>
          <a:p>
            <a:r>
              <a:rPr lang="en-US" dirty="0"/>
              <a:t>Break: </a:t>
            </a:r>
          </a:p>
          <a:p>
            <a:pPr lvl="1"/>
            <a:r>
              <a:rPr lang="en-US" dirty="0">
                <a:solidFill>
                  <a:srgbClr val="FF0000"/>
                </a:solidFill>
              </a:rPr>
              <a:t>Jumps out </a:t>
            </a:r>
            <a:r>
              <a:rPr lang="en-US" dirty="0"/>
              <a:t>of the entire loop.</a:t>
            </a:r>
          </a:p>
          <a:p>
            <a:pPr lvl="1"/>
            <a:r>
              <a:rPr lang="en-US" dirty="0">
                <a:solidFill>
                  <a:srgbClr val="FF0000"/>
                </a:solidFill>
              </a:rPr>
              <a:t>All the </a:t>
            </a:r>
            <a:r>
              <a:rPr lang="en-US" dirty="0"/>
              <a:t>commands </a:t>
            </a:r>
            <a:r>
              <a:rPr lang="en-US" dirty="0">
                <a:solidFill>
                  <a:srgbClr val="FF0000"/>
                </a:solidFill>
              </a:rPr>
              <a:t>after</a:t>
            </a:r>
            <a:r>
              <a:rPr lang="en-US" dirty="0"/>
              <a:t> the keyword break in the </a:t>
            </a:r>
            <a:r>
              <a:rPr lang="en-US" dirty="0">
                <a:solidFill>
                  <a:srgbClr val="FF0000"/>
                </a:solidFill>
              </a:rPr>
              <a:t>scope</a:t>
            </a:r>
            <a:r>
              <a:rPr lang="en-US" dirty="0"/>
              <a:t> of the repetition statement and </a:t>
            </a:r>
            <a:r>
              <a:rPr lang="en-US" dirty="0">
                <a:solidFill>
                  <a:srgbClr val="FF0000"/>
                </a:solidFill>
              </a:rPr>
              <a:t>future iterations </a:t>
            </a:r>
            <a:r>
              <a:rPr lang="en-US" dirty="0"/>
              <a:t>of the loop </a:t>
            </a:r>
            <a:r>
              <a:rPr lang="en-US" dirty="0">
                <a:solidFill>
                  <a:srgbClr val="FF0000"/>
                </a:solidFill>
              </a:rPr>
              <a:t>will not be executed</a:t>
            </a:r>
            <a:r>
              <a:rPr lang="en-US" dirty="0"/>
              <a:t>. </a:t>
            </a:r>
          </a:p>
          <a:p>
            <a:r>
              <a:rPr lang="en-US" dirty="0"/>
              <a:t>Continue:</a:t>
            </a:r>
          </a:p>
          <a:p>
            <a:pPr lvl="1"/>
            <a:r>
              <a:rPr lang="en-US" dirty="0"/>
              <a:t>When you want to skip a particular iteration of the loop after a condition has been satisfied.</a:t>
            </a:r>
          </a:p>
          <a:p>
            <a:pPr lvl="1"/>
            <a:r>
              <a:rPr lang="en-US" dirty="0"/>
              <a:t>But want to </a:t>
            </a:r>
            <a:r>
              <a:rPr lang="en-US" dirty="0">
                <a:solidFill>
                  <a:srgbClr val="FF0000"/>
                </a:solidFill>
              </a:rPr>
              <a:t>stay</a:t>
            </a:r>
            <a:r>
              <a:rPr lang="en-US" dirty="0"/>
              <a:t> in the loop for the </a:t>
            </a:r>
            <a:r>
              <a:rPr lang="en-US" dirty="0">
                <a:solidFill>
                  <a:srgbClr val="FF0000"/>
                </a:solidFill>
              </a:rPr>
              <a:t>rest</a:t>
            </a:r>
            <a:r>
              <a:rPr lang="en-US" dirty="0"/>
              <a:t> of the iterations when the condition is not satisfied.</a:t>
            </a:r>
          </a:p>
        </p:txBody>
      </p:sp>
    </p:spTree>
    <p:extLst>
      <p:ext uri="{BB962C8B-B14F-4D97-AF65-F5344CB8AC3E}">
        <p14:creationId xmlns:p14="http://schemas.microsoft.com/office/powerpoint/2010/main" val="120501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3" name="Group 20">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2"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3"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4"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5"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6"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7"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8"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9"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0"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1"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2"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3"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5" name="Group 34">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36"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7"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8"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9"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0"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1"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2"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3"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4"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5"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6"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7"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48">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Title 1">
            <a:extLst>
              <a:ext uri="{FF2B5EF4-FFF2-40B4-BE49-F238E27FC236}">
                <a16:creationId xmlns:a16="http://schemas.microsoft.com/office/drawing/2014/main" id="{3698F3C6-38FD-4E84-8F87-EED1E92151E7}"/>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en-US" sz="4400" dirty="0"/>
              <a:t>Continue </a:t>
            </a:r>
          </a:p>
        </p:txBody>
      </p:sp>
      <p:sp>
        <p:nvSpPr>
          <p:cNvPr id="9" name="Content Placeholder 8">
            <a:extLst>
              <a:ext uri="{FF2B5EF4-FFF2-40B4-BE49-F238E27FC236}">
                <a16:creationId xmlns:a16="http://schemas.microsoft.com/office/drawing/2014/main" id="{6671EE2D-ED3A-4EE5-A9AF-FB0CB9773916}"/>
              </a:ext>
            </a:extLst>
          </p:cNvPr>
          <p:cNvSpPr>
            <a:spLocks noGrp="1"/>
          </p:cNvSpPr>
          <p:nvPr>
            <p:ph idx="1"/>
          </p:nvPr>
        </p:nvSpPr>
        <p:spPr>
          <a:xfrm>
            <a:off x="2589213" y="5598647"/>
            <a:ext cx="8915399" cy="522754"/>
          </a:xfrm>
        </p:spPr>
        <p:txBody>
          <a:bodyPr vert="horz" lIns="91440" tIns="45720" rIns="91440" bIns="45720" rtlCol="0" anchor="t">
            <a:normAutofit/>
          </a:bodyPr>
          <a:lstStyle/>
          <a:p>
            <a:pPr marL="0" indent="0">
              <a:buNone/>
            </a:pPr>
            <a:r>
              <a:rPr lang="en-US" dirty="0">
                <a:solidFill>
                  <a:schemeClr val="tx1">
                    <a:lumMod val="65000"/>
                    <a:lumOff val="35000"/>
                  </a:schemeClr>
                </a:solidFill>
              </a:rPr>
              <a:t>Print all the numbers from 1 to 6 but in case you see 3, don’t print it. </a:t>
            </a:r>
          </a:p>
        </p:txBody>
      </p:sp>
      <p:pic>
        <p:nvPicPr>
          <p:cNvPr id="4" name="Picture 3" descr="Graphical user interface, text, application&#10;&#10;Description automatically generated">
            <a:extLst>
              <a:ext uri="{FF2B5EF4-FFF2-40B4-BE49-F238E27FC236}">
                <a16:creationId xmlns:a16="http://schemas.microsoft.com/office/drawing/2014/main" id="{00E3C09F-077E-47A1-8517-B492B23E2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634963"/>
            <a:ext cx="7449218" cy="3854971"/>
          </a:xfrm>
          <a:prstGeom prst="rect">
            <a:avLst/>
          </a:prstGeom>
        </p:spPr>
      </p:pic>
    </p:spTree>
    <p:extLst>
      <p:ext uri="{BB962C8B-B14F-4D97-AF65-F5344CB8AC3E}">
        <p14:creationId xmlns:p14="http://schemas.microsoft.com/office/powerpoint/2010/main" val="81955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E730-CD2F-44FA-BF01-BEFCE1F7A8E1}"/>
              </a:ext>
            </a:extLst>
          </p:cNvPr>
          <p:cNvSpPr>
            <a:spLocks noGrp="1"/>
          </p:cNvSpPr>
          <p:nvPr>
            <p:ph type="title"/>
          </p:nvPr>
        </p:nvSpPr>
        <p:spPr/>
        <p:txBody>
          <a:bodyPr/>
          <a:lstStyle/>
          <a:p>
            <a:r>
              <a:rPr lang="en-US" dirty="0"/>
              <a:t>counter++ and counter—</a:t>
            </a:r>
            <a:br>
              <a:rPr lang="en-US" dirty="0"/>
            </a:br>
            <a:r>
              <a:rPr lang="en-US" dirty="0"/>
              <a:t>++ counter and --counter</a:t>
            </a:r>
          </a:p>
        </p:txBody>
      </p:sp>
      <p:sp>
        <p:nvSpPr>
          <p:cNvPr id="3" name="Content Placeholder 2">
            <a:extLst>
              <a:ext uri="{FF2B5EF4-FFF2-40B4-BE49-F238E27FC236}">
                <a16:creationId xmlns:a16="http://schemas.microsoft.com/office/drawing/2014/main" id="{49E060F8-D8C2-48E3-AE48-5DB20A3FF447}"/>
              </a:ext>
            </a:extLst>
          </p:cNvPr>
          <p:cNvSpPr>
            <a:spLocks noGrp="1"/>
          </p:cNvSpPr>
          <p:nvPr>
            <p:ph idx="1"/>
          </p:nvPr>
        </p:nvSpPr>
        <p:spPr/>
        <p:txBody>
          <a:bodyPr/>
          <a:lstStyle/>
          <a:p>
            <a:r>
              <a:rPr lang="en-US" dirty="0"/>
              <a:t>The ++ operator is used to increment the value of the value of the counter variable by one.</a:t>
            </a:r>
          </a:p>
          <a:p>
            <a:r>
              <a:rPr lang="en-US" dirty="0"/>
              <a:t>Similarly the -- operator is used to decrement the value of the counter variable by one.</a:t>
            </a:r>
          </a:p>
          <a:p>
            <a:r>
              <a:rPr lang="en-US" dirty="0"/>
              <a:t>These operators are </a:t>
            </a:r>
            <a:r>
              <a:rPr lang="en-US" dirty="0">
                <a:solidFill>
                  <a:srgbClr val="FF0000"/>
                </a:solidFill>
              </a:rPr>
              <a:t>unary</a:t>
            </a:r>
            <a:r>
              <a:rPr lang="en-US" dirty="0"/>
              <a:t> operators.</a:t>
            </a:r>
          </a:p>
          <a:p>
            <a:r>
              <a:rPr lang="en-US" dirty="0"/>
              <a:t>These unary operators can show up behind or after a certain variables.</a:t>
            </a:r>
          </a:p>
          <a:p>
            <a:r>
              <a:rPr lang="en-US" dirty="0"/>
              <a:t>Depending on where they are placed, they will have a different name and application.</a:t>
            </a:r>
          </a:p>
          <a:p>
            <a:endParaRPr lang="en-US" dirty="0"/>
          </a:p>
          <a:p>
            <a:endParaRPr lang="en-US" dirty="0"/>
          </a:p>
        </p:txBody>
      </p:sp>
    </p:spTree>
    <p:extLst>
      <p:ext uri="{BB962C8B-B14F-4D97-AF65-F5344CB8AC3E}">
        <p14:creationId xmlns:p14="http://schemas.microsoft.com/office/powerpoint/2010/main" val="2670163697"/>
      </p:ext>
    </p:extLst>
  </p:cSld>
  <p:clrMapOvr>
    <a:masterClrMapping/>
  </p:clrMapOvr>
</p:sld>
</file>

<file path=ppt/theme/theme1.xml><?xml version="1.0" encoding="utf-8"?>
<a:theme xmlns:a="http://schemas.openxmlformats.org/drawingml/2006/main" name="Wisp">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172</TotalTime>
  <Words>1301</Words>
  <Application>Microsoft Office PowerPoint</Application>
  <PresentationFormat>Widescreen</PresentationFormat>
  <Paragraphs>140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Wisp</vt:lpstr>
      <vt:lpstr>Control statements 3</vt:lpstr>
      <vt:lpstr>Review </vt:lpstr>
      <vt:lpstr>This time </vt:lpstr>
      <vt:lpstr>Breaks  </vt:lpstr>
      <vt:lpstr>Problem break down</vt:lpstr>
      <vt:lpstr>Flags </vt:lpstr>
      <vt:lpstr>Continue </vt:lpstr>
      <vt:lpstr>Continue </vt:lpstr>
      <vt:lpstr>counter++ and counter— ++ counter and --counter</vt:lpstr>
      <vt:lpstr>Meaning</vt:lpstr>
      <vt:lpstr>Num++</vt:lpstr>
      <vt:lpstr>Do While</vt:lpstr>
      <vt:lpstr>Do while code </vt:lpstr>
      <vt:lpstr>For repetition statements </vt:lpstr>
      <vt:lpstr>While</vt:lpstr>
      <vt:lpstr>For  code 1 </vt:lpstr>
      <vt:lpstr>Scope of a variable </vt:lpstr>
      <vt:lpstr>For code 2</vt:lpstr>
      <vt:lpstr>For vs while </vt:lpstr>
      <vt:lpstr>Other things you can do in the for loop</vt:lpstr>
      <vt:lpstr>For, example</vt:lpstr>
      <vt:lpstr>summary</vt:lpstr>
      <vt:lpstr>Summary 2</vt:lpstr>
      <vt:lpstr>Next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3</dc:title>
  <dc:creator>Kia babashahi</dc:creator>
  <cp:lastModifiedBy>Kia babashahi</cp:lastModifiedBy>
  <cp:revision>7</cp:revision>
  <dcterms:created xsi:type="dcterms:W3CDTF">2020-10-05T19:41:43Z</dcterms:created>
  <dcterms:modified xsi:type="dcterms:W3CDTF">2020-10-06T17:27:33Z</dcterms:modified>
</cp:coreProperties>
</file>