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8" r:id="rId4"/>
    <p:sldId id="259" r:id="rId5"/>
    <p:sldId id="260" r:id="rId6"/>
    <p:sldId id="261" r:id="rId7"/>
    <p:sldId id="257" r:id="rId8"/>
    <p:sldId id="262" r:id="rId9"/>
    <p:sldId id="263" r:id="rId10"/>
    <p:sldId id="264" r:id="rId11"/>
    <p:sldId id="266" r:id="rId12"/>
    <p:sldId id="268" r:id="rId13"/>
    <p:sldId id="267" r:id="rId14"/>
    <p:sldId id="292" r:id="rId15"/>
    <p:sldId id="271" r:id="rId16"/>
    <p:sldId id="269" r:id="rId17"/>
    <p:sldId id="270" r:id="rId18"/>
    <p:sldId id="265" r:id="rId19"/>
    <p:sldId id="281" r:id="rId20"/>
    <p:sldId id="279" r:id="rId21"/>
    <p:sldId id="276" r:id="rId22"/>
    <p:sldId id="275" r:id="rId23"/>
    <p:sldId id="277" r:id="rId24"/>
    <p:sldId id="278" r:id="rId25"/>
    <p:sldId id="280" r:id="rId26"/>
    <p:sldId id="282" r:id="rId27"/>
    <p:sldId id="283" r:id="rId28"/>
    <p:sldId id="284" r:id="rId29"/>
    <p:sldId id="285" r:id="rId30"/>
    <p:sldId id="286" r:id="rId31"/>
    <p:sldId id="287" r:id="rId32"/>
    <p:sldId id="288" r:id="rId33"/>
    <p:sldId id="290" r:id="rId34"/>
    <p:sldId id="291"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0750-8530-43A5-A5BC-7DD807B31554}"/>
              </a:ext>
            </a:extLst>
          </p:cNvPr>
          <p:cNvSpPr>
            <a:spLocks noGrp="1"/>
          </p:cNvSpPr>
          <p:nvPr>
            <p:ph type="ctrTitle"/>
          </p:nvPr>
        </p:nvSpPr>
        <p:spPr/>
        <p:txBody>
          <a:bodyPr/>
          <a:lstStyle/>
          <a:p>
            <a:r>
              <a:rPr lang="en-US" dirty="0"/>
              <a:t>Methods </a:t>
            </a:r>
          </a:p>
        </p:txBody>
      </p:sp>
      <p:sp>
        <p:nvSpPr>
          <p:cNvPr id="3" name="Subtitle 2">
            <a:extLst>
              <a:ext uri="{FF2B5EF4-FFF2-40B4-BE49-F238E27FC236}">
                <a16:creationId xmlns:a16="http://schemas.microsoft.com/office/drawing/2014/main" id="{61AB3B90-C36B-4C94-B6F5-0E2AD81A94C6}"/>
              </a:ext>
            </a:extLst>
          </p:cNvPr>
          <p:cNvSpPr>
            <a:spLocks noGrp="1"/>
          </p:cNvSpPr>
          <p:nvPr>
            <p:ph type="subTitle" idx="1"/>
          </p:nvPr>
        </p:nvSpPr>
        <p:spPr/>
        <p:txBody>
          <a:bodyPr/>
          <a:lstStyle/>
          <a:p>
            <a:r>
              <a:rPr lang="en-US" dirty="0"/>
              <a:t>Kia Babashahi </a:t>
            </a:r>
            <a:r>
              <a:rPr lang="en-US" dirty="0" err="1"/>
              <a:t>Ashtiani</a:t>
            </a:r>
            <a:r>
              <a:rPr lang="en-US" dirty="0"/>
              <a:t> </a:t>
            </a:r>
          </a:p>
        </p:txBody>
      </p:sp>
    </p:spTree>
    <p:extLst>
      <p:ext uri="{BB962C8B-B14F-4D97-AF65-F5344CB8AC3E}">
        <p14:creationId xmlns:p14="http://schemas.microsoft.com/office/powerpoint/2010/main" val="290357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F125-3DEB-4C00-BFCF-BF733F12EE5F}"/>
              </a:ext>
            </a:extLst>
          </p:cNvPr>
          <p:cNvSpPr>
            <a:spLocks noGrp="1"/>
          </p:cNvSpPr>
          <p:nvPr>
            <p:ph type="title"/>
          </p:nvPr>
        </p:nvSpPr>
        <p:spPr/>
        <p:txBody>
          <a:bodyPr/>
          <a:lstStyle/>
          <a:p>
            <a:r>
              <a:rPr lang="en-US" dirty="0"/>
              <a:t>Methods in java</a:t>
            </a:r>
          </a:p>
        </p:txBody>
      </p:sp>
      <p:sp>
        <p:nvSpPr>
          <p:cNvPr id="3" name="Content Placeholder 2">
            <a:extLst>
              <a:ext uri="{FF2B5EF4-FFF2-40B4-BE49-F238E27FC236}">
                <a16:creationId xmlns:a16="http://schemas.microsoft.com/office/drawing/2014/main" id="{B2FF3840-BBFC-4AF1-B594-B39620FCBE5C}"/>
              </a:ext>
            </a:extLst>
          </p:cNvPr>
          <p:cNvSpPr>
            <a:spLocks noGrp="1"/>
          </p:cNvSpPr>
          <p:nvPr>
            <p:ph idx="1"/>
          </p:nvPr>
        </p:nvSpPr>
        <p:spPr/>
        <p:txBody>
          <a:bodyPr>
            <a:normAutofit fontScale="85000" lnSpcReduction="10000"/>
          </a:bodyPr>
          <a:lstStyle/>
          <a:p>
            <a:r>
              <a:rPr lang="en-US" dirty="0"/>
              <a:t>Have a return type</a:t>
            </a:r>
          </a:p>
          <a:p>
            <a:pPr lvl="1"/>
            <a:r>
              <a:rPr lang="en-US" dirty="0"/>
              <a:t>All the methods you have seen so far. </a:t>
            </a:r>
          </a:p>
          <a:p>
            <a:pPr lvl="1"/>
            <a:r>
              <a:rPr lang="en-US" dirty="0"/>
              <a:t>They will </a:t>
            </a:r>
            <a:r>
              <a:rPr lang="en-US" dirty="0">
                <a:solidFill>
                  <a:srgbClr val="FF0000"/>
                </a:solidFill>
              </a:rPr>
              <a:t>spit out </a:t>
            </a:r>
            <a:r>
              <a:rPr lang="en-US" dirty="0"/>
              <a:t>something of a </a:t>
            </a:r>
            <a:r>
              <a:rPr lang="en-US" dirty="0">
                <a:solidFill>
                  <a:srgbClr val="FF0000"/>
                </a:solidFill>
              </a:rPr>
              <a:t>particular type</a:t>
            </a:r>
            <a:r>
              <a:rPr lang="en-US" dirty="0"/>
              <a:t>.</a:t>
            </a:r>
          </a:p>
          <a:p>
            <a:pPr lvl="1"/>
            <a:r>
              <a:rPr lang="en-US" dirty="0"/>
              <a:t>Think of it as throwing something at someone. The person catching it needs to know what type of thing is being thrown at them to react properly. When playing baseball you don`t through watermelons or the person catching it will go through some heavy and terrible experience. </a:t>
            </a:r>
          </a:p>
          <a:p>
            <a:r>
              <a:rPr lang="en-US" dirty="0"/>
              <a:t>Do not have a return type. </a:t>
            </a:r>
          </a:p>
          <a:p>
            <a:pPr lvl="1"/>
            <a:r>
              <a:rPr lang="en-US" dirty="0"/>
              <a:t>Changes the memory address of something.</a:t>
            </a:r>
          </a:p>
          <a:p>
            <a:pPr lvl="1"/>
            <a:r>
              <a:rPr lang="en-US" dirty="0"/>
              <a:t>Does internal changes.</a:t>
            </a:r>
          </a:p>
          <a:p>
            <a:pPr lvl="1"/>
            <a:r>
              <a:rPr lang="en-US" dirty="0"/>
              <a:t>Prints something. </a:t>
            </a:r>
          </a:p>
        </p:txBody>
      </p:sp>
    </p:spTree>
    <p:extLst>
      <p:ext uri="{BB962C8B-B14F-4D97-AF65-F5344CB8AC3E}">
        <p14:creationId xmlns:p14="http://schemas.microsoft.com/office/powerpoint/2010/main" val="278731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CB0C-46D9-48F2-9824-F8743F94B769}"/>
              </a:ext>
            </a:extLst>
          </p:cNvPr>
          <p:cNvSpPr>
            <a:spLocks noGrp="1"/>
          </p:cNvSpPr>
          <p:nvPr>
            <p:ph type="title"/>
          </p:nvPr>
        </p:nvSpPr>
        <p:spPr/>
        <p:txBody>
          <a:bodyPr/>
          <a:lstStyle/>
          <a:p>
            <a:r>
              <a:rPr lang="en-US" dirty="0"/>
              <a:t>Functions </a:t>
            </a:r>
            <a:r>
              <a:rPr lang="en-US" dirty="0">
                <a:solidFill>
                  <a:srgbClr val="FF0000"/>
                </a:solidFill>
              </a:rPr>
              <a:t>with</a:t>
            </a:r>
            <a:r>
              <a:rPr lang="en-US" dirty="0"/>
              <a:t> return type general format</a:t>
            </a:r>
          </a:p>
        </p:txBody>
      </p:sp>
      <p:sp>
        <p:nvSpPr>
          <p:cNvPr id="3" name="Content Placeholder 2">
            <a:extLst>
              <a:ext uri="{FF2B5EF4-FFF2-40B4-BE49-F238E27FC236}">
                <a16:creationId xmlns:a16="http://schemas.microsoft.com/office/drawing/2014/main" id="{935D8118-AD7A-4057-8AE1-ABBE0A7405F6}"/>
              </a:ext>
            </a:extLst>
          </p:cNvPr>
          <p:cNvSpPr>
            <a:spLocks noGrp="1"/>
          </p:cNvSpPr>
          <p:nvPr>
            <p:ph idx="1"/>
          </p:nvPr>
        </p:nvSpPr>
        <p:spPr/>
        <p:txBody>
          <a:bodyPr>
            <a:normAutofit fontScale="85000" lnSpcReduction="20000"/>
          </a:bodyPr>
          <a:lstStyle/>
          <a:p>
            <a:r>
              <a:rPr lang="en-US" dirty="0"/>
              <a:t> public type </a:t>
            </a:r>
            <a:r>
              <a:rPr lang="en-US" dirty="0" err="1"/>
              <a:t>functionName</a:t>
            </a:r>
            <a:r>
              <a:rPr lang="en-US" dirty="0"/>
              <a:t>(type arg1, type arg2, …,type </a:t>
            </a:r>
            <a:r>
              <a:rPr lang="en-US" dirty="0" err="1"/>
              <a:t>argn</a:t>
            </a:r>
            <a:r>
              <a:rPr lang="en-US" dirty="0"/>
              <a:t>){</a:t>
            </a:r>
          </a:p>
          <a:p>
            <a:pPr lvl="1"/>
            <a:r>
              <a:rPr lang="en-US" dirty="0"/>
              <a:t>The body of the function. </a:t>
            </a:r>
          </a:p>
          <a:p>
            <a:pPr lvl="1"/>
            <a:r>
              <a:rPr lang="en-US" dirty="0"/>
              <a:t> return something;</a:t>
            </a:r>
          </a:p>
          <a:p>
            <a:pPr lvl="1"/>
            <a:r>
              <a:rPr lang="en-US" dirty="0"/>
              <a:t>}</a:t>
            </a:r>
          </a:p>
          <a:p>
            <a:r>
              <a:rPr lang="en-US" dirty="0"/>
              <a:t>Until you learn object-oriented programming you have to write your functions in the main class, under the main function and the format is:</a:t>
            </a:r>
          </a:p>
          <a:p>
            <a:r>
              <a:rPr lang="en-US" dirty="0"/>
              <a:t> public </a:t>
            </a:r>
            <a:r>
              <a:rPr lang="en-US" dirty="0">
                <a:solidFill>
                  <a:srgbClr val="FF0000"/>
                </a:solidFill>
              </a:rPr>
              <a:t>static</a:t>
            </a:r>
            <a:r>
              <a:rPr lang="en-US" dirty="0"/>
              <a:t> type </a:t>
            </a:r>
            <a:r>
              <a:rPr lang="en-US" dirty="0" err="1"/>
              <a:t>functionName</a:t>
            </a:r>
            <a:r>
              <a:rPr lang="en-US" dirty="0"/>
              <a:t>(type arg1, type arg2, …,type </a:t>
            </a:r>
            <a:r>
              <a:rPr lang="en-US" dirty="0" err="1"/>
              <a:t>argn</a:t>
            </a:r>
            <a:r>
              <a:rPr lang="en-US" dirty="0"/>
              <a:t>){</a:t>
            </a:r>
          </a:p>
          <a:p>
            <a:pPr lvl="1"/>
            <a:r>
              <a:rPr lang="en-US" dirty="0"/>
              <a:t>The body of the function;</a:t>
            </a:r>
          </a:p>
          <a:p>
            <a:pPr lvl="1"/>
            <a:r>
              <a:rPr lang="en-US" dirty="0"/>
              <a:t> return something;</a:t>
            </a:r>
          </a:p>
          <a:p>
            <a:pPr lvl="1"/>
            <a:r>
              <a:rPr lang="en-US" dirty="0"/>
              <a:t>}</a:t>
            </a:r>
          </a:p>
        </p:txBody>
      </p:sp>
    </p:spTree>
    <p:extLst>
      <p:ext uri="{BB962C8B-B14F-4D97-AF65-F5344CB8AC3E}">
        <p14:creationId xmlns:p14="http://schemas.microsoft.com/office/powerpoint/2010/main" val="163788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F04D-1AE7-486D-B363-935419992ACB}"/>
              </a:ext>
            </a:extLst>
          </p:cNvPr>
          <p:cNvSpPr>
            <a:spLocks noGrp="1"/>
          </p:cNvSpPr>
          <p:nvPr>
            <p:ph type="title"/>
          </p:nvPr>
        </p:nvSpPr>
        <p:spPr/>
        <p:txBody>
          <a:bodyPr/>
          <a:lstStyle/>
          <a:p>
            <a:r>
              <a:rPr lang="en-US" dirty="0"/>
              <a:t>What is optional what is not</a:t>
            </a:r>
          </a:p>
        </p:txBody>
      </p:sp>
      <p:sp>
        <p:nvSpPr>
          <p:cNvPr id="3" name="Content Placeholder 2">
            <a:extLst>
              <a:ext uri="{FF2B5EF4-FFF2-40B4-BE49-F238E27FC236}">
                <a16:creationId xmlns:a16="http://schemas.microsoft.com/office/drawing/2014/main" id="{EE7EB621-6770-47FB-A59F-9F074AB9C88C}"/>
              </a:ext>
            </a:extLst>
          </p:cNvPr>
          <p:cNvSpPr>
            <a:spLocks noGrp="1"/>
          </p:cNvSpPr>
          <p:nvPr>
            <p:ph idx="1"/>
          </p:nvPr>
        </p:nvSpPr>
        <p:spPr/>
        <p:txBody>
          <a:bodyPr/>
          <a:lstStyle/>
          <a:p>
            <a:r>
              <a:rPr lang="en-US" dirty="0"/>
              <a:t>When defining a function </a:t>
            </a:r>
            <a:r>
              <a:rPr lang="en-US" dirty="0">
                <a:solidFill>
                  <a:srgbClr val="FF0000"/>
                </a:solidFill>
              </a:rPr>
              <a:t>with</a:t>
            </a:r>
            <a:r>
              <a:rPr lang="en-US" dirty="0"/>
              <a:t> a </a:t>
            </a:r>
            <a:r>
              <a:rPr lang="en-US" dirty="0">
                <a:solidFill>
                  <a:srgbClr val="FF0000"/>
                </a:solidFill>
              </a:rPr>
              <a:t>return type </a:t>
            </a:r>
            <a:r>
              <a:rPr lang="en-US" dirty="0"/>
              <a:t>the following </a:t>
            </a:r>
            <a:r>
              <a:rPr lang="en-US" dirty="0">
                <a:solidFill>
                  <a:srgbClr val="FF0000"/>
                </a:solidFill>
              </a:rPr>
              <a:t>must</a:t>
            </a:r>
            <a:r>
              <a:rPr lang="en-US" dirty="0"/>
              <a:t> be written:</a:t>
            </a:r>
          </a:p>
          <a:p>
            <a:pPr lvl="1"/>
            <a:r>
              <a:rPr lang="en-US" dirty="0"/>
              <a:t>Return </a:t>
            </a:r>
            <a:r>
              <a:rPr lang="en-US" dirty="0">
                <a:solidFill>
                  <a:srgbClr val="FF0000"/>
                </a:solidFill>
              </a:rPr>
              <a:t>type</a:t>
            </a:r>
            <a:r>
              <a:rPr lang="en-US" dirty="0"/>
              <a:t>,</a:t>
            </a:r>
          </a:p>
          <a:p>
            <a:pPr lvl="1"/>
            <a:r>
              <a:rPr lang="en-US" dirty="0"/>
              <a:t>The keyword </a:t>
            </a:r>
            <a:r>
              <a:rPr lang="en-US" dirty="0">
                <a:solidFill>
                  <a:srgbClr val="FF0000"/>
                </a:solidFill>
              </a:rPr>
              <a:t>static</a:t>
            </a:r>
            <a:r>
              <a:rPr lang="en-US" dirty="0"/>
              <a:t> until you learn OOP, </a:t>
            </a:r>
          </a:p>
          <a:p>
            <a:pPr lvl="1"/>
            <a:r>
              <a:rPr lang="en-US" dirty="0"/>
              <a:t>The function`s </a:t>
            </a:r>
            <a:r>
              <a:rPr lang="en-US" dirty="0">
                <a:solidFill>
                  <a:srgbClr val="FF0000"/>
                </a:solidFill>
              </a:rPr>
              <a:t>name</a:t>
            </a:r>
            <a:r>
              <a:rPr lang="en-US" dirty="0"/>
              <a:t>, </a:t>
            </a:r>
          </a:p>
          <a:p>
            <a:pPr lvl="1"/>
            <a:r>
              <a:rPr lang="en-US" dirty="0"/>
              <a:t> </a:t>
            </a:r>
            <a:r>
              <a:rPr lang="en-US" dirty="0">
                <a:solidFill>
                  <a:srgbClr val="FF0000"/>
                </a:solidFill>
              </a:rPr>
              <a:t>If</a:t>
            </a:r>
            <a:r>
              <a:rPr lang="en-US" dirty="0"/>
              <a:t> your function </a:t>
            </a:r>
            <a:r>
              <a:rPr lang="en-US" dirty="0">
                <a:solidFill>
                  <a:srgbClr val="FF0000"/>
                </a:solidFill>
              </a:rPr>
              <a:t>takes</a:t>
            </a:r>
            <a:r>
              <a:rPr lang="en-US" dirty="0"/>
              <a:t> </a:t>
            </a:r>
            <a:r>
              <a:rPr lang="en-US" dirty="0">
                <a:solidFill>
                  <a:srgbClr val="FF0000"/>
                </a:solidFill>
              </a:rPr>
              <a:t>input arguments</a:t>
            </a:r>
            <a:r>
              <a:rPr lang="en-US" dirty="0"/>
              <a:t> the </a:t>
            </a:r>
            <a:r>
              <a:rPr lang="en-US" dirty="0">
                <a:solidFill>
                  <a:srgbClr val="FF0000"/>
                </a:solidFill>
              </a:rPr>
              <a:t>type</a:t>
            </a:r>
            <a:r>
              <a:rPr lang="en-US" dirty="0"/>
              <a:t> of </a:t>
            </a:r>
            <a:r>
              <a:rPr lang="en-US" dirty="0">
                <a:solidFill>
                  <a:srgbClr val="FF0000"/>
                </a:solidFill>
              </a:rPr>
              <a:t>each</a:t>
            </a:r>
            <a:r>
              <a:rPr lang="en-US" dirty="0"/>
              <a:t> one of them.</a:t>
            </a:r>
          </a:p>
          <a:p>
            <a:pPr lvl="1"/>
            <a:r>
              <a:rPr lang="en-US" dirty="0"/>
              <a:t>The  </a:t>
            </a:r>
            <a:r>
              <a:rPr lang="en-US" dirty="0">
                <a:solidFill>
                  <a:srgbClr val="FF0000"/>
                </a:solidFill>
              </a:rPr>
              <a:t>return</a:t>
            </a:r>
            <a:r>
              <a:rPr lang="en-US" dirty="0"/>
              <a:t> keyword; </a:t>
            </a:r>
          </a:p>
          <a:p>
            <a:r>
              <a:rPr lang="en-US" dirty="0"/>
              <a:t>Not all functions accept inputs. So having inputs is </a:t>
            </a:r>
            <a:r>
              <a:rPr lang="en-US" dirty="0">
                <a:solidFill>
                  <a:schemeClr val="accent3"/>
                </a:solidFill>
              </a:rPr>
              <a:t>optional</a:t>
            </a:r>
            <a:r>
              <a:rPr lang="en-US" dirty="0"/>
              <a:t> </a:t>
            </a:r>
          </a:p>
        </p:txBody>
      </p:sp>
    </p:spTree>
    <p:extLst>
      <p:ext uri="{BB962C8B-B14F-4D97-AF65-F5344CB8AC3E}">
        <p14:creationId xmlns:p14="http://schemas.microsoft.com/office/powerpoint/2010/main" val="93502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343E-2EDB-4CF0-B640-87192CFE5A19}"/>
              </a:ext>
            </a:extLst>
          </p:cNvPr>
          <p:cNvSpPr>
            <a:spLocks noGrp="1"/>
          </p:cNvSpPr>
          <p:nvPr>
            <p:ph type="title"/>
          </p:nvPr>
        </p:nvSpPr>
        <p:spPr>
          <a:xfrm>
            <a:off x="8036041" y="618518"/>
            <a:ext cx="3281003" cy="1478570"/>
          </a:xfrm>
        </p:spPr>
        <p:txBody>
          <a:bodyPr anchor="b">
            <a:normAutofit/>
          </a:bodyPr>
          <a:lstStyle/>
          <a:p>
            <a:r>
              <a:rPr lang="en-US" sz="2800"/>
              <a:t>Example : AVERAGE of 5 numbers</a:t>
            </a:r>
          </a:p>
        </p:txBody>
      </p:sp>
      <p:sp>
        <p:nvSpPr>
          <p:cNvPr id="17"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FAD435AC-411E-49BD-91AA-32A569F26165}"/>
              </a:ext>
            </a:extLst>
          </p:cNvPr>
          <p:cNvPicPr>
            <a:picLocks noChangeAspect="1"/>
          </p:cNvPicPr>
          <p:nvPr/>
        </p:nvPicPr>
        <p:blipFill>
          <a:blip r:embed="rId3"/>
          <a:stretch>
            <a:fillRect/>
          </a:stretch>
        </p:blipFill>
        <p:spPr>
          <a:xfrm>
            <a:off x="1118988" y="1737724"/>
            <a:ext cx="6112382" cy="3377090"/>
          </a:xfrm>
          <a:prstGeom prst="rect">
            <a:avLst/>
          </a:prstGeom>
        </p:spPr>
      </p:pic>
      <p:sp>
        <p:nvSpPr>
          <p:cNvPr id="9" name="Content Placeholder 8">
            <a:extLst>
              <a:ext uri="{FF2B5EF4-FFF2-40B4-BE49-F238E27FC236}">
                <a16:creationId xmlns:a16="http://schemas.microsoft.com/office/drawing/2014/main" id="{F3BD425C-0760-4208-AF18-C1FE9F901733}"/>
              </a:ext>
            </a:extLst>
          </p:cNvPr>
          <p:cNvSpPr>
            <a:spLocks noGrp="1"/>
          </p:cNvSpPr>
          <p:nvPr>
            <p:ph idx="1"/>
          </p:nvPr>
        </p:nvSpPr>
        <p:spPr>
          <a:xfrm>
            <a:off x="8036041" y="2249487"/>
            <a:ext cx="3281004" cy="3541714"/>
          </a:xfrm>
        </p:spPr>
        <p:txBody>
          <a:bodyPr>
            <a:normAutofit/>
          </a:bodyPr>
          <a:lstStyle/>
          <a:p>
            <a:r>
              <a:rPr lang="en-US" sz="1800" dirty="0"/>
              <a:t>The function is defined outside of the main class.</a:t>
            </a:r>
          </a:p>
          <a:p>
            <a:r>
              <a:rPr lang="en-US" sz="1800" dirty="0"/>
              <a:t>When calling the method just input the numbers in </a:t>
            </a:r>
            <a:r>
              <a:rPr lang="en-US" sz="1800" dirty="0" err="1"/>
              <a:t>arg</a:t>
            </a:r>
            <a:r>
              <a:rPr lang="en-US" sz="1800" dirty="0"/>
              <a:t> list.</a:t>
            </a:r>
          </a:p>
        </p:txBody>
      </p:sp>
    </p:spTree>
    <p:extLst>
      <p:ext uri="{BB962C8B-B14F-4D97-AF65-F5344CB8AC3E}">
        <p14:creationId xmlns:p14="http://schemas.microsoft.com/office/powerpoint/2010/main" val="4068775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B1B8-9C8B-4AE1-81A2-6BD4A1BADD88}"/>
              </a:ext>
            </a:extLst>
          </p:cNvPr>
          <p:cNvSpPr>
            <a:spLocks noGrp="1"/>
          </p:cNvSpPr>
          <p:nvPr>
            <p:ph type="title"/>
          </p:nvPr>
        </p:nvSpPr>
        <p:spPr/>
        <p:txBody>
          <a:bodyPr/>
          <a:lstStyle/>
          <a:p>
            <a:r>
              <a:rPr lang="en-US" dirty="0"/>
              <a:t>Where to define the function</a:t>
            </a:r>
          </a:p>
        </p:txBody>
      </p:sp>
      <p:sp>
        <p:nvSpPr>
          <p:cNvPr id="3" name="Content Placeholder 2">
            <a:extLst>
              <a:ext uri="{FF2B5EF4-FFF2-40B4-BE49-F238E27FC236}">
                <a16:creationId xmlns:a16="http://schemas.microsoft.com/office/drawing/2014/main" id="{95C3BFCE-93EF-46C3-B7BE-C51A9FE8759B}"/>
              </a:ext>
            </a:extLst>
          </p:cNvPr>
          <p:cNvSpPr>
            <a:spLocks noGrp="1"/>
          </p:cNvSpPr>
          <p:nvPr>
            <p:ph idx="1"/>
          </p:nvPr>
        </p:nvSpPr>
        <p:spPr/>
        <p:txBody>
          <a:bodyPr/>
          <a:lstStyle/>
          <a:p>
            <a:r>
              <a:rPr lang="en-US" dirty="0"/>
              <a:t>Define your function </a:t>
            </a:r>
            <a:r>
              <a:rPr lang="en-US" dirty="0">
                <a:solidFill>
                  <a:srgbClr val="FF0000"/>
                </a:solidFill>
              </a:rPr>
              <a:t>outside</a:t>
            </a:r>
            <a:r>
              <a:rPr lang="en-US" dirty="0"/>
              <a:t> the </a:t>
            </a:r>
            <a:r>
              <a:rPr lang="en-US" dirty="0">
                <a:solidFill>
                  <a:srgbClr val="FF0000"/>
                </a:solidFill>
              </a:rPr>
              <a:t>main</a:t>
            </a:r>
            <a:r>
              <a:rPr lang="en-US" dirty="0"/>
              <a:t> function but </a:t>
            </a:r>
            <a:r>
              <a:rPr lang="en-US" dirty="0">
                <a:solidFill>
                  <a:srgbClr val="FF0000"/>
                </a:solidFill>
              </a:rPr>
              <a:t>in the same class</a:t>
            </a:r>
            <a:r>
              <a:rPr lang="en-US" dirty="0"/>
              <a:t>.</a:t>
            </a:r>
          </a:p>
          <a:p>
            <a:r>
              <a:rPr lang="en-US" dirty="0">
                <a:solidFill>
                  <a:srgbClr val="FF0000"/>
                </a:solidFill>
              </a:rPr>
              <a:t>Do not </a:t>
            </a:r>
            <a:r>
              <a:rPr lang="en-US" dirty="0"/>
              <a:t>define your functions inside of another function. </a:t>
            </a:r>
          </a:p>
          <a:p>
            <a:pPr marL="0" indent="0">
              <a:buNone/>
            </a:pPr>
            <a:endParaRPr lang="en-US" dirty="0"/>
          </a:p>
        </p:txBody>
      </p:sp>
    </p:spTree>
    <p:extLst>
      <p:ext uri="{BB962C8B-B14F-4D97-AF65-F5344CB8AC3E}">
        <p14:creationId xmlns:p14="http://schemas.microsoft.com/office/powerpoint/2010/main" val="390949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95FF-AD8F-4A48-B3FA-5115226E367A}"/>
              </a:ext>
            </a:extLst>
          </p:cNvPr>
          <p:cNvSpPr>
            <a:spLocks noGrp="1"/>
          </p:cNvSpPr>
          <p:nvPr>
            <p:ph type="title"/>
          </p:nvPr>
        </p:nvSpPr>
        <p:spPr/>
        <p:txBody>
          <a:bodyPr/>
          <a:lstStyle/>
          <a:p>
            <a:r>
              <a:rPr lang="en-US" dirty="0"/>
              <a:t>Calling it in the main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E3EFA6-5300-4129-BF0B-51B9CD2FBA52}"/>
                  </a:ext>
                </a:extLst>
              </p:cNvPr>
              <p:cNvSpPr>
                <a:spLocks noGrp="1"/>
              </p:cNvSpPr>
              <p:nvPr>
                <p:ph idx="1"/>
              </p:nvPr>
            </p:nvSpPr>
            <p:spPr/>
            <p:txBody>
              <a:bodyPr/>
              <a:lstStyle/>
              <a:p>
                <a:r>
                  <a:rPr lang="en-US" dirty="0"/>
                  <a:t>When calling the function just pass the elements to it. </a:t>
                </a:r>
              </a:p>
              <a:p>
                <a:r>
                  <a:rPr lang="en-US" dirty="0"/>
                  <a:t>No need to type the arguments when calling it.</a:t>
                </a:r>
              </a:p>
              <a:p>
                <a:r>
                  <a:rPr lang="en-US" dirty="0"/>
                  <a:t>Keep in mind that your function is returning something. So you can print it directly or store it in some variable.</a:t>
                </a:r>
              </a:p>
              <a:p>
                <a:r>
                  <a:rPr lang="en-US" dirty="0"/>
                  <a:t>Like math:</a:t>
                </a:r>
              </a:p>
              <a:p>
                <a:pPr lvl="1"/>
                <a:r>
                  <a:rPr lang="en-US" dirty="0"/>
                  <a:t>When defining you write: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+5</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𝑥𝑦</m:t>
                    </m:r>
                  </m:oMath>
                </a14:m>
                <a:r>
                  <a:rPr lang="en-US" dirty="0"/>
                  <a:t> </a:t>
                </a:r>
              </a:p>
              <a:p>
                <a:pPr lvl="1"/>
                <a:r>
                  <a:rPr lang="en-US" dirty="0"/>
                  <a:t>When calling you write f(2,3) which will </a:t>
                </a:r>
                <a:r>
                  <a:rPr lang="en-US" dirty="0">
                    <a:solidFill>
                      <a:srgbClr val="FF0000"/>
                    </a:solidFill>
                  </a:rPr>
                  <a:t>return</a:t>
                </a:r>
                <a:r>
                  <a:rPr lang="en-US" dirty="0"/>
                  <a:t> 4*2+5*3+6=29</a:t>
                </a:r>
              </a:p>
            </p:txBody>
          </p:sp>
        </mc:Choice>
        <mc:Fallback>
          <p:sp>
            <p:nvSpPr>
              <p:cNvPr id="3" name="Content Placeholder 2">
                <a:extLst>
                  <a:ext uri="{FF2B5EF4-FFF2-40B4-BE49-F238E27FC236}">
                    <a16:creationId xmlns:a16="http://schemas.microsoft.com/office/drawing/2014/main" id="{29E3EFA6-5300-4129-BF0B-51B9CD2FBA52}"/>
                  </a:ext>
                </a:extLst>
              </p:cNvPr>
              <p:cNvSpPr>
                <a:spLocks noGrp="1" noRot="1" noChangeAspect="1" noMove="1" noResize="1" noEditPoints="1" noAdjustHandles="1" noChangeArrowheads="1" noChangeShapeType="1" noTextEdit="1"/>
              </p:cNvSpPr>
              <p:nvPr>
                <p:ph idx="1"/>
              </p:nvPr>
            </p:nvSpPr>
            <p:spPr>
              <a:blipFill>
                <a:blip r:embed="rId2"/>
                <a:stretch>
                  <a:fillRect l="-1231" t="-2238" b="-2582"/>
                </a:stretch>
              </a:blipFill>
            </p:spPr>
            <p:txBody>
              <a:bodyPr/>
              <a:lstStyle/>
              <a:p>
                <a:r>
                  <a:rPr lang="en-US">
                    <a:noFill/>
                  </a:rPr>
                  <a:t> </a:t>
                </a:r>
              </a:p>
            </p:txBody>
          </p:sp>
        </mc:Fallback>
      </mc:AlternateContent>
    </p:spTree>
    <p:extLst>
      <p:ext uri="{BB962C8B-B14F-4D97-AF65-F5344CB8AC3E}">
        <p14:creationId xmlns:p14="http://schemas.microsoft.com/office/powerpoint/2010/main" val="293898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DE5F-895D-4102-B2F7-FD82098DBFBE}"/>
              </a:ext>
            </a:extLst>
          </p:cNvPr>
          <p:cNvSpPr>
            <a:spLocks noGrp="1"/>
          </p:cNvSpPr>
          <p:nvPr>
            <p:ph type="title"/>
          </p:nvPr>
        </p:nvSpPr>
        <p:spPr>
          <a:xfrm>
            <a:off x="8036041" y="618518"/>
            <a:ext cx="3281003" cy="1478570"/>
          </a:xfrm>
        </p:spPr>
        <p:txBody>
          <a:bodyPr anchor="b">
            <a:normAutofit/>
          </a:bodyPr>
          <a:lstStyle/>
          <a:p>
            <a:r>
              <a:rPr lang="en-US" sz="2800"/>
              <a:t>Example with string concatenation</a:t>
            </a:r>
          </a:p>
        </p:txBody>
      </p:sp>
      <p:sp>
        <p:nvSpPr>
          <p:cNvPr id="14"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text, application, email&#10;&#10;Description automatically generated">
            <a:extLst>
              <a:ext uri="{FF2B5EF4-FFF2-40B4-BE49-F238E27FC236}">
                <a16:creationId xmlns:a16="http://schemas.microsoft.com/office/drawing/2014/main" id="{6FA3862F-CFC4-4516-86B5-2FA0510EFE0C}"/>
              </a:ext>
            </a:extLst>
          </p:cNvPr>
          <p:cNvPicPr>
            <a:picLocks noChangeAspect="1"/>
          </p:cNvPicPr>
          <p:nvPr/>
        </p:nvPicPr>
        <p:blipFill>
          <a:blip r:embed="rId3"/>
          <a:stretch>
            <a:fillRect/>
          </a:stretch>
        </p:blipFill>
        <p:spPr>
          <a:xfrm>
            <a:off x="1118988" y="1348060"/>
            <a:ext cx="6112382" cy="4156419"/>
          </a:xfrm>
          <a:prstGeom prst="rect">
            <a:avLst/>
          </a:prstGeom>
        </p:spPr>
      </p:pic>
      <p:sp>
        <p:nvSpPr>
          <p:cNvPr id="11" name="Content Placeholder 10">
            <a:extLst>
              <a:ext uri="{FF2B5EF4-FFF2-40B4-BE49-F238E27FC236}">
                <a16:creationId xmlns:a16="http://schemas.microsoft.com/office/drawing/2014/main" id="{5D0D20B6-E7A7-443F-8A49-AC773D73C25B}"/>
              </a:ext>
            </a:extLst>
          </p:cNvPr>
          <p:cNvSpPr>
            <a:spLocks noGrp="1"/>
          </p:cNvSpPr>
          <p:nvPr>
            <p:ph idx="1"/>
          </p:nvPr>
        </p:nvSpPr>
        <p:spPr>
          <a:xfrm>
            <a:off x="8036041" y="2249487"/>
            <a:ext cx="3281004" cy="3541714"/>
          </a:xfrm>
        </p:spPr>
        <p:txBody>
          <a:bodyPr>
            <a:normAutofit/>
          </a:bodyPr>
          <a:lstStyle/>
          <a:p>
            <a:r>
              <a:rPr lang="en-US" sz="1800" dirty="0"/>
              <a:t>You can print s3 or just type </a:t>
            </a:r>
          </a:p>
          <a:p>
            <a:r>
              <a:rPr lang="en-US" sz="1800" dirty="0" err="1"/>
              <a:t>System.out.println</a:t>
            </a:r>
            <a:r>
              <a:rPr lang="en-US" sz="1800" dirty="0"/>
              <a:t>(</a:t>
            </a:r>
            <a:r>
              <a:rPr lang="en-US" sz="1800" dirty="0" err="1"/>
              <a:t>concat</a:t>
            </a:r>
            <a:r>
              <a:rPr lang="en-US" sz="1800" dirty="0"/>
              <a:t>(s1,s2));</a:t>
            </a:r>
          </a:p>
        </p:txBody>
      </p:sp>
    </p:spTree>
    <p:extLst>
      <p:ext uri="{BB962C8B-B14F-4D97-AF65-F5344CB8AC3E}">
        <p14:creationId xmlns:p14="http://schemas.microsoft.com/office/powerpoint/2010/main" val="1841923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4444-D762-4BC6-A533-2046BA05A0EC}"/>
              </a:ext>
            </a:extLst>
          </p:cNvPr>
          <p:cNvSpPr>
            <a:spLocks noGrp="1"/>
          </p:cNvSpPr>
          <p:nvPr>
            <p:ph type="title"/>
          </p:nvPr>
        </p:nvSpPr>
        <p:spPr>
          <a:xfrm>
            <a:off x="8036041" y="618518"/>
            <a:ext cx="3281003" cy="1478570"/>
          </a:xfrm>
        </p:spPr>
        <p:txBody>
          <a:bodyPr anchor="b">
            <a:normAutofit/>
          </a:bodyPr>
          <a:lstStyle/>
          <a:p>
            <a:r>
              <a:rPr lang="en-US" sz="2800"/>
              <a:t>Example with Boolean operators </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F5CE3DE5-DBCA-44F9-BED1-B4645719407F}"/>
              </a:ext>
            </a:extLst>
          </p:cNvPr>
          <p:cNvPicPr>
            <a:picLocks noChangeAspect="1"/>
          </p:cNvPicPr>
          <p:nvPr/>
        </p:nvPicPr>
        <p:blipFill>
          <a:blip r:embed="rId3"/>
          <a:stretch>
            <a:fillRect/>
          </a:stretch>
        </p:blipFill>
        <p:spPr>
          <a:xfrm>
            <a:off x="1250388" y="1137621"/>
            <a:ext cx="5849582" cy="4577297"/>
          </a:xfrm>
          <a:prstGeom prst="rect">
            <a:avLst/>
          </a:prstGeom>
        </p:spPr>
      </p:pic>
      <p:sp>
        <p:nvSpPr>
          <p:cNvPr id="9" name="Content Placeholder 8">
            <a:extLst>
              <a:ext uri="{FF2B5EF4-FFF2-40B4-BE49-F238E27FC236}">
                <a16:creationId xmlns:a16="http://schemas.microsoft.com/office/drawing/2014/main" id="{D42C38A8-BF30-4A44-B713-63E22D2B7E6C}"/>
              </a:ext>
            </a:extLst>
          </p:cNvPr>
          <p:cNvSpPr>
            <a:spLocks noGrp="1"/>
          </p:cNvSpPr>
          <p:nvPr>
            <p:ph idx="1"/>
          </p:nvPr>
        </p:nvSpPr>
        <p:spPr>
          <a:xfrm>
            <a:off x="8036041" y="2249487"/>
            <a:ext cx="3281004" cy="3541714"/>
          </a:xfrm>
        </p:spPr>
        <p:txBody>
          <a:bodyPr>
            <a:normAutofit/>
          </a:bodyPr>
          <a:lstStyle/>
          <a:p>
            <a:r>
              <a:rPr lang="en-US" sz="1800" dirty="0"/>
              <a:t>You can use the output immediately in line 21 since you are </a:t>
            </a:r>
            <a:r>
              <a:rPr lang="en-US" sz="1800" b="1" dirty="0">
                <a:solidFill>
                  <a:srgbClr val="FF0000"/>
                </a:solidFill>
              </a:rPr>
              <a:t>returning</a:t>
            </a:r>
            <a:r>
              <a:rPr lang="en-US" sz="1800" dirty="0"/>
              <a:t> something.</a:t>
            </a:r>
          </a:p>
        </p:txBody>
      </p:sp>
    </p:spTree>
    <p:extLst>
      <p:ext uri="{BB962C8B-B14F-4D97-AF65-F5344CB8AC3E}">
        <p14:creationId xmlns:p14="http://schemas.microsoft.com/office/powerpoint/2010/main" val="2205638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5F4D-F59B-4E0F-A6A2-526C8A519A96}"/>
              </a:ext>
            </a:extLst>
          </p:cNvPr>
          <p:cNvSpPr>
            <a:spLocks noGrp="1"/>
          </p:cNvSpPr>
          <p:nvPr>
            <p:ph type="title"/>
          </p:nvPr>
        </p:nvSpPr>
        <p:spPr/>
        <p:txBody>
          <a:bodyPr/>
          <a:lstStyle/>
          <a:p>
            <a:r>
              <a:rPr lang="en-US" dirty="0"/>
              <a:t>Functions with return types but no arguments</a:t>
            </a:r>
          </a:p>
        </p:txBody>
      </p:sp>
      <p:sp>
        <p:nvSpPr>
          <p:cNvPr id="3" name="Content Placeholder 2">
            <a:extLst>
              <a:ext uri="{FF2B5EF4-FFF2-40B4-BE49-F238E27FC236}">
                <a16:creationId xmlns:a16="http://schemas.microsoft.com/office/drawing/2014/main" id="{2FD97CE8-D683-42FF-8965-94638CBE0778}"/>
              </a:ext>
            </a:extLst>
          </p:cNvPr>
          <p:cNvSpPr>
            <a:spLocks noGrp="1"/>
          </p:cNvSpPr>
          <p:nvPr>
            <p:ph idx="1"/>
          </p:nvPr>
        </p:nvSpPr>
        <p:spPr/>
        <p:txBody>
          <a:bodyPr>
            <a:normAutofit/>
          </a:bodyPr>
          <a:lstStyle/>
          <a:p>
            <a:r>
              <a:rPr lang="en-US" dirty="0"/>
              <a:t>Each function might or </a:t>
            </a:r>
            <a:r>
              <a:rPr lang="en-US" dirty="0">
                <a:solidFill>
                  <a:srgbClr val="FF0000"/>
                </a:solidFill>
              </a:rPr>
              <a:t>might not </a:t>
            </a:r>
            <a:r>
              <a:rPr lang="en-US" dirty="0"/>
              <a:t>have input arguments</a:t>
            </a:r>
          </a:p>
          <a:p>
            <a:r>
              <a:rPr lang="en-US" dirty="0"/>
              <a:t>In the next slide your will see two examples of such functions.</a:t>
            </a:r>
          </a:p>
          <a:p>
            <a:r>
              <a:rPr lang="en-US" dirty="0"/>
              <a:t> Keep in mind that the input arguments are </a:t>
            </a:r>
            <a:r>
              <a:rPr lang="en-US" dirty="0">
                <a:solidFill>
                  <a:srgbClr val="FF0000"/>
                </a:solidFill>
              </a:rPr>
              <a:t>optional</a:t>
            </a:r>
            <a:r>
              <a:rPr lang="en-US" dirty="0"/>
              <a:t> and depend on the problem statement. </a:t>
            </a:r>
          </a:p>
          <a:p>
            <a:r>
              <a:rPr lang="en-US" dirty="0"/>
              <a:t>If you are asked to write a method that takes two input arguments, your method needs to take two input arguments. If it has not been stated how many </a:t>
            </a:r>
            <a:r>
              <a:rPr lang="en-US" dirty="0" err="1"/>
              <a:t>args</a:t>
            </a:r>
            <a:r>
              <a:rPr lang="en-US" dirty="0"/>
              <a:t> to take, either its up to you or it does not need any inputs </a:t>
            </a:r>
            <a:r>
              <a:rPr lang="en-US" dirty="0" err="1"/>
              <a:t>args</a:t>
            </a:r>
            <a:r>
              <a:rPr lang="en-US" dirty="0"/>
              <a:t>. </a:t>
            </a:r>
          </a:p>
        </p:txBody>
      </p:sp>
    </p:spTree>
    <p:extLst>
      <p:ext uri="{BB962C8B-B14F-4D97-AF65-F5344CB8AC3E}">
        <p14:creationId xmlns:p14="http://schemas.microsoft.com/office/powerpoint/2010/main" val="3017606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563E-E64A-4674-8E13-230DF83D7839}"/>
              </a:ext>
            </a:extLst>
          </p:cNvPr>
          <p:cNvSpPr>
            <a:spLocks noGrp="1"/>
          </p:cNvSpPr>
          <p:nvPr>
            <p:ph type="title"/>
          </p:nvPr>
        </p:nvSpPr>
        <p:spPr>
          <a:xfrm>
            <a:off x="8036041" y="618518"/>
            <a:ext cx="3281003" cy="1478570"/>
          </a:xfrm>
        </p:spPr>
        <p:txBody>
          <a:bodyPr anchor="b">
            <a:normAutofit/>
          </a:bodyPr>
          <a:lstStyle/>
          <a:p>
            <a:r>
              <a:rPr lang="en-US" sz="2800"/>
              <a:t>Reading using a function</a:t>
            </a:r>
          </a:p>
        </p:txBody>
      </p:sp>
      <p:sp>
        <p:nvSpPr>
          <p:cNvPr id="10"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36BE4808-6442-4B09-BC23-A33FD0809462}"/>
              </a:ext>
            </a:extLst>
          </p:cNvPr>
          <p:cNvPicPr>
            <a:picLocks noChangeAspect="1"/>
          </p:cNvPicPr>
          <p:nvPr/>
        </p:nvPicPr>
        <p:blipFill>
          <a:blip r:embed="rId3"/>
          <a:stretch>
            <a:fillRect/>
          </a:stretch>
        </p:blipFill>
        <p:spPr>
          <a:xfrm>
            <a:off x="1133785" y="1137621"/>
            <a:ext cx="6082788" cy="4577297"/>
          </a:xfrm>
          <a:prstGeom prst="rect">
            <a:avLst/>
          </a:prstGeom>
        </p:spPr>
      </p:pic>
      <p:sp>
        <p:nvSpPr>
          <p:cNvPr id="3" name="Content Placeholder 2">
            <a:extLst>
              <a:ext uri="{FF2B5EF4-FFF2-40B4-BE49-F238E27FC236}">
                <a16:creationId xmlns:a16="http://schemas.microsoft.com/office/drawing/2014/main" id="{0CB1F867-CE7B-42A6-88DC-F0D3BC95B404}"/>
              </a:ext>
            </a:extLst>
          </p:cNvPr>
          <p:cNvSpPr>
            <a:spLocks noGrp="1"/>
          </p:cNvSpPr>
          <p:nvPr>
            <p:ph idx="1"/>
          </p:nvPr>
        </p:nvSpPr>
        <p:spPr>
          <a:xfrm>
            <a:off x="8036041" y="2249487"/>
            <a:ext cx="3281004" cy="3541714"/>
          </a:xfrm>
        </p:spPr>
        <p:txBody>
          <a:bodyPr>
            <a:normAutofit/>
          </a:bodyPr>
          <a:lstStyle/>
          <a:p>
            <a:r>
              <a:rPr lang="en-US" sz="1800" dirty="0"/>
              <a:t>The following code generates random numbers and reads from the user in method </a:t>
            </a:r>
            <a:r>
              <a:rPr lang="en-US" sz="1800" dirty="0" err="1"/>
              <a:t>myMethod</a:t>
            </a:r>
            <a:r>
              <a:rPr lang="en-US" sz="1800" dirty="0"/>
              <a:t>.</a:t>
            </a:r>
          </a:p>
          <a:p>
            <a:r>
              <a:rPr lang="en-US" sz="1800" dirty="0"/>
              <a:t>No </a:t>
            </a:r>
            <a:r>
              <a:rPr lang="en-US" sz="1800" dirty="0" err="1"/>
              <a:t>args</a:t>
            </a:r>
            <a:r>
              <a:rPr lang="en-US" sz="1800" dirty="0"/>
              <a:t> for method </a:t>
            </a:r>
            <a:r>
              <a:rPr lang="en-US" sz="1800" dirty="0" err="1"/>
              <a:t>myMethod</a:t>
            </a:r>
            <a:r>
              <a:rPr lang="en-US" sz="1800" dirty="0"/>
              <a:t>.</a:t>
            </a:r>
          </a:p>
          <a:p>
            <a:r>
              <a:rPr lang="en-US" sz="1800" dirty="0"/>
              <a:t>Any method can have no or many arguments depending on its application. </a:t>
            </a:r>
          </a:p>
        </p:txBody>
      </p:sp>
    </p:spTree>
    <p:extLst>
      <p:ext uri="{BB962C8B-B14F-4D97-AF65-F5344CB8AC3E}">
        <p14:creationId xmlns:p14="http://schemas.microsoft.com/office/powerpoint/2010/main" val="5483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AE9A-E1C3-4D7B-91FD-70BC8E4B967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9076EA16-D1A5-4A9B-8A51-5729F0A80770}"/>
              </a:ext>
            </a:extLst>
          </p:cNvPr>
          <p:cNvSpPr>
            <a:spLocks noGrp="1"/>
          </p:cNvSpPr>
          <p:nvPr>
            <p:ph idx="1"/>
          </p:nvPr>
        </p:nvSpPr>
        <p:spPr/>
        <p:txBody>
          <a:bodyPr/>
          <a:lstStyle/>
          <a:p>
            <a:r>
              <a:rPr lang="en-US" dirty="0"/>
              <a:t>Methods </a:t>
            </a:r>
          </a:p>
          <a:p>
            <a:r>
              <a:rPr lang="en-US" dirty="0"/>
              <a:t>Methods with a return type</a:t>
            </a:r>
          </a:p>
          <a:p>
            <a:r>
              <a:rPr lang="en-US" dirty="0"/>
              <a:t>Methods without a return type </a:t>
            </a:r>
          </a:p>
          <a:p>
            <a:r>
              <a:rPr lang="en-US" dirty="0"/>
              <a:t>Strings </a:t>
            </a:r>
          </a:p>
        </p:txBody>
      </p:sp>
    </p:spTree>
    <p:extLst>
      <p:ext uri="{BB962C8B-B14F-4D97-AF65-F5344CB8AC3E}">
        <p14:creationId xmlns:p14="http://schemas.microsoft.com/office/powerpoint/2010/main" val="1730468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7B0B-8BB0-4DB9-BEEF-2F47AAA4A5DD}"/>
              </a:ext>
            </a:extLst>
          </p:cNvPr>
          <p:cNvSpPr>
            <a:spLocks noGrp="1"/>
          </p:cNvSpPr>
          <p:nvPr>
            <p:ph type="title"/>
          </p:nvPr>
        </p:nvSpPr>
        <p:spPr/>
        <p:txBody>
          <a:bodyPr/>
          <a:lstStyle/>
          <a:p>
            <a:r>
              <a:rPr lang="en-US" dirty="0"/>
              <a:t>Functions without return types </a:t>
            </a:r>
          </a:p>
        </p:txBody>
      </p:sp>
      <p:sp>
        <p:nvSpPr>
          <p:cNvPr id="3" name="Content Placeholder 2">
            <a:extLst>
              <a:ext uri="{FF2B5EF4-FFF2-40B4-BE49-F238E27FC236}">
                <a16:creationId xmlns:a16="http://schemas.microsoft.com/office/drawing/2014/main" id="{2EF021BD-42F8-4B34-8BB8-C7535501406A}"/>
              </a:ext>
            </a:extLst>
          </p:cNvPr>
          <p:cNvSpPr>
            <a:spLocks noGrp="1"/>
          </p:cNvSpPr>
          <p:nvPr>
            <p:ph idx="1"/>
          </p:nvPr>
        </p:nvSpPr>
        <p:spPr/>
        <p:txBody>
          <a:bodyPr/>
          <a:lstStyle/>
          <a:p>
            <a:r>
              <a:rPr lang="en-US" dirty="0"/>
              <a:t>These types of function do not return anything. </a:t>
            </a:r>
          </a:p>
          <a:p>
            <a:r>
              <a:rPr lang="en-US" dirty="0"/>
              <a:t>Using these types of functions you can do many things such as :</a:t>
            </a:r>
          </a:p>
          <a:p>
            <a:pPr lvl="1"/>
            <a:r>
              <a:rPr lang="en-US" dirty="0"/>
              <a:t>Printing a statement (printing a statement </a:t>
            </a:r>
            <a:r>
              <a:rPr lang="en-US" dirty="0">
                <a:solidFill>
                  <a:srgbClr val="FF0000"/>
                </a:solidFill>
              </a:rPr>
              <a:t>is not the same </a:t>
            </a:r>
            <a:r>
              <a:rPr lang="en-US" dirty="0"/>
              <a:t>as returning a value).</a:t>
            </a:r>
          </a:p>
          <a:p>
            <a:pPr lvl="1"/>
            <a:r>
              <a:rPr lang="en-US" dirty="0"/>
              <a:t>Modifying reference type variables and addresses.</a:t>
            </a:r>
          </a:p>
          <a:p>
            <a:pPr lvl="1"/>
            <a:r>
              <a:rPr lang="en-US" dirty="0"/>
              <a:t>Doing arithmetical and logical operations and display the answer or not. </a:t>
            </a:r>
          </a:p>
          <a:p>
            <a:pPr lvl="1"/>
            <a:endParaRPr lang="en-US" dirty="0"/>
          </a:p>
        </p:txBody>
      </p:sp>
    </p:spTree>
    <p:extLst>
      <p:ext uri="{BB962C8B-B14F-4D97-AF65-F5344CB8AC3E}">
        <p14:creationId xmlns:p14="http://schemas.microsoft.com/office/powerpoint/2010/main" val="333274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F3FD-8B2D-445F-9CE1-284F30EB463F}"/>
              </a:ext>
            </a:extLst>
          </p:cNvPr>
          <p:cNvSpPr>
            <a:spLocks noGrp="1"/>
          </p:cNvSpPr>
          <p:nvPr>
            <p:ph type="title"/>
          </p:nvPr>
        </p:nvSpPr>
        <p:spPr/>
        <p:txBody>
          <a:bodyPr/>
          <a:lstStyle/>
          <a:p>
            <a:r>
              <a:rPr lang="en-US" dirty="0"/>
              <a:t>Functions without return types </a:t>
            </a:r>
          </a:p>
        </p:txBody>
      </p:sp>
      <p:sp>
        <p:nvSpPr>
          <p:cNvPr id="3" name="Content Placeholder 2">
            <a:extLst>
              <a:ext uri="{FF2B5EF4-FFF2-40B4-BE49-F238E27FC236}">
                <a16:creationId xmlns:a16="http://schemas.microsoft.com/office/drawing/2014/main" id="{74824681-487E-43BF-AB8F-EE26E0A3B266}"/>
              </a:ext>
            </a:extLst>
          </p:cNvPr>
          <p:cNvSpPr>
            <a:spLocks noGrp="1"/>
          </p:cNvSpPr>
          <p:nvPr>
            <p:ph idx="1"/>
          </p:nvPr>
        </p:nvSpPr>
        <p:spPr/>
        <p:txBody>
          <a:bodyPr/>
          <a:lstStyle/>
          <a:p>
            <a:r>
              <a:rPr lang="en-US" dirty="0"/>
              <a:t>These functions </a:t>
            </a:r>
            <a:r>
              <a:rPr lang="en-US" dirty="0">
                <a:solidFill>
                  <a:srgbClr val="FF0000"/>
                </a:solidFill>
              </a:rPr>
              <a:t>do not </a:t>
            </a:r>
            <a:r>
              <a:rPr lang="en-US" dirty="0"/>
              <a:t>return anything. </a:t>
            </a:r>
          </a:p>
          <a:p>
            <a:r>
              <a:rPr lang="en-US" dirty="0"/>
              <a:t>They have a return type which is called </a:t>
            </a:r>
            <a:r>
              <a:rPr lang="en-US" dirty="0">
                <a:solidFill>
                  <a:srgbClr val="FF0000"/>
                </a:solidFill>
              </a:rPr>
              <a:t>void</a:t>
            </a:r>
            <a:r>
              <a:rPr lang="en-US" dirty="0"/>
              <a:t>.</a:t>
            </a:r>
          </a:p>
          <a:p>
            <a:r>
              <a:rPr lang="en-US" dirty="0"/>
              <a:t>They do not contain the return keyword in their body. </a:t>
            </a:r>
          </a:p>
          <a:p>
            <a:r>
              <a:rPr lang="en-US" dirty="0"/>
              <a:t>The rest is quite similar functions with return arguments.</a:t>
            </a:r>
          </a:p>
        </p:txBody>
      </p:sp>
    </p:spTree>
    <p:extLst>
      <p:ext uri="{BB962C8B-B14F-4D97-AF65-F5344CB8AC3E}">
        <p14:creationId xmlns:p14="http://schemas.microsoft.com/office/powerpoint/2010/main" val="4014123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62E0-650E-4520-ABBF-1852B1A0B0DD}"/>
              </a:ext>
            </a:extLst>
          </p:cNvPr>
          <p:cNvSpPr>
            <a:spLocks noGrp="1"/>
          </p:cNvSpPr>
          <p:nvPr>
            <p:ph type="title"/>
          </p:nvPr>
        </p:nvSpPr>
        <p:spPr>
          <a:xfrm>
            <a:off x="8036041" y="618518"/>
            <a:ext cx="3281003" cy="1478570"/>
          </a:xfrm>
        </p:spPr>
        <p:txBody>
          <a:bodyPr anchor="b">
            <a:normAutofit/>
          </a:bodyPr>
          <a:lstStyle/>
          <a:p>
            <a:r>
              <a:rPr lang="en-US" sz="2800"/>
              <a:t>Average void </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45437B30-F603-4DE1-9BF3-7A5741850D25}"/>
              </a:ext>
            </a:extLst>
          </p:cNvPr>
          <p:cNvPicPr>
            <a:picLocks noChangeAspect="1"/>
          </p:cNvPicPr>
          <p:nvPr/>
        </p:nvPicPr>
        <p:blipFill>
          <a:blip r:embed="rId3"/>
          <a:stretch>
            <a:fillRect/>
          </a:stretch>
        </p:blipFill>
        <p:spPr>
          <a:xfrm>
            <a:off x="1118988" y="1959298"/>
            <a:ext cx="6112382" cy="2933943"/>
          </a:xfrm>
          <a:prstGeom prst="rect">
            <a:avLst/>
          </a:prstGeom>
        </p:spPr>
      </p:pic>
      <p:sp>
        <p:nvSpPr>
          <p:cNvPr id="9" name="Content Placeholder 8">
            <a:extLst>
              <a:ext uri="{FF2B5EF4-FFF2-40B4-BE49-F238E27FC236}">
                <a16:creationId xmlns:a16="http://schemas.microsoft.com/office/drawing/2014/main" id="{126EC64D-0088-4975-9E30-B2B41F11BDA4}"/>
              </a:ext>
            </a:extLst>
          </p:cNvPr>
          <p:cNvSpPr>
            <a:spLocks noGrp="1"/>
          </p:cNvSpPr>
          <p:nvPr>
            <p:ph idx="1"/>
          </p:nvPr>
        </p:nvSpPr>
        <p:spPr>
          <a:xfrm>
            <a:off x="8036041" y="2249487"/>
            <a:ext cx="3281004" cy="3541714"/>
          </a:xfrm>
        </p:spPr>
        <p:txBody>
          <a:bodyPr>
            <a:normAutofit/>
          </a:bodyPr>
          <a:lstStyle/>
          <a:p>
            <a:r>
              <a:rPr lang="en-US" sz="1800" dirty="0"/>
              <a:t>Write a method that computes the average of two numbers but does </a:t>
            </a:r>
            <a:r>
              <a:rPr lang="en-US" sz="1800" dirty="0">
                <a:solidFill>
                  <a:srgbClr val="FF0000"/>
                </a:solidFill>
              </a:rPr>
              <a:t>not return</a:t>
            </a:r>
            <a:r>
              <a:rPr lang="en-US" sz="1800" dirty="0"/>
              <a:t> them and just prints them.</a:t>
            </a:r>
          </a:p>
        </p:txBody>
      </p:sp>
    </p:spTree>
    <p:extLst>
      <p:ext uri="{BB962C8B-B14F-4D97-AF65-F5344CB8AC3E}">
        <p14:creationId xmlns:p14="http://schemas.microsoft.com/office/powerpoint/2010/main" val="3592972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7F88-3BB8-4887-9EBD-A813D6A57CCC}"/>
              </a:ext>
            </a:extLst>
          </p:cNvPr>
          <p:cNvSpPr>
            <a:spLocks noGrp="1"/>
          </p:cNvSpPr>
          <p:nvPr>
            <p:ph type="title"/>
          </p:nvPr>
        </p:nvSpPr>
        <p:spPr/>
        <p:txBody>
          <a:bodyPr/>
          <a:lstStyle/>
          <a:p>
            <a:r>
              <a:rPr lang="en-US" dirty="0"/>
              <a:t>Void functions general type</a:t>
            </a:r>
          </a:p>
        </p:txBody>
      </p:sp>
      <p:sp>
        <p:nvSpPr>
          <p:cNvPr id="3" name="Content Placeholder 2">
            <a:extLst>
              <a:ext uri="{FF2B5EF4-FFF2-40B4-BE49-F238E27FC236}">
                <a16:creationId xmlns:a16="http://schemas.microsoft.com/office/drawing/2014/main" id="{E58F6BFF-B8C2-4E3F-9732-E9EDD9C9576A}"/>
              </a:ext>
            </a:extLst>
          </p:cNvPr>
          <p:cNvSpPr>
            <a:spLocks noGrp="1"/>
          </p:cNvSpPr>
          <p:nvPr>
            <p:ph idx="1"/>
          </p:nvPr>
        </p:nvSpPr>
        <p:spPr/>
        <p:txBody>
          <a:bodyPr>
            <a:normAutofit fontScale="92500" lnSpcReduction="10000"/>
          </a:bodyPr>
          <a:lstStyle/>
          <a:p>
            <a:r>
              <a:rPr lang="en-US" dirty="0"/>
              <a:t>public void </a:t>
            </a:r>
            <a:r>
              <a:rPr lang="en-US" dirty="0" err="1"/>
              <a:t>functionName</a:t>
            </a:r>
            <a:r>
              <a:rPr lang="en-US" dirty="0"/>
              <a:t>(type arg1, type arg2, …,type </a:t>
            </a:r>
            <a:r>
              <a:rPr lang="en-US" dirty="0" err="1"/>
              <a:t>argn</a:t>
            </a:r>
            <a:r>
              <a:rPr lang="en-US" dirty="0"/>
              <a:t>){</a:t>
            </a:r>
          </a:p>
          <a:p>
            <a:pPr lvl="1"/>
            <a:r>
              <a:rPr lang="en-US" dirty="0"/>
              <a:t>The body of the function. </a:t>
            </a:r>
          </a:p>
          <a:p>
            <a:pPr lvl="1"/>
            <a:r>
              <a:rPr lang="en-US" dirty="0"/>
              <a:t>}</a:t>
            </a:r>
          </a:p>
          <a:p>
            <a:r>
              <a:rPr lang="en-US" dirty="0"/>
              <a:t>Until you learn object-oriented programming you have to write your functions in the main class, under the main function and the format is:</a:t>
            </a:r>
          </a:p>
          <a:p>
            <a:r>
              <a:rPr lang="en-US" dirty="0"/>
              <a:t> public </a:t>
            </a:r>
            <a:r>
              <a:rPr lang="en-US" dirty="0">
                <a:solidFill>
                  <a:srgbClr val="FF0000"/>
                </a:solidFill>
              </a:rPr>
              <a:t>static</a:t>
            </a:r>
            <a:r>
              <a:rPr lang="en-US" dirty="0"/>
              <a:t> </a:t>
            </a:r>
            <a:r>
              <a:rPr lang="en-US" dirty="0">
                <a:solidFill>
                  <a:srgbClr val="FF0000"/>
                </a:solidFill>
              </a:rPr>
              <a:t>void</a:t>
            </a:r>
            <a:r>
              <a:rPr lang="en-US" dirty="0"/>
              <a:t> </a:t>
            </a:r>
            <a:r>
              <a:rPr lang="en-US" dirty="0" err="1"/>
              <a:t>functionName</a:t>
            </a:r>
            <a:r>
              <a:rPr lang="en-US" dirty="0"/>
              <a:t>(type arg1, type arg2, …,type </a:t>
            </a:r>
            <a:r>
              <a:rPr lang="en-US" dirty="0" err="1"/>
              <a:t>argn</a:t>
            </a:r>
            <a:r>
              <a:rPr lang="en-US" dirty="0"/>
              <a:t>){</a:t>
            </a:r>
          </a:p>
          <a:p>
            <a:pPr lvl="1"/>
            <a:r>
              <a:rPr lang="en-US" dirty="0"/>
              <a:t>The body of the function;</a:t>
            </a:r>
          </a:p>
          <a:p>
            <a:pPr lvl="1"/>
            <a:r>
              <a:rPr lang="en-US" dirty="0"/>
              <a:t>}</a:t>
            </a:r>
          </a:p>
          <a:p>
            <a:endParaRPr lang="en-US" dirty="0"/>
          </a:p>
        </p:txBody>
      </p:sp>
    </p:spTree>
    <p:extLst>
      <p:ext uri="{BB962C8B-B14F-4D97-AF65-F5344CB8AC3E}">
        <p14:creationId xmlns:p14="http://schemas.microsoft.com/office/powerpoint/2010/main" val="125383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8160-413F-4725-854C-9FD6DFDCF800}"/>
              </a:ext>
            </a:extLst>
          </p:cNvPr>
          <p:cNvSpPr>
            <a:spLocks noGrp="1"/>
          </p:cNvSpPr>
          <p:nvPr>
            <p:ph type="title"/>
          </p:nvPr>
        </p:nvSpPr>
        <p:spPr>
          <a:xfrm>
            <a:off x="8036041" y="618518"/>
            <a:ext cx="3281003" cy="1478570"/>
          </a:xfrm>
        </p:spPr>
        <p:txBody>
          <a:bodyPr anchor="b">
            <a:normAutofit/>
          </a:bodyPr>
          <a:lstStyle/>
          <a:p>
            <a:r>
              <a:rPr lang="en-US" sz="2800"/>
              <a:t>Void function to print </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22B5ABFA-CA48-42EA-BE0D-D10B01264B2C}"/>
              </a:ext>
            </a:extLst>
          </p:cNvPr>
          <p:cNvPicPr>
            <a:picLocks noChangeAspect="1"/>
          </p:cNvPicPr>
          <p:nvPr/>
        </p:nvPicPr>
        <p:blipFill>
          <a:blip r:embed="rId3"/>
          <a:stretch>
            <a:fillRect/>
          </a:stretch>
        </p:blipFill>
        <p:spPr>
          <a:xfrm>
            <a:off x="1118988" y="1141767"/>
            <a:ext cx="6112382" cy="4569005"/>
          </a:xfrm>
          <a:prstGeom prst="rect">
            <a:avLst/>
          </a:prstGeom>
        </p:spPr>
      </p:pic>
      <p:sp>
        <p:nvSpPr>
          <p:cNvPr id="9" name="Content Placeholder 8">
            <a:extLst>
              <a:ext uri="{FF2B5EF4-FFF2-40B4-BE49-F238E27FC236}">
                <a16:creationId xmlns:a16="http://schemas.microsoft.com/office/drawing/2014/main" id="{7E06BD19-6FA3-46DF-B2CB-109A265F762F}"/>
              </a:ext>
            </a:extLst>
          </p:cNvPr>
          <p:cNvSpPr>
            <a:spLocks noGrp="1"/>
          </p:cNvSpPr>
          <p:nvPr>
            <p:ph idx="1"/>
          </p:nvPr>
        </p:nvSpPr>
        <p:spPr>
          <a:xfrm>
            <a:off x="8036041" y="2249487"/>
            <a:ext cx="3281004" cy="3541714"/>
          </a:xfrm>
        </p:spPr>
        <p:txBody>
          <a:bodyPr>
            <a:normAutofit/>
          </a:bodyPr>
          <a:lstStyle/>
          <a:p>
            <a:r>
              <a:rPr lang="en-US" sz="1800" dirty="0"/>
              <a:t>You can also just print something and that’s it. </a:t>
            </a:r>
          </a:p>
        </p:txBody>
      </p:sp>
    </p:spTree>
    <p:extLst>
      <p:ext uri="{BB962C8B-B14F-4D97-AF65-F5344CB8AC3E}">
        <p14:creationId xmlns:p14="http://schemas.microsoft.com/office/powerpoint/2010/main" val="1430221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7F2E-F4AB-48BC-88EE-B25E7762C6C4}"/>
              </a:ext>
            </a:extLst>
          </p:cNvPr>
          <p:cNvSpPr>
            <a:spLocks noGrp="1"/>
          </p:cNvSpPr>
          <p:nvPr>
            <p:ph type="title"/>
          </p:nvPr>
        </p:nvSpPr>
        <p:spPr>
          <a:xfrm>
            <a:off x="8036041" y="618518"/>
            <a:ext cx="3281003" cy="1478570"/>
          </a:xfrm>
        </p:spPr>
        <p:txBody>
          <a:bodyPr anchor="b">
            <a:normAutofit/>
          </a:bodyPr>
          <a:lstStyle/>
          <a:p>
            <a:r>
              <a:rPr lang="en-US" sz="2800"/>
              <a:t>Nested methods </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BC3C97E1-02F9-4A12-A611-AD5E7A69C506}"/>
              </a:ext>
            </a:extLst>
          </p:cNvPr>
          <p:cNvPicPr>
            <a:picLocks noChangeAspect="1"/>
          </p:cNvPicPr>
          <p:nvPr/>
        </p:nvPicPr>
        <p:blipFill>
          <a:blip r:embed="rId3"/>
          <a:stretch>
            <a:fillRect/>
          </a:stretch>
        </p:blipFill>
        <p:spPr>
          <a:xfrm>
            <a:off x="1118988" y="1768286"/>
            <a:ext cx="6112382" cy="3315967"/>
          </a:xfrm>
          <a:prstGeom prst="rect">
            <a:avLst/>
          </a:prstGeom>
        </p:spPr>
      </p:pic>
      <p:sp>
        <p:nvSpPr>
          <p:cNvPr id="9" name="Content Placeholder 8">
            <a:extLst>
              <a:ext uri="{FF2B5EF4-FFF2-40B4-BE49-F238E27FC236}">
                <a16:creationId xmlns:a16="http://schemas.microsoft.com/office/drawing/2014/main" id="{0FDB16EB-1589-40BD-9CCA-4DFC75E8964F}"/>
              </a:ext>
            </a:extLst>
          </p:cNvPr>
          <p:cNvSpPr>
            <a:spLocks noGrp="1"/>
          </p:cNvSpPr>
          <p:nvPr>
            <p:ph idx="1"/>
          </p:nvPr>
        </p:nvSpPr>
        <p:spPr>
          <a:xfrm>
            <a:off x="8036041" y="2249487"/>
            <a:ext cx="3281004" cy="3541714"/>
          </a:xfrm>
        </p:spPr>
        <p:txBody>
          <a:bodyPr>
            <a:normAutofit/>
          </a:bodyPr>
          <a:lstStyle/>
          <a:p>
            <a:r>
              <a:rPr lang="en-US" sz="1800" dirty="0"/>
              <a:t>Input one number and generate two random numbers then compute their max.</a:t>
            </a:r>
          </a:p>
          <a:p>
            <a:endParaRPr lang="en-US" sz="1800" dirty="0"/>
          </a:p>
        </p:txBody>
      </p:sp>
    </p:spTree>
    <p:extLst>
      <p:ext uri="{BB962C8B-B14F-4D97-AF65-F5344CB8AC3E}">
        <p14:creationId xmlns:p14="http://schemas.microsoft.com/office/powerpoint/2010/main" val="1042384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469-7E31-4EE5-8FBB-FCB578D58366}"/>
              </a:ext>
            </a:extLst>
          </p:cNvPr>
          <p:cNvSpPr>
            <a:spLocks noGrp="1"/>
          </p:cNvSpPr>
          <p:nvPr>
            <p:ph type="title"/>
          </p:nvPr>
        </p:nvSpPr>
        <p:spPr/>
        <p:txBody>
          <a:bodyPr/>
          <a:lstStyle/>
          <a:p>
            <a:r>
              <a:rPr lang="en-US" dirty="0"/>
              <a:t>Scope of variables	</a:t>
            </a:r>
          </a:p>
        </p:txBody>
      </p:sp>
      <p:sp>
        <p:nvSpPr>
          <p:cNvPr id="3" name="Content Placeholder 2">
            <a:extLst>
              <a:ext uri="{FF2B5EF4-FFF2-40B4-BE49-F238E27FC236}">
                <a16:creationId xmlns:a16="http://schemas.microsoft.com/office/drawing/2014/main" id="{CB8FA4F5-BB23-4685-A529-879394CD4F2F}"/>
              </a:ext>
            </a:extLst>
          </p:cNvPr>
          <p:cNvSpPr>
            <a:spLocks noGrp="1"/>
          </p:cNvSpPr>
          <p:nvPr>
            <p:ph idx="1"/>
          </p:nvPr>
        </p:nvSpPr>
        <p:spPr/>
        <p:txBody>
          <a:bodyPr/>
          <a:lstStyle/>
          <a:p>
            <a:r>
              <a:rPr lang="en-US" dirty="0"/>
              <a:t>Variables can only be accessed within the block of code or </a:t>
            </a:r>
            <a:r>
              <a:rPr lang="en-US" dirty="0">
                <a:solidFill>
                  <a:srgbClr val="FF0000"/>
                </a:solidFill>
              </a:rPr>
              <a:t>scopes</a:t>
            </a:r>
            <a:r>
              <a:rPr lang="en-US" dirty="0"/>
              <a:t> that they are defined in. </a:t>
            </a:r>
          </a:p>
          <a:p>
            <a:r>
              <a:rPr lang="en-US" dirty="0"/>
              <a:t>The blocks are determined by { }. </a:t>
            </a:r>
          </a:p>
          <a:p>
            <a:r>
              <a:rPr lang="en-US" dirty="0"/>
              <a:t>A variable can be local to a certain scope or global to a scope.</a:t>
            </a:r>
          </a:p>
          <a:p>
            <a:r>
              <a:rPr lang="en-US" dirty="0"/>
              <a:t> We will talk about global in the future. </a:t>
            </a:r>
          </a:p>
        </p:txBody>
      </p:sp>
    </p:spTree>
    <p:extLst>
      <p:ext uri="{BB962C8B-B14F-4D97-AF65-F5344CB8AC3E}">
        <p14:creationId xmlns:p14="http://schemas.microsoft.com/office/powerpoint/2010/main" val="3092565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467E-9D55-4358-99D5-02C7AE19A8C8}"/>
              </a:ext>
            </a:extLst>
          </p:cNvPr>
          <p:cNvSpPr>
            <a:spLocks noGrp="1"/>
          </p:cNvSpPr>
          <p:nvPr>
            <p:ph type="title"/>
          </p:nvPr>
        </p:nvSpPr>
        <p:spPr>
          <a:xfrm>
            <a:off x="8036041" y="618518"/>
            <a:ext cx="3281003" cy="1478570"/>
          </a:xfrm>
        </p:spPr>
        <p:txBody>
          <a:bodyPr anchor="b">
            <a:normAutofit/>
          </a:bodyPr>
          <a:lstStyle/>
          <a:p>
            <a:r>
              <a:rPr lang="en-US" sz="2800"/>
              <a:t>Local vs global </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4F50577D-CA8B-4B6A-B2F3-42E6B45E893E}"/>
              </a:ext>
            </a:extLst>
          </p:cNvPr>
          <p:cNvPicPr>
            <a:picLocks noChangeAspect="1"/>
          </p:cNvPicPr>
          <p:nvPr/>
        </p:nvPicPr>
        <p:blipFill>
          <a:blip r:embed="rId3"/>
          <a:stretch>
            <a:fillRect/>
          </a:stretch>
        </p:blipFill>
        <p:spPr>
          <a:xfrm>
            <a:off x="1118988" y="2005141"/>
            <a:ext cx="6112382" cy="2842257"/>
          </a:xfrm>
          <a:prstGeom prst="rect">
            <a:avLst/>
          </a:prstGeom>
        </p:spPr>
      </p:pic>
      <p:sp>
        <p:nvSpPr>
          <p:cNvPr id="9" name="Content Placeholder 8">
            <a:extLst>
              <a:ext uri="{FF2B5EF4-FFF2-40B4-BE49-F238E27FC236}">
                <a16:creationId xmlns:a16="http://schemas.microsoft.com/office/drawing/2014/main" id="{C60117BA-23B8-4CF9-B7C4-AC40C4C6EFA1}"/>
              </a:ext>
            </a:extLst>
          </p:cNvPr>
          <p:cNvSpPr>
            <a:spLocks noGrp="1"/>
          </p:cNvSpPr>
          <p:nvPr>
            <p:ph idx="1"/>
          </p:nvPr>
        </p:nvSpPr>
        <p:spPr>
          <a:xfrm>
            <a:off x="8036041" y="2249487"/>
            <a:ext cx="3281004" cy="3541714"/>
          </a:xfrm>
        </p:spPr>
        <p:txBody>
          <a:bodyPr>
            <a:normAutofit/>
          </a:bodyPr>
          <a:lstStyle/>
          <a:p>
            <a:r>
              <a:rPr lang="en-US" sz="1800" dirty="0"/>
              <a:t>Num is defined within for, so you can not access it under for. </a:t>
            </a:r>
          </a:p>
        </p:txBody>
      </p:sp>
    </p:spTree>
    <p:extLst>
      <p:ext uri="{BB962C8B-B14F-4D97-AF65-F5344CB8AC3E}">
        <p14:creationId xmlns:p14="http://schemas.microsoft.com/office/powerpoint/2010/main" val="3425677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DEFB-4D92-4094-BAC6-831489351A34}"/>
              </a:ext>
            </a:extLst>
          </p:cNvPr>
          <p:cNvSpPr>
            <a:spLocks noGrp="1"/>
          </p:cNvSpPr>
          <p:nvPr>
            <p:ph type="title"/>
          </p:nvPr>
        </p:nvSpPr>
        <p:spPr/>
        <p:txBody>
          <a:bodyPr/>
          <a:lstStyle/>
          <a:p>
            <a:r>
              <a:rPr lang="en-US" dirty="0"/>
              <a:t>So what happens if we take num out</a:t>
            </a:r>
          </a:p>
        </p:txBody>
      </p:sp>
      <p:sp>
        <p:nvSpPr>
          <p:cNvPr id="3" name="Content Placeholder 2">
            <a:extLst>
              <a:ext uri="{FF2B5EF4-FFF2-40B4-BE49-F238E27FC236}">
                <a16:creationId xmlns:a16="http://schemas.microsoft.com/office/drawing/2014/main" id="{FC47CA68-6AD1-450A-8B3E-21E4AA0D5AF0}"/>
              </a:ext>
            </a:extLst>
          </p:cNvPr>
          <p:cNvSpPr>
            <a:spLocks noGrp="1"/>
          </p:cNvSpPr>
          <p:nvPr>
            <p:ph idx="1"/>
          </p:nvPr>
        </p:nvSpPr>
        <p:spPr/>
        <p:txBody>
          <a:bodyPr/>
          <a:lstStyle/>
          <a:p>
            <a:r>
              <a:rPr lang="en-US" dirty="0"/>
              <a:t>Num will become local to all the commands inside the main function under its definition.</a:t>
            </a:r>
          </a:p>
          <a:p>
            <a:r>
              <a:rPr lang="en-US" dirty="0"/>
              <a:t>In the previous case num was only </a:t>
            </a:r>
            <a:r>
              <a:rPr lang="en-US" dirty="0">
                <a:solidFill>
                  <a:srgbClr val="FF0000"/>
                </a:solidFill>
              </a:rPr>
              <a:t>local to the commands in the for </a:t>
            </a:r>
            <a:r>
              <a:rPr lang="en-US" dirty="0"/>
              <a:t>loop written under its definition.</a:t>
            </a:r>
          </a:p>
          <a:p>
            <a:pPr marL="0" indent="0">
              <a:buNone/>
            </a:pPr>
            <a:endParaRPr lang="en-US" dirty="0"/>
          </a:p>
        </p:txBody>
      </p:sp>
    </p:spTree>
    <p:extLst>
      <p:ext uri="{BB962C8B-B14F-4D97-AF65-F5344CB8AC3E}">
        <p14:creationId xmlns:p14="http://schemas.microsoft.com/office/powerpoint/2010/main" val="3796776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B5C3-B97B-4290-A153-B57587DC7427}"/>
              </a:ext>
            </a:extLst>
          </p:cNvPr>
          <p:cNvSpPr>
            <a:spLocks noGrp="1"/>
          </p:cNvSpPr>
          <p:nvPr>
            <p:ph type="title"/>
          </p:nvPr>
        </p:nvSpPr>
        <p:spPr>
          <a:xfrm>
            <a:off x="8036041" y="618518"/>
            <a:ext cx="3281003" cy="1478570"/>
          </a:xfrm>
        </p:spPr>
        <p:txBody>
          <a:bodyPr anchor="b">
            <a:normAutofit/>
          </a:bodyPr>
          <a:lstStyle/>
          <a:p>
            <a:r>
              <a:rPr lang="en-US" sz="2800" dirty="0"/>
              <a:t>Accessing num</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C857D4C5-24C1-40F5-A664-3F96CC29AB82}"/>
              </a:ext>
            </a:extLst>
          </p:cNvPr>
          <p:cNvPicPr>
            <a:picLocks noChangeAspect="1"/>
          </p:cNvPicPr>
          <p:nvPr/>
        </p:nvPicPr>
        <p:blipFill>
          <a:blip r:embed="rId3"/>
          <a:stretch>
            <a:fillRect/>
          </a:stretch>
        </p:blipFill>
        <p:spPr>
          <a:xfrm>
            <a:off x="1118988" y="1531431"/>
            <a:ext cx="6112382" cy="3789676"/>
          </a:xfrm>
          <a:prstGeom prst="rect">
            <a:avLst/>
          </a:prstGeom>
        </p:spPr>
      </p:pic>
      <p:sp>
        <p:nvSpPr>
          <p:cNvPr id="9" name="Content Placeholder 8">
            <a:extLst>
              <a:ext uri="{FF2B5EF4-FFF2-40B4-BE49-F238E27FC236}">
                <a16:creationId xmlns:a16="http://schemas.microsoft.com/office/drawing/2014/main" id="{CE4C8409-14FA-460B-B9E4-577A1F2CED83}"/>
              </a:ext>
            </a:extLst>
          </p:cNvPr>
          <p:cNvSpPr>
            <a:spLocks noGrp="1"/>
          </p:cNvSpPr>
          <p:nvPr>
            <p:ph idx="1"/>
          </p:nvPr>
        </p:nvSpPr>
        <p:spPr>
          <a:xfrm>
            <a:off x="8036041" y="2249487"/>
            <a:ext cx="3281004" cy="3541714"/>
          </a:xfrm>
        </p:spPr>
        <p:txBody>
          <a:bodyPr>
            <a:normAutofit/>
          </a:bodyPr>
          <a:lstStyle/>
          <a:p>
            <a:r>
              <a:rPr lang="en-US" sz="1800" dirty="0"/>
              <a:t>Num is now local to all the main commands. </a:t>
            </a:r>
          </a:p>
        </p:txBody>
      </p:sp>
    </p:spTree>
    <p:extLst>
      <p:ext uri="{BB962C8B-B14F-4D97-AF65-F5344CB8AC3E}">
        <p14:creationId xmlns:p14="http://schemas.microsoft.com/office/powerpoint/2010/main" val="23057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BA1A-D34C-4F9C-9752-AE60C248F327}"/>
              </a:ext>
            </a:extLst>
          </p:cNvPr>
          <p:cNvSpPr>
            <a:spLocks noGrp="1"/>
          </p:cNvSpPr>
          <p:nvPr>
            <p:ph type="title"/>
          </p:nvPr>
        </p:nvSpPr>
        <p:spPr/>
        <p:txBody>
          <a:bodyPr/>
          <a:lstStyle/>
          <a:p>
            <a:r>
              <a:rPr lang="en-US" dirty="0"/>
              <a:t>Functions in mathematics=Methods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D4E337-8305-4DD9-8BBD-0C5A592D3694}"/>
                  </a:ext>
                </a:extLst>
              </p:cNvPr>
              <p:cNvSpPr>
                <a:spLocks noGrp="1"/>
              </p:cNvSpPr>
              <p:nvPr>
                <p:ph idx="1"/>
              </p:nvPr>
            </p:nvSpPr>
            <p:spPr/>
            <p:txBody>
              <a:bodyPr/>
              <a:lstStyle/>
              <a:p>
                <a:r>
                  <a:rPr lang="en-US" dirty="0"/>
                  <a:t>F(x)=x</a:t>
                </a:r>
              </a:p>
              <a:p>
                <a:r>
                  <a:rPr lang="en-US" dirty="0"/>
                  <a:t>F(x)=2x</a:t>
                </a:r>
              </a:p>
              <a:p>
                <a:r>
                  <a:rPr lang="en-US" dirty="0"/>
                  <a:t>G(y)=2y+3</a:t>
                </a:r>
              </a:p>
              <a:p>
                <a:r>
                  <a:rPr lang="en-US" dirty="0"/>
                  <a:t>Average(</a:t>
                </a:r>
                <a:r>
                  <a:rPr lang="en-US" dirty="0" err="1"/>
                  <a:t>x,y,z</a:t>
                </a:r>
                <a:r>
                  <a:rPr lang="en-US" dirty="0"/>
                  <a:t>)=</a:t>
                </a:r>
                <a14:m>
                  <m:oMath xmlns:m="http://schemas.openxmlformats.org/officeDocument/2006/math">
                    <m:box>
                      <m:boxPr>
                        <m:ctrlPr>
                          <a:rPr lang="en-US" sz="2800" i="1" smtClean="0">
                            <a:latin typeface="Cambria Math" panose="02040503050406030204" pitchFamily="18" charset="0"/>
                          </a:rPr>
                        </m:ctrlPr>
                      </m:boxPr>
                      <m:e>
                        <m:argPr>
                          <m:argSz m:val="-1"/>
                        </m:argPr>
                        <m:r>
                          <m:rPr>
                            <m:brk m:alnAt="63"/>
                          </m:rPr>
                          <a:rPr lang="en-US" sz="2800" b="0" i="1" smtClean="0">
                            <a:latin typeface="Cambria Math" panose="02040503050406030204" pitchFamily="18" charset="0"/>
                          </a:rPr>
                          <m:t> </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𝑧</m:t>
                            </m:r>
                          </m:num>
                          <m:den>
                            <m:r>
                              <a:rPr lang="en-US" sz="2800" b="0" i="1" smtClean="0">
                                <a:latin typeface="Cambria Math" panose="02040503050406030204" pitchFamily="18" charset="0"/>
                              </a:rPr>
                              <m:t>3</m:t>
                            </m:r>
                          </m:den>
                        </m:f>
                      </m:e>
                    </m:box>
                  </m:oMath>
                </a14:m>
                <a:endParaRPr lang="en-US" sz="2800" dirty="0"/>
              </a:p>
              <a:p>
                <a:r>
                  <a:rPr lang="en-US" dirty="0"/>
                  <a:t>Given an input(it can also be a tuple like average function) produces a </a:t>
                </a:r>
                <a:r>
                  <a:rPr lang="en-US" dirty="0">
                    <a:solidFill>
                      <a:srgbClr val="FF0000"/>
                    </a:solidFill>
                  </a:rPr>
                  <a:t>single</a:t>
                </a:r>
                <a:r>
                  <a:rPr lang="en-US" dirty="0"/>
                  <a:t> output.</a:t>
                </a:r>
              </a:p>
              <a:p>
                <a:endParaRPr lang="en-US" dirty="0"/>
              </a:p>
            </p:txBody>
          </p:sp>
        </mc:Choice>
        <mc:Fallback xmlns="">
          <p:sp>
            <p:nvSpPr>
              <p:cNvPr id="3" name="Content Placeholder 2">
                <a:extLst>
                  <a:ext uri="{FF2B5EF4-FFF2-40B4-BE49-F238E27FC236}">
                    <a16:creationId xmlns:a16="http://schemas.microsoft.com/office/drawing/2014/main" id="{6CD4E337-8305-4DD9-8BBD-0C5A592D3694}"/>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376490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6C34-28DC-4434-80C1-123D03EFBF89}"/>
              </a:ext>
            </a:extLst>
          </p:cNvPr>
          <p:cNvSpPr>
            <a:spLocks noGrp="1"/>
          </p:cNvSpPr>
          <p:nvPr>
            <p:ph type="title"/>
          </p:nvPr>
        </p:nvSpPr>
        <p:spPr/>
        <p:txBody>
          <a:bodyPr/>
          <a:lstStyle/>
          <a:p>
            <a:r>
              <a:rPr lang="en-US" dirty="0"/>
              <a:t>What are other scopes?	</a:t>
            </a:r>
          </a:p>
        </p:txBody>
      </p:sp>
      <p:sp>
        <p:nvSpPr>
          <p:cNvPr id="3" name="Content Placeholder 2">
            <a:extLst>
              <a:ext uri="{FF2B5EF4-FFF2-40B4-BE49-F238E27FC236}">
                <a16:creationId xmlns:a16="http://schemas.microsoft.com/office/drawing/2014/main" id="{79659B4F-CF08-4596-84F5-C5091C29E51E}"/>
              </a:ext>
            </a:extLst>
          </p:cNvPr>
          <p:cNvSpPr>
            <a:spLocks noGrp="1"/>
          </p:cNvSpPr>
          <p:nvPr>
            <p:ph idx="1"/>
          </p:nvPr>
        </p:nvSpPr>
        <p:spPr/>
        <p:txBody>
          <a:bodyPr/>
          <a:lstStyle/>
          <a:p>
            <a:r>
              <a:rPr lang="en-US" dirty="0"/>
              <a:t>We know control statements define scopes.</a:t>
            </a:r>
          </a:p>
          <a:p>
            <a:r>
              <a:rPr lang="en-US" dirty="0"/>
              <a:t>Functions as well have scopes: {}</a:t>
            </a:r>
          </a:p>
          <a:p>
            <a:r>
              <a:rPr lang="en-US" dirty="0"/>
              <a:t>If a variable is defined in a function, it is </a:t>
            </a:r>
            <a:r>
              <a:rPr lang="en-US" dirty="0">
                <a:solidFill>
                  <a:srgbClr val="FF0000"/>
                </a:solidFill>
              </a:rPr>
              <a:t>only</a:t>
            </a:r>
            <a:r>
              <a:rPr lang="en-US" dirty="0"/>
              <a:t> </a:t>
            </a:r>
            <a:r>
              <a:rPr lang="en-US" dirty="0">
                <a:solidFill>
                  <a:srgbClr val="FF0000"/>
                </a:solidFill>
              </a:rPr>
              <a:t>accessible</a:t>
            </a:r>
            <a:r>
              <a:rPr lang="en-US" dirty="0"/>
              <a:t> </a:t>
            </a:r>
            <a:r>
              <a:rPr lang="en-US" dirty="0">
                <a:solidFill>
                  <a:srgbClr val="FF0000"/>
                </a:solidFill>
              </a:rPr>
              <a:t>in that function</a:t>
            </a:r>
            <a:r>
              <a:rPr lang="en-US" dirty="0"/>
              <a:t>.</a:t>
            </a:r>
          </a:p>
          <a:p>
            <a:r>
              <a:rPr lang="en-US" dirty="0"/>
              <a:t>Main is a function (method) so you can not access its local variables in other functions. </a:t>
            </a:r>
          </a:p>
          <a:p>
            <a:endParaRPr lang="en-US" dirty="0"/>
          </a:p>
        </p:txBody>
      </p:sp>
    </p:spTree>
    <p:extLst>
      <p:ext uri="{BB962C8B-B14F-4D97-AF65-F5344CB8AC3E}">
        <p14:creationId xmlns:p14="http://schemas.microsoft.com/office/powerpoint/2010/main" val="1787675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4925-79E2-4A22-BB08-8A1F74EAB36E}"/>
              </a:ext>
            </a:extLst>
          </p:cNvPr>
          <p:cNvSpPr>
            <a:spLocks noGrp="1"/>
          </p:cNvSpPr>
          <p:nvPr>
            <p:ph type="title"/>
          </p:nvPr>
        </p:nvSpPr>
        <p:spPr>
          <a:xfrm>
            <a:off x="8036041" y="618518"/>
            <a:ext cx="3281003" cy="1478570"/>
          </a:xfrm>
        </p:spPr>
        <p:txBody>
          <a:bodyPr anchor="b">
            <a:normAutofit/>
          </a:bodyPr>
          <a:lstStyle/>
          <a:p>
            <a:r>
              <a:rPr lang="en-US" sz="2800" dirty="0"/>
              <a:t>Local vs global </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9CA77CE1-64E0-4A57-A3CD-292B547E9917}"/>
              </a:ext>
            </a:extLst>
          </p:cNvPr>
          <p:cNvPicPr>
            <a:picLocks noChangeAspect="1"/>
          </p:cNvPicPr>
          <p:nvPr/>
        </p:nvPicPr>
        <p:blipFill>
          <a:blip r:embed="rId3"/>
          <a:stretch>
            <a:fillRect/>
          </a:stretch>
        </p:blipFill>
        <p:spPr>
          <a:xfrm>
            <a:off x="1118988" y="2286502"/>
            <a:ext cx="6112382" cy="2279535"/>
          </a:xfrm>
          <a:prstGeom prst="rect">
            <a:avLst/>
          </a:prstGeom>
        </p:spPr>
      </p:pic>
      <p:sp>
        <p:nvSpPr>
          <p:cNvPr id="9" name="Content Placeholder 8">
            <a:extLst>
              <a:ext uri="{FF2B5EF4-FFF2-40B4-BE49-F238E27FC236}">
                <a16:creationId xmlns:a16="http://schemas.microsoft.com/office/drawing/2014/main" id="{B432D06E-C494-4B5F-8A80-652C0649F511}"/>
              </a:ext>
            </a:extLst>
          </p:cNvPr>
          <p:cNvSpPr>
            <a:spLocks noGrp="1"/>
          </p:cNvSpPr>
          <p:nvPr>
            <p:ph idx="1"/>
          </p:nvPr>
        </p:nvSpPr>
        <p:spPr>
          <a:xfrm>
            <a:off x="8036041" y="2249487"/>
            <a:ext cx="3281004" cy="3541714"/>
          </a:xfrm>
        </p:spPr>
        <p:txBody>
          <a:bodyPr>
            <a:normAutofit/>
          </a:bodyPr>
          <a:lstStyle/>
          <a:p>
            <a:r>
              <a:rPr lang="en-US" sz="1800" dirty="0"/>
              <a:t>You can not access sum in main or any other function except </a:t>
            </a:r>
            <a:r>
              <a:rPr lang="en-US" sz="1800" dirty="0" err="1"/>
              <a:t>func</a:t>
            </a:r>
            <a:r>
              <a:rPr lang="en-US" sz="1800" dirty="0"/>
              <a:t>  since it is </a:t>
            </a:r>
            <a:r>
              <a:rPr lang="en-US" sz="1800" dirty="0">
                <a:solidFill>
                  <a:srgbClr val="FF0000"/>
                </a:solidFill>
              </a:rPr>
              <a:t>local</a:t>
            </a:r>
            <a:r>
              <a:rPr lang="en-US" sz="1800" dirty="0"/>
              <a:t> to </a:t>
            </a:r>
            <a:r>
              <a:rPr lang="en-US" sz="1800" dirty="0" err="1"/>
              <a:t>func</a:t>
            </a:r>
            <a:r>
              <a:rPr lang="en-US" sz="1800" dirty="0"/>
              <a:t>.</a:t>
            </a:r>
          </a:p>
        </p:txBody>
      </p:sp>
    </p:spTree>
    <p:extLst>
      <p:ext uri="{BB962C8B-B14F-4D97-AF65-F5344CB8AC3E}">
        <p14:creationId xmlns:p14="http://schemas.microsoft.com/office/powerpoint/2010/main" val="4201625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4528-A71B-4690-A5F2-6B7CCCA0320D}"/>
              </a:ext>
            </a:extLst>
          </p:cNvPr>
          <p:cNvSpPr>
            <a:spLocks noGrp="1"/>
          </p:cNvSpPr>
          <p:nvPr>
            <p:ph type="title"/>
          </p:nvPr>
        </p:nvSpPr>
        <p:spPr>
          <a:xfrm>
            <a:off x="8036041" y="618518"/>
            <a:ext cx="3281003" cy="1478570"/>
          </a:xfrm>
        </p:spPr>
        <p:txBody>
          <a:bodyPr anchor="b">
            <a:normAutofit/>
          </a:bodyPr>
          <a:lstStyle/>
          <a:p>
            <a:r>
              <a:rPr lang="en-US" sz="2800"/>
              <a:t>How to fix the previous issue? RETURN sum.</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41ECE8E7-92E7-412C-A43C-0409BA73922A}"/>
              </a:ext>
            </a:extLst>
          </p:cNvPr>
          <p:cNvPicPr>
            <a:picLocks noChangeAspect="1"/>
          </p:cNvPicPr>
          <p:nvPr/>
        </p:nvPicPr>
        <p:blipFill>
          <a:blip r:embed="rId3"/>
          <a:stretch>
            <a:fillRect/>
          </a:stretch>
        </p:blipFill>
        <p:spPr>
          <a:xfrm>
            <a:off x="1118988" y="2478933"/>
            <a:ext cx="6112382" cy="1894673"/>
          </a:xfrm>
          <a:prstGeom prst="rect">
            <a:avLst/>
          </a:prstGeom>
        </p:spPr>
      </p:pic>
      <p:sp>
        <p:nvSpPr>
          <p:cNvPr id="9" name="Content Placeholder 8">
            <a:extLst>
              <a:ext uri="{FF2B5EF4-FFF2-40B4-BE49-F238E27FC236}">
                <a16:creationId xmlns:a16="http://schemas.microsoft.com/office/drawing/2014/main" id="{716FE50D-57FC-4F9B-8148-9AC9BBCB2FAF}"/>
              </a:ext>
            </a:extLst>
          </p:cNvPr>
          <p:cNvSpPr>
            <a:spLocks noGrp="1"/>
          </p:cNvSpPr>
          <p:nvPr>
            <p:ph idx="1"/>
          </p:nvPr>
        </p:nvSpPr>
        <p:spPr>
          <a:xfrm>
            <a:off x="8036041" y="2249487"/>
            <a:ext cx="3281004" cy="3541714"/>
          </a:xfrm>
        </p:spPr>
        <p:txBody>
          <a:bodyPr>
            <a:normAutofit/>
          </a:bodyPr>
          <a:lstStyle/>
          <a:p>
            <a:endParaRPr lang="en-US" sz="1800"/>
          </a:p>
        </p:txBody>
      </p:sp>
    </p:spTree>
    <p:extLst>
      <p:ext uri="{BB962C8B-B14F-4D97-AF65-F5344CB8AC3E}">
        <p14:creationId xmlns:p14="http://schemas.microsoft.com/office/powerpoint/2010/main" val="1723122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63CA-BCED-4274-A4A6-F7BBE191CD21}"/>
              </a:ext>
            </a:extLst>
          </p:cNvPr>
          <p:cNvSpPr>
            <a:spLocks noGrp="1"/>
          </p:cNvSpPr>
          <p:nvPr>
            <p:ph type="title"/>
          </p:nvPr>
        </p:nvSpPr>
        <p:spPr>
          <a:xfrm>
            <a:off x="8036041" y="618518"/>
            <a:ext cx="3281003" cy="1478570"/>
          </a:xfrm>
        </p:spPr>
        <p:txBody>
          <a:bodyPr anchor="b">
            <a:normAutofit/>
          </a:bodyPr>
          <a:lstStyle/>
          <a:p>
            <a:r>
              <a:rPr lang="en-US" sz="2800"/>
              <a:t>Methods using control statements 1</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A9F12B3D-81D1-4B1B-A8CF-AEB09E75921D}"/>
              </a:ext>
            </a:extLst>
          </p:cNvPr>
          <p:cNvPicPr>
            <a:picLocks noChangeAspect="1"/>
          </p:cNvPicPr>
          <p:nvPr/>
        </p:nvPicPr>
        <p:blipFill>
          <a:blip r:embed="rId3"/>
          <a:stretch>
            <a:fillRect/>
          </a:stretch>
        </p:blipFill>
        <p:spPr>
          <a:xfrm>
            <a:off x="1314367" y="1137621"/>
            <a:ext cx="5721623" cy="4577297"/>
          </a:xfrm>
          <a:prstGeom prst="rect">
            <a:avLst/>
          </a:prstGeom>
        </p:spPr>
      </p:pic>
      <p:sp>
        <p:nvSpPr>
          <p:cNvPr id="9" name="Content Placeholder 8">
            <a:extLst>
              <a:ext uri="{FF2B5EF4-FFF2-40B4-BE49-F238E27FC236}">
                <a16:creationId xmlns:a16="http://schemas.microsoft.com/office/drawing/2014/main" id="{E9F5C43A-BB82-42C3-BD0B-0DA98E068CD7}"/>
              </a:ext>
            </a:extLst>
          </p:cNvPr>
          <p:cNvSpPr>
            <a:spLocks noGrp="1"/>
          </p:cNvSpPr>
          <p:nvPr>
            <p:ph idx="1"/>
          </p:nvPr>
        </p:nvSpPr>
        <p:spPr>
          <a:xfrm>
            <a:off x="8036041" y="2249487"/>
            <a:ext cx="3281004" cy="3541714"/>
          </a:xfrm>
        </p:spPr>
        <p:txBody>
          <a:bodyPr>
            <a:normAutofit lnSpcReduction="10000"/>
          </a:bodyPr>
          <a:lstStyle/>
          <a:p>
            <a:r>
              <a:rPr lang="en-US" sz="1800" dirty="0"/>
              <a:t>Read the student grades and find their average then print them. </a:t>
            </a:r>
          </a:p>
          <a:p>
            <a:r>
              <a:rPr lang="en-US" sz="1800" dirty="0"/>
              <a:t>We are passing the count in the main as 5. So we are asking the machine to compute f(2) for example  or </a:t>
            </a:r>
            <a:r>
              <a:rPr lang="en-US" sz="1800" dirty="0" err="1"/>
              <a:t>printAvg</a:t>
            </a:r>
            <a:r>
              <a:rPr lang="en-US" sz="1800" dirty="0"/>
              <a:t>(5) in our case.</a:t>
            </a:r>
          </a:p>
          <a:p>
            <a:r>
              <a:rPr lang="en-US" sz="1800" dirty="0"/>
              <a:t>The machine will then compute </a:t>
            </a:r>
            <a:r>
              <a:rPr lang="en-US" sz="1800" dirty="0" err="1"/>
              <a:t>printAvg</a:t>
            </a:r>
            <a:r>
              <a:rPr lang="en-US" sz="1800" dirty="0"/>
              <a:t>(5). </a:t>
            </a:r>
          </a:p>
        </p:txBody>
      </p:sp>
    </p:spTree>
    <p:extLst>
      <p:ext uri="{BB962C8B-B14F-4D97-AF65-F5344CB8AC3E}">
        <p14:creationId xmlns:p14="http://schemas.microsoft.com/office/powerpoint/2010/main" val="3601064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56F6-B9C1-4BE8-B800-A39A6FB92958}"/>
              </a:ext>
            </a:extLst>
          </p:cNvPr>
          <p:cNvSpPr>
            <a:spLocks noGrp="1"/>
          </p:cNvSpPr>
          <p:nvPr>
            <p:ph type="title"/>
          </p:nvPr>
        </p:nvSpPr>
        <p:spPr>
          <a:xfrm>
            <a:off x="8036041" y="618518"/>
            <a:ext cx="3281003" cy="1478570"/>
          </a:xfrm>
        </p:spPr>
        <p:txBody>
          <a:bodyPr anchor="b">
            <a:normAutofit/>
          </a:bodyPr>
          <a:lstStyle/>
          <a:p>
            <a:r>
              <a:rPr lang="en-US" sz="2800"/>
              <a:t>Find the max of the grades</a:t>
            </a:r>
          </a:p>
        </p:txBody>
      </p:sp>
      <p:sp>
        <p:nvSpPr>
          <p:cNvPr id="14"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text, application, email&#10;&#10;Description automatically generated">
            <a:extLst>
              <a:ext uri="{FF2B5EF4-FFF2-40B4-BE49-F238E27FC236}">
                <a16:creationId xmlns:a16="http://schemas.microsoft.com/office/drawing/2014/main" id="{6990914E-D372-4D4D-A302-828EE09F9CA6}"/>
              </a:ext>
            </a:extLst>
          </p:cNvPr>
          <p:cNvPicPr>
            <a:picLocks noChangeAspect="1"/>
          </p:cNvPicPr>
          <p:nvPr/>
        </p:nvPicPr>
        <p:blipFill>
          <a:blip r:embed="rId3"/>
          <a:stretch>
            <a:fillRect/>
          </a:stretch>
        </p:blipFill>
        <p:spPr>
          <a:xfrm>
            <a:off x="1323280" y="1137621"/>
            <a:ext cx="5703797" cy="4577297"/>
          </a:xfrm>
          <a:prstGeom prst="rect">
            <a:avLst/>
          </a:prstGeom>
        </p:spPr>
      </p:pic>
      <p:sp>
        <p:nvSpPr>
          <p:cNvPr id="11" name="Content Placeholder 10">
            <a:extLst>
              <a:ext uri="{FF2B5EF4-FFF2-40B4-BE49-F238E27FC236}">
                <a16:creationId xmlns:a16="http://schemas.microsoft.com/office/drawing/2014/main" id="{8134C5DD-0294-4E2C-8DE2-93944BAD2BA4}"/>
              </a:ext>
            </a:extLst>
          </p:cNvPr>
          <p:cNvSpPr>
            <a:spLocks noGrp="1"/>
          </p:cNvSpPr>
          <p:nvPr>
            <p:ph idx="1"/>
          </p:nvPr>
        </p:nvSpPr>
        <p:spPr>
          <a:xfrm>
            <a:off x="8036041" y="2249487"/>
            <a:ext cx="3281004" cy="3541714"/>
          </a:xfrm>
        </p:spPr>
        <p:txBody>
          <a:bodyPr>
            <a:normAutofit/>
          </a:bodyPr>
          <a:lstStyle/>
          <a:p>
            <a:r>
              <a:rPr lang="en-US" sz="1800" dirty="0"/>
              <a:t>Ask the user to input some numbers and find their max then return and print them. </a:t>
            </a:r>
          </a:p>
        </p:txBody>
      </p:sp>
    </p:spTree>
    <p:extLst>
      <p:ext uri="{BB962C8B-B14F-4D97-AF65-F5344CB8AC3E}">
        <p14:creationId xmlns:p14="http://schemas.microsoft.com/office/powerpoint/2010/main" val="3935895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D8EE-3BCA-499B-BCFB-FBF5AA1D712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CC29741-5FC4-4233-9359-D6A7202CC499}"/>
              </a:ext>
            </a:extLst>
          </p:cNvPr>
          <p:cNvSpPr>
            <a:spLocks noGrp="1"/>
          </p:cNvSpPr>
          <p:nvPr>
            <p:ph idx="1"/>
          </p:nvPr>
        </p:nvSpPr>
        <p:spPr/>
        <p:txBody>
          <a:bodyPr/>
          <a:lstStyle/>
          <a:p>
            <a:r>
              <a:rPr lang="en-US" dirty="0"/>
              <a:t>Methods are of two form</a:t>
            </a:r>
          </a:p>
          <a:p>
            <a:pPr lvl="1"/>
            <a:r>
              <a:rPr lang="en-US" dirty="0"/>
              <a:t>With return type.</a:t>
            </a:r>
          </a:p>
          <a:p>
            <a:pPr lvl="1"/>
            <a:r>
              <a:rPr lang="en-US" dirty="0"/>
              <a:t>Without return type (void): Used to print or modify reference type vars.</a:t>
            </a:r>
          </a:p>
          <a:p>
            <a:r>
              <a:rPr lang="en-US" dirty="0"/>
              <a:t>Variables are accessible within their scope so they might be local to a scope.</a:t>
            </a:r>
          </a:p>
          <a:p>
            <a:r>
              <a:rPr lang="en-US" dirty="0"/>
              <a:t>You can use methods in a nested structure. </a:t>
            </a:r>
          </a:p>
          <a:p>
            <a:r>
              <a:rPr lang="en-US" dirty="0"/>
              <a:t>You can combine methods with control statements. </a:t>
            </a:r>
          </a:p>
        </p:txBody>
      </p:sp>
    </p:spTree>
    <p:extLst>
      <p:ext uri="{BB962C8B-B14F-4D97-AF65-F5344CB8AC3E}">
        <p14:creationId xmlns:p14="http://schemas.microsoft.com/office/powerpoint/2010/main" val="202962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2E1-7ABB-4BD4-83EF-5F2B9ED54C38}"/>
              </a:ext>
            </a:extLst>
          </p:cNvPr>
          <p:cNvSpPr>
            <a:spLocks noGrp="1"/>
          </p:cNvSpPr>
          <p:nvPr>
            <p:ph type="title"/>
          </p:nvPr>
        </p:nvSpPr>
        <p:spPr/>
        <p:txBody>
          <a:bodyPr/>
          <a:lstStyle/>
          <a:p>
            <a:r>
              <a:rPr lang="en-US" dirty="0"/>
              <a:t>Recap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55B791-5799-4C95-87FF-F9162BC8E813}"/>
                  </a:ext>
                </a:extLst>
              </p:cNvPr>
              <p:cNvSpPr>
                <a:spLocks noGrp="1"/>
              </p:cNvSpPr>
              <p:nvPr>
                <p:ph idx="1"/>
              </p:nvPr>
            </p:nvSpPr>
            <p:spPr/>
            <p:txBody>
              <a:bodyPr/>
              <a:lstStyle/>
              <a:p>
                <a:r>
                  <a:rPr lang="en-US" dirty="0"/>
                  <a:t>Which one of these is a function?</a:t>
                </a:r>
              </a:p>
              <a:p>
                <a:pPr lvl="1"/>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+5</m:t>
                    </m:r>
                  </m:oMath>
                </a14:m>
                <a:endParaRPr lang="en-US" dirty="0"/>
              </a:p>
              <a:p>
                <a:pPr lvl="1"/>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pPr lvl="1"/>
                <a14:m>
                  <m:oMath xmlns:m="http://schemas.openxmlformats.org/officeDocument/2006/math">
                    <m:r>
                      <a:rPr lang="en-US" i="1" smtClean="0">
                        <a:latin typeface="Cambria Math" panose="02040503050406030204" pitchFamily="18" charset="0"/>
                      </a:rPr>
                      <m:t>𝑓</m:t>
                    </m:r>
                    <m:d>
                      <m:dPr>
                        <m:ctrlPr>
                          <a:rPr lang="en-US" i="1" smtClean="0">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m:t>
                            </m:r>
                            <m:r>
                              <a:rPr lang="en-US" i="1" smtClean="0">
                                <a:latin typeface="Cambria Math" panose="02040503050406030204" pitchFamily="18" charset="0"/>
                              </a:rPr>
                              <m:t>,  </m:t>
                            </m:r>
                            <m:r>
                              <a:rPr lang="en-US" i="1" smtClean="0">
                                <a:latin typeface="Cambria Math" panose="02040503050406030204" pitchFamily="18" charset="0"/>
                              </a:rPr>
                              <m:t>𝑥</m:t>
                            </m:r>
                            <m:r>
                              <a:rPr lang="en-US" i="1" smtClean="0">
                                <a:latin typeface="Cambria Math" panose="02040503050406030204" pitchFamily="18" charset="0"/>
                              </a:rPr>
                              <m:t>≤0</m:t>
                            </m:r>
                          </m:e>
                          <m:e>
                            <m:r>
                              <a:rPr lang="en-US" i="1" smtClean="0">
                                <a:latin typeface="Cambria Math" panose="02040503050406030204" pitchFamily="18" charset="0"/>
                              </a:rPr>
                              <m:t>&amp;</m:t>
                            </m:r>
                            <m:r>
                              <a:rPr lang="en-US" b="0" i="1" smtClean="0">
                                <a:latin typeface="Cambria Math" panose="02040503050406030204" pitchFamily="18" charset="0"/>
                              </a:rPr>
                              <m:t>1</m:t>
                            </m:r>
                            <m:r>
                              <a:rPr lang="en-US" i="1" smtClean="0">
                                <a:latin typeface="Cambria Math" panose="02040503050406030204" pitchFamily="18" charset="0"/>
                              </a:rPr>
                              <m:t>,  </m:t>
                            </m:r>
                            <m:r>
                              <a:rPr lang="en-US" i="1" smtClean="0">
                                <a:latin typeface="Cambria Math" panose="02040503050406030204" pitchFamily="18" charset="0"/>
                              </a:rPr>
                              <m:t>𝑥</m:t>
                            </m:r>
                            <m:r>
                              <a:rPr lang="en-US" i="1" smtClean="0">
                                <a:latin typeface="Cambria Math" panose="02040503050406030204" pitchFamily="18" charset="0"/>
                              </a:rPr>
                              <m:t>≥0</m:t>
                            </m:r>
                          </m:e>
                        </m:eqArr>
                      </m:e>
                    </m:d>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2A55B791-5799-4C95-87FF-F9162BC8E813}"/>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405162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A6DD-02A6-40CD-BC8D-C521383DD93F}"/>
              </a:ext>
            </a:extLst>
          </p:cNvPr>
          <p:cNvSpPr>
            <a:spLocks noGrp="1"/>
          </p:cNvSpPr>
          <p:nvPr>
            <p:ph type="title"/>
          </p:nvPr>
        </p:nvSpPr>
        <p:spPr/>
        <p:txBody>
          <a:bodyPr/>
          <a:lstStyle/>
          <a:p>
            <a:r>
              <a:rPr lang="en-US" dirty="0"/>
              <a:t>Why are functions in math?</a:t>
            </a:r>
          </a:p>
        </p:txBody>
      </p:sp>
      <p:sp>
        <p:nvSpPr>
          <p:cNvPr id="3" name="Content Placeholder 2">
            <a:extLst>
              <a:ext uri="{FF2B5EF4-FFF2-40B4-BE49-F238E27FC236}">
                <a16:creationId xmlns:a16="http://schemas.microsoft.com/office/drawing/2014/main" id="{1063656E-64A2-4A65-8B17-A22A45FFE92A}"/>
              </a:ext>
            </a:extLst>
          </p:cNvPr>
          <p:cNvSpPr>
            <a:spLocks noGrp="1"/>
          </p:cNvSpPr>
          <p:nvPr>
            <p:ph idx="1"/>
          </p:nvPr>
        </p:nvSpPr>
        <p:spPr/>
        <p:txBody>
          <a:bodyPr>
            <a:normAutofit fontScale="92500" lnSpcReduction="20000"/>
          </a:bodyPr>
          <a:lstStyle/>
          <a:p>
            <a:r>
              <a:rPr lang="en-US" dirty="0"/>
              <a:t>You write the definition of f(x) once and then call it on different inputs.</a:t>
            </a:r>
          </a:p>
          <a:p>
            <a:r>
              <a:rPr lang="en-US" dirty="0"/>
              <a:t> f(2), f(3), …. .</a:t>
            </a:r>
          </a:p>
          <a:p>
            <a:r>
              <a:rPr lang="en-US" dirty="0"/>
              <a:t>Makes your computation more </a:t>
            </a:r>
            <a:r>
              <a:rPr lang="en-US" dirty="0">
                <a:solidFill>
                  <a:srgbClr val="FF0000"/>
                </a:solidFill>
              </a:rPr>
              <a:t>readable</a:t>
            </a:r>
            <a:r>
              <a:rPr lang="en-US" dirty="0"/>
              <a:t>. </a:t>
            </a:r>
          </a:p>
          <a:p>
            <a:r>
              <a:rPr lang="en-US" dirty="0"/>
              <a:t>It helps you focus on the </a:t>
            </a:r>
            <a:r>
              <a:rPr lang="en-US" dirty="0">
                <a:solidFill>
                  <a:srgbClr val="FF0000"/>
                </a:solidFill>
              </a:rPr>
              <a:t>big picture</a:t>
            </a:r>
            <a:r>
              <a:rPr lang="en-US" dirty="0"/>
              <a:t>. Instead of going through a lot of computation you will look at the name and understand the ideas:</a:t>
            </a:r>
          </a:p>
          <a:p>
            <a:pPr lvl="1"/>
            <a:r>
              <a:rPr lang="en-US" dirty="0"/>
              <a:t>Avg(Avg(2,3,4,5), pow(2,4), sin(45)).</a:t>
            </a:r>
          </a:p>
          <a:p>
            <a:pPr lvl="2"/>
            <a:r>
              <a:rPr lang="en-US" dirty="0"/>
              <a:t>Avg=Average, </a:t>
            </a:r>
          </a:p>
          <a:p>
            <a:pPr lvl="2"/>
            <a:r>
              <a:rPr lang="en-US" dirty="0"/>
              <a:t>Pow=power</a:t>
            </a:r>
          </a:p>
          <a:p>
            <a:pPr lvl="2"/>
            <a:r>
              <a:rPr lang="en-US" dirty="0"/>
              <a:t>sin=sinus</a:t>
            </a:r>
          </a:p>
          <a:p>
            <a:endParaRPr lang="en-US" dirty="0"/>
          </a:p>
        </p:txBody>
      </p:sp>
    </p:spTree>
    <p:extLst>
      <p:ext uri="{BB962C8B-B14F-4D97-AF65-F5344CB8AC3E}">
        <p14:creationId xmlns:p14="http://schemas.microsoft.com/office/powerpoint/2010/main" val="149178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DCF6-4808-4AF8-BDB9-597D1E120E52}"/>
              </a:ext>
            </a:extLst>
          </p:cNvPr>
          <p:cNvSpPr>
            <a:spLocks noGrp="1"/>
          </p:cNvSpPr>
          <p:nvPr>
            <p:ph type="title"/>
          </p:nvPr>
        </p:nvSpPr>
        <p:spPr/>
        <p:txBody>
          <a:bodyPr/>
          <a:lstStyle/>
          <a:p>
            <a:r>
              <a:rPr lang="en-US" dirty="0"/>
              <a:t>What about coding?	</a:t>
            </a:r>
          </a:p>
        </p:txBody>
      </p:sp>
      <p:sp>
        <p:nvSpPr>
          <p:cNvPr id="3" name="Content Placeholder 2">
            <a:extLst>
              <a:ext uri="{FF2B5EF4-FFF2-40B4-BE49-F238E27FC236}">
                <a16:creationId xmlns:a16="http://schemas.microsoft.com/office/drawing/2014/main" id="{04551D81-3128-4F28-BE51-D95D6C7832D8}"/>
              </a:ext>
            </a:extLst>
          </p:cNvPr>
          <p:cNvSpPr>
            <a:spLocks noGrp="1"/>
          </p:cNvSpPr>
          <p:nvPr>
            <p:ph idx="1"/>
          </p:nvPr>
        </p:nvSpPr>
        <p:spPr/>
        <p:txBody>
          <a:bodyPr/>
          <a:lstStyle/>
          <a:p>
            <a:r>
              <a:rPr lang="en-US" dirty="0"/>
              <a:t>Same story</a:t>
            </a:r>
            <a:r>
              <a:rPr lang="fa-IR" dirty="0"/>
              <a:t>:</a:t>
            </a:r>
          </a:p>
          <a:p>
            <a:pPr lvl="1"/>
            <a:r>
              <a:rPr lang="en-US" dirty="0"/>
              <a:t>Helps you write shorter code.</a:t>
            </a:r>
          </a:p>
          <a:p>
            <a:pPr lvl="1"/>
            <a:r>
              <a:rPr lang="en-US" dirty="0"/>
              <a:t>Helps you debug better.</a:t>
            </a:r>
          </a:p>
          <a:p>
            <a:pPr lvl="1"/>
            <a:r>
              <a:rPr lang="en-US" dirty="0"/>
              <a:t>Makes the code more readable.</a:t>
            </a:r>
          </a:p>
          <a:p>
            <a:pPr lvl="1"/>
            <a:r>
              <a:rPr lang="en-US" dirty="0"/>
              <a:t>Allows </a:t>
            </a:r>
            <a:r>
              <a:rPr lang="en-US" dirty="0">
                <a:solidFill>
                  <a:srgbClr val="FF0000"/>
                </a:solidFill>
              </a:rPr>
              <a:t>modularity</a:t>
            </a:r>
            <a:r>
              <a:rPr lang="en-US" dirty="0"/>
              <a:t>. </a:t>
            </a:r>
            <a:endParaRPr lang="fa-IR" dirty="0"/>
          </a:p>
          <a:p>
            <a:r>
              <a:rPr lang="en-US" dirty="0"/>
              <a:t>Functional programming is a branch of theoretical computer science and software engineering. </a:t>
            </a:r>
            <a:endParaRPr lang="fa-IR" dirty="0"/>
          </a:p>
          <a:p>
            <a:endParaRPr lang="en-US" dirty="0"/>
          </a:p>
        </p:txBody>
      </p:sp>
    </p:spTree>
    <p:extLst>
      <p:ext uri="{BB962C8B-B14F-4D97-AF65-F5344CB8AC3E}">
        <p14:creationId xmlns:p14="http://schemas.microsoft.com/office/powerpoint/2010/main" val="35849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DB31-FE45-486C-B3D5-AB743D10789C}"/>
              </a:ext>
            </a:extLst>
          </p:cNvPr>
          <p:cNvSpPr>
            <a:spLocks noGrp="1"/>
          </p:cNvSpPr>
          <p:nvPr>
            <p:ph type="title"/>
          </p:nvPr>
        </p:nvSpPr>
        <p:spPr/>
        <p:txBody>
          <a:bodyPr/>
          <a:lstStyle/>
          <a:p>
            <a:r>
              <a:rPr lang="en-US" dirty="0"/>
              <a:t>Write the following program </a:t>
            </a:r>
            <a:r>
              <a:rPr lang="en-US" dirty="0">
                <a:solidFill>
                  <a:srgbClr val="FF0000"/>
                </a:solidFill>
              </a:rPr>
              <a:t>without</a:t>
            </a:r>
            <a:r>
              <a:rPr lang="en-US" dirty="0"/>
              <a:t> using the packages of java</a:t>
            </a:r>
          </a:p>
        </p:txBody>
      </p:sp>
      <p:sp>
        <p:nvSpPr>
          <p:cNvPr id="3" name="Content Placeholder 2">
            <a:extLst>
              <a:ext uri="{FF2B5EF4-FFF2-40B4-BE49-F238E27FC236}">
                <a16:creationId xmlns:a16="http://schemas.microsoft.com/office/drawing/2014/main" id="{1BE40844-F1D3-47CF-871F-D31C2138A368}"/>
              </a:ext>
            </a:extLst>
          </p:cNvPr>
          <p:cNvSpPr>
            <a:spLocks noGrp="1"/>
          </p:cNvSpPr>
          <p:nvPr>
            <p:ph idx="1"/>
          </p:nvPr>
        </p:nvSpPr>
        <p:spPr/>
        <p:txBody>
          <a:bodyPr>
            <a:normAutofit fontScale="85000" lnSpcReduction="10000"/>
          </a:bodyPr>
          <a:lstStyle/>
          <a:p>
            <a:r>
              <a:rPr lang="en-US" dirty="0"/>
              <a:t>1-The user inputs 4 numbers, find their average.</a:t>
            </a:r>
          </a:p>
          <a:p>
            <a:r>
              <a:rPr lang="en-US" dirty="0"/>
              <a:t>2-After you have the average, find the max number amongst them.</a:t>
            </a:r>
          </a:p>
          <a:p>
            <a:r>
              <a:rPr lang="en-US" dirty="0"/>
              <a:t>3-Ask the user to enter three numbers.</a:t>
            </a:r>
          </a:p>
          <a:p>
            <a:r>
              <a:rPr lang="en-US" dirty="0"/>
              <a:t>4- Find the maximum amongst the three numbers entered and the old average.</a:t>
            </a:r>
          </a:p>
          <a:p>
            <a:r>
              <a:rPr lang="en-US" dirty="0"/>
              <a:t>5-The user inputs 4 other numbers, find the average.</a:t>
            </a:r>
          </a:p>
          <a:p>
            <a:r>
              <a:rPr lang="en-US" dirty="0"/>
              <a:t>Pay attention that you probably must write the code to find the average and max twice and if you don`t use control statements and pre-defined Java functions, it is </a:t>
            </a:r>
            <a:r>
              <a:rPr lang="en-US" dirty="0">
                <a:solidFill>
                  <a:srgbClr val="FF0000"/>
                </a:solidFill>
              </a:rPr>
              <a:t>not going </a:t>
            </a:r>
            <a:r>
              <a:rPr lang="en-US" dirty="0"/>
              <a:t>to be that short of a code </a:t>
            </a:r>
            <a:r>
              <a:rPr lang="en-US" dirty="0">
                <a:solidFill>
                  <a:srgbClr val="FF0000"/>
                </a:solidFill>
              </a:rPr>
              <a:t>relative</a:t>
            </a:r>
            <a:r>
              <a:rPr lang="en-US" dirty="0"/>
              <a:t> to the rest of the codes you have seen so far. </a:t>
            </a:r>
          </a:p>
        </p:txBody>
      </p:sp>
    </p:spTree>
    <p:extLst>
      <p:ext uri="{BB962C8B-B14F-4D97-AF65-F5344CB8AC3E}">
        <p14:creationId xmlns:p14="http://schemas.microsoft.com/office/powerpoint/2010/main" val="264982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5BD1-A650-4862-9E0B-B2306EFB5799}"/>
              </a:ext>
            </a:extLst>
          </p:cNvPr>
          <p:cNvSpPr>
            <a:spLocks noGrp="1"/>
          </p:cNvSpPr>
          <p:nvPr>
            <p:ph type="title"/>
          </p:nvPr>
        </p:nvSpPr>
        <p:spPr/>
        <p:txBody>
          <a:bodyPr/>
          <a:lstStyle/>
          <a:p>
            <a:r>
              <a:rPr lang="en-US" dirty="0"/>
              <a:t>implement the same using </a:t>
            </a:r>
            <a:r>
              <a:rPr lang="en-US" dirty="0" err="1"/>
              <a:t>Math.max</a:t>
            </a:r>
            <a:r>
              <a:rPr lang="en-US" dirty="0"/>
              <a:t> and </a:t>
            </a:r>
            <a:r>
              <a:rPr lang="en-US" dirty="0" err="1"/>
              <a:t>Math.AVG</a:t>
            </a:r>
            <a:r>
              <a:rPr lang="en-US" dirty="0"/>
              <a:t> </a:t>
            </a:r>
          </a:p>
        </p:txBody>
      </p:sp>
      <p:sp>
        <p:nvSpPr>
          <p:cNvPr id="3" name="Content Placeholder 2">
            <a:extLst>
              <a:ext uri="{FF2B5EF4-FFF2-40B4-BE49-F238E27FC236}">
                <a16:creationId xmlns:a16="http://schemas.microsoft.com/office/drawing/2014/main" id="{A47CD7D9-F4BA-4949-94B0-8BC04523C280}"/>
              </a:ext>
            </a:extLst>
          </p:cNvPr>
          <p:cNvSpPr>
            <a:spLocks noGrp="1"/>
          </p:cNvSpPr>
          <p:nvPr>
            <p:ph idx="1"/>
          </p:nvPr>
        </p:nvSpPr>
        <p:spPr/>
        <p:txBody>
          <a:bodyPr/>
          <a:lstStyle/>
          <a:p>
            <a:r>
              <a:rPr lang="en-US" dirty="0"/>
              <a:t>This code will be shorter. </a:t>
            </a:r>
          </a:p>
          <a:p>
            <a:r>
              <a:rPr lang="en-US" dirty="0"/>
              <a:t>In the past you have been using methods without knowing that they are called methods.</a:t>
            </a:r>
          </a:p>
          <a:p>
            <a:pPr lvl="1"/>
            <a:r>
              <a:rPr lang="en-US" dirty="0"/>
              <a:t>max, </a:t>
            </a:r>
            <a:r>
              <a:rPr lang="en-US" dirty="0" err="1"/>
              <a:t>min,avg</a:t>
            </a:r>
            <a:r>
              <a:rPr lang="en-US" dirty="0"/>
              <a:t>, abs, pow, cos, sin,…. </a:t>
            </a:r>
          </a:p>
          <a:p>
            <a:r>
              <a:rPr lang="en-US" dirty="0"/>
              <a:t>In this lecture you will learn how to write user defined functions. </a:t>
            </a:r>
          </a:p>
          <a:p>
            <a:endParaRPr lang="en-US" dirty="0"/>
          </a:p>
          <a:p>
            <a:pPr marL="0" indent="0">
              <a:buNone/>
            </a:pPr>
            <a:endParaRPr lang="en-US" dirty="0"/>
          </a:p>
        </p:txBody>
      </p:sp>
    </p:spTree>
    <p:extLst>
      <p:ext uri="{BB962C8B-B14F-4D97-AF65-F5344CB8AC3E}">
        <p14:creationId xmlns:p14="http://schemas.microsoft.com/office/powerpoint/2010/main" val="337540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84B34-1A33-46AE-880F-CC205C68D3C6}"/>
              </a:ext>
            </a:extLst>
          </p:cNvPr>
          <p:cNvSpPr>
            <a:spLocks noGrp="1"/>
          </p:cNvSpPr>
          <p:nvPr>
            <p:ph type="title"/>
          </p:nvPr>
        </p:nvSpPr>
        <p:spPr/>
        <p:txBody>
          <a:bodyPr/>
          <a:lstStyle/>
          <a:p>
            <a:r>
              <a:rPr lang="en-US" dirty="0"/>
              <a:t>Methods=functions</a:t>
            </a:r>
          </a:p>
        </p:txBody>
      </p:sp>
      <p:sp>
        <p:nvSpPr>
          <p:cNvPr id="3" name="Content Placeholder 2">
            <a:extLst>
              <a:ext uri="{FF2B5EF4-FFF2-40B4-BE49-F238E27FC236}">
                <a16:creationId xmlns:a16="http://schemas.microsoft.com/office/drawing/2014/main" id="{E4447225-DF63-4164-988C-80AA987F951C}"/>
              </a:ext>
            </a:extLst>
          </p:cNvPr>
          <p:cNvSpPr>
            <a:spLocks noGrp="1"/>
          </p:cNvSpPr>
          <p:nvPr>
            <p:ph idx="1"/>
          </p:nvPr>
        </p:nvSpPr>
        <p:spPr/>
        <p:txBody>
          <a:bodyPr>
            <a:normAutofit lnSpcReduction="10000"/>
          </a:bodyPr>
          <a:lstStyle/>
          <a:p>
            <a:r>
              <a:rPr lang="en-US" dirty="0"/>
              <a:t>I will use the terms methods and functions interchangeably throughout this course.</a:t>
            </a:r>
          </a:p>
          <a:p>
            <a:r>
              <a:rPr lang="en-US" dirty="0"/>
              <a:t>Why are the methods in the previous slide actual methods(functions)?</a:t>
            </a:r>
          </a:p>
          <a:p>
            <a:pPr lvl="1"/>
            <a:r>
              <a:rPr lang="en-US" dirty="0"/>
              <a:t>Given an input they return only one unique number.</a:t>
            </a:r>
          </a:p>
          <a:p>
            <a:r>
              <a:rPr lang="en-US" dirty="0"/>
              <a:t>Methods are also definable for Boolean variables, Strings and almost any other type in Java.</a:t>
            </a:r>
          </a:p>
          <a:p>
            <a:pPr lvl="1"/>
            <a:r>
              <a:rPr lang="en-US" dirty="0" err="1"/>
              <a:t>Concat</a:t>
            </a:r>
            <a:r>
              <a:rPr lang="en-US" dirty="0"/>
              <a:t>(“</a:t>
            </a:r>
            <a:r>
              <a:rPr lang="en-US" dirty="0" err="1"/>
              <a:t>hello”,”world</a:t>
            </a:r>
            <a:r>
              <a:rPr lang="en-US" dirty="0"/>
              <a:t>”)=“</a:t>
            </a:r>
            <a:r>
              <a:rPr lang="en-US" dirty="0" err="1"/>
              <a:t>helloworld</a:t>
            </a:r>
            <a:r>
              <a:rPr lang="en-US" dirty="0"/>
              <a:t>”</a:t>
            </a:r>
          </a:p>
          <a:p>
            <a:pPr lvl="1"/>
            <a:r>
              <a:rPr lang="en-US" dirty="0" err="1"/>
              <a:t>Conjuction</a:t>
            </a:r>
            <a:r>
              <a:rPr lang="en-US" dirty="0"/>
              <a:t>(</a:t>
            </a:r>
            <a:r>
              <a:rPr lang="en-US" dirty="0" err="1"/>
              <a:t>true,false</a:t>
            </a:r>
            <a:r>
              <a:rPr lang="en-US" dirty="0"/>
              <a:t>)=false  </a:t>
            </a:r>
          </a:p>
        </p:txBody>
      </p:sp>
    </p:spTree>
    <p:extLst>
      <p:ext uri="{BB962C8B-B14F-4D97-AF65-F5344CB8AC3E}">
        <p14:creationId xmlns:p14="http://schemas.microsoft.com/office/powerpoint/2010/main" val="2717390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17</TotalTime>
  <Words>1621</Words>
  <Application>Microsoft Office PowerPoint</Application>
  <PresentationFormat>Widescreen</PresentationFormat>
  <Paragraphs>165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Cambria Math</vt:lpstr>
      <vt:lpstr>Tw Cen MT</vt:lpstr>
      <vt:lpstr>Circuit</vt:lpstr>
      <vt:lpstr>Methods </vt:lpstr>
      <vt:lpstr>Overview </vt:lpstr>
      <vt:lpstr>Functions in mathematics=Methods</vt:lpstr>
      <vt:lpstr>Recap</vt:lpstr>
      <vt:lpstr>Why are functions in math?</vt:lpstr>
      <vt:lpstr>What about coding? </vt:lpstr>
      <vt:lpstr>Write the following program without using the packages of java</vt:lpstr>
      <vt:lpstr>implement the same using Math.max and Math.AVG </vt:lpstr>
      <vt:lpstr>Methods=functions</vt:lpstr>
      <vt:lpstr>Methods in java</vt:lpstr>
      <vt:lpstr>Functions with return type general format</vt:lpstr>
      <vt:lpstr>What is optional what is not</vt:lpstr>
      <vt:lpstr>Example : AVERAGE of 5 numbers</vt:lpstr>
      <vt:lpstr>Where to define the function</vt:lpstr>
      <vt:lpstr>Calling it in the main function</vt:lpstr>
      <vt:lpstr>Example with string concatenation</vt:lpstr>
      <vt:lpstr>Example with Boolean operators </vt:lpstr>
      <vt:lpstr>Functions with return types but no arguments</vt:lpstr>
      <vt:lpstr>Reading using a function</vt:lpstr>
      <vt:lpstr>Functions without return types </vt:lpstr>
      <vt:lpstr>Functions without return types </vt:lpstr>
      <vt:lpstr>Average void </vt:lpstr>
      <vt:lpstr>Void functions general type</vt:lpstr>
      <vt:lpstr>Void function to print </vt:lpstr>
      <vt:lpstr>Nested methods </vt:lpstr>
      <vt:lpstr>Scope of variables </vt:lpstr>
      <vt:lpstr>Local vs global </vt:lpstr>
      <vt:lpstr>So what happens if we take num out</vt:lpstr>
      <vt:lpstr>Accessing num</vt:lpstr>
      <vt:lpstr>What are other scopes? </vt:lpstr>
      <vt:lpstr>Local vs global </vt:lpstr>
      <vt:lpstr>How to fix the previous issue? RETURN sum.</vt:lpstr>
      <vt:lpstr>Methods using control statements 1</vt:lpstr>
      <vt:lpstr>Find the max of the grades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dc:title>
  <dc:creator>Kia babashahi</dc:creator>
  <cp:lastModifiedBy>Kia babashahi</cp:lastModifiedBy>
  <cp:revision>5</cp:revision>
  <dcterms:created xsi:type="dcterms:W3CDTF">2020-10-19T19:14:41Z</dcterms:created>
  <dcterms:modified xsi:type="dcterms:W3CDTF">2020-10-19T19:32:35Z</dcterms:modified>
</cp:coreProperties>
</file>