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 id="264" r:id="rId13"/>
    <p:sldId id="279" r:id="rId14"/>
    <p:sldId id="280" r:id="rId15"/>
    <p:sldId id="281" r:id="rId16"/>
    <p:sldId id="266" r:id="rId17"/>
    <p:sldId id="267" r:id="rId18"/>
    <p:sldId id="268" r:id="rId19"/>
    <p:sldId id="269" r:id="rId20"/>
    <p:sldId id="270" r:id="rId21"/>
    <p:sldId id="271" r:id="rId22"/>
    <p:sldId id="272" r:id="rId23"/>
    <p:sldId id="284" r:id="rId24"/>
    <p:sldId id="273" r:id="rId25"/>
    <p:sldId id="274" r:id="rId26"/>
    <p:sldId id="296" r:id="rId27"/>
    <p:sldId id="276" r:id="rId28"/>
    <p:sldId id="277" r:id="rId29"/>
    <p:sldId id="282" r:id="rId30"/>
    <p:sldId id="289" r:id="rId31"/>
    <p:sldId id="283" r:id="rId32"/>
    <p:sldId id="285" r:id="rId33"/>
    <p:sldId id="288" r:id="rId34"/>
    <p:sldId id="290" r:id="rId35"/>
    <p:sldId id="286" r:id="rId36"/>
    <p:sldId id="287" r:id="rId37"/>
    <p:sldId id="291" r:id="rId38"/>
    <p:sldId id="292" r:id="rId39"/>
    <p:sldId id="293" r:id="rId40"/>
    <p:sldId id="294" r:id="rId41"/>
    <p:sldId id="295" r:id="rId42"/>
    <p:sldId id="278" r:id="rId43"/>
    <p:sldId id="26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D0654-9722-4104-8261-0A625B7DC7FC}" type="datetimeFigureOut">
              <a:rPr lang="en-CA" smtClean="0"/>
              <a:t>2020-11-06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rIns="45720"/>
          <a:lstStyle/>
          <a:p>
            <a:fld id="{85AE2908-974A-4D76-8AF4-316ED72DDA73}" type="slidenum">
              <a:rPr lang="en-CA" smtClean="0"/>
              <a:t>‹#›</a:t>
            </a:fld>
            <a:endParaRPr lang="en-CA"/>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1140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0654-9722-4104-8261-0A625B7DC7FC}" type="datetimeFigureOut">
              <a:rPr lang="en-CA" smtClean="0"/>
              <a:t>2020-11-06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68682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0654-9722-4104-8261-0A625B7DC7FC}" type="datetimeFigureOut">
              <a:rPr lang="en-CA" smtClean="0"/>
              <a:t>2020-11-06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66759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D0654-9722-4104-8261-0A625B7DC7FC}" type="datetimeFigureOut">
              <a:rPr lang="en-CA" smtClean="0"/>
              <a:t>2020-11-06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AE2908-974A-4D76-8AF4-316ED72DDA73}" type="slidenum">
              <a:rPr lang="en-CA" smtClean="0"/>
              <a:t>‹#›</a:t>
            </a:fld>
            <a:endParaRPr lang="en-CA"/>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6201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D0654-9722-4104-8261-0A625B7DC7FC}" type="datetimeFigureOut">
              <a:rPr lang="en-CA" smtClean="0"/>
              <a:t>2020-11-06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224625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D0654-9722-4104-8261-0A625B7DC7FC}" type="datetimeFigureOut">
              <a:rPr lang="en-CA" smtClean="0"/>
              <a:t>2020-11-06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AE2908-974A-4D76-8AF4-316ED72DDA73}" type="slidenum">
              <a:rPr lang="en-CA" smtClean="0"/>
              <a:t>‹#›</a:t>
            </a:fld>
            <a:endParaRPr lang="en-CA"/>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670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D0654-9722-4104-8261-0A625B7DC7FC}" type="datetimeFigureOut">
              <a:rPr lang="en-CA" smtClean="0"/>
              <a:t>2020-11-06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274904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D0654-9722-4104-8261-0A625B7DC7FC}" type="datetimeFigureOut">
              <a:rPr lang="en-CA" smtClean="0"/>
              <a:t>2020-11-06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AE2908-974A-4D76-8AF4-316ED72DDA73}" type="slidenum">
              <a:rPr lang="en-CA" smtClean="0"/>
              <a:t>‹#›</a:t>
            </a:fld>
            <a:endParaRPr lang="en-CA"/>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7622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5FD0654-9722-4104-8261-0A625B7DC7FC}" type="datetimeFigureOut">
              <a:rPr lang="en-CA" smtClean="0"/>
              <a:t>2020-11-06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298963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FD0654-9722-4104-8261-0A625B7DC7FC}" type="datetimeFigureOut">
              <a:rPr lang="en-CA" smtClean="0"/>
              <a:t>2020-11-06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91579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FD0654-9722-4104-8261-0A625B7DC7FC}" type="datetimeFigureOut">
              <a:rPr lang="en-CA" smtClean="0"/>
              <a:t>2020-11-06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AE2908-974A-4D76-8AF4-316ED72DDA73}" type="slidenum">
              <a:rPr lang="en-CA" smtClean="0"/>
              <a:t>‹#›</a:t>
            </a:fld>
            <a:endParaRPr lang="en-CA"/>
          </a:p>
        </p:txBody>
      </p:sp>
    </p:spTree>
    <p:extLst>
      <p:ext uri="{BB962C8B-B14F-4D97-AF65-F5344CB8AC3E}">
        <p14:creationId xmlns:p14="http://schemas.microsoft.com/office/powerpoint/2010/main" val="63437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5FD0654-9722-4104-8261-0A625B7DC7FC}" type="datetimeFigureOut">
              <a:rPr lang="en-CA" smtClean="0"/>
              <a:t>2020-11-06</a:t>
            </a:fld>
            <a:endParaRPr lang="en-CA"/>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85AE2908-974A-4D76-8AF4-316ED72DDA73}" type="slidenum">
              <a:rPr lang="en-CA" smtClean="0"/>
              <a:t>‹#›</a:t>
            </a:fld>
            <a:endParaRPr lang="en-CA"/>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748828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69C1-9674-48A7-ABE8-6C9648C584A4}"/>
              </a:ext>
            </a:extLst>
          </p:cNvPr>
          <p:cNvSpPr>
            <a:spLocks noGrp="1"/>
          </p:cNvSpPr>
          <p:nvPr>
            <p:ph type="ctrTitle"/>
          </p:nvPr>
        </p:nvSpPr>
        <p:spPr/>
        <p:txBody>
          <a:bodyPr>
            <a:normAutofit fontScale="90000"/>
          </a:bodyPr>
          <a:lstStyle/>
          <a:p>
            <a:pPr algn="l" rtl="1"/>
            <a:r>
              <a:rPr lang="en-CA" dirty="0"/>
              <a:t>Object Oriented Programming </a:t>
            </a:r>
          </a:p>
        </p:txBody>
      </p:sp>
      <p:sp>
        <p:nvSpPr>
          <p:cNvPr id="3" name="Subtitle 2">
            <a:extLst>
              <a:ext uri="{FF2B5EF4-FFF2-40B4-BE49-F238E27FC236}">
                <a16:creationId xmlns:a16="http://schemas.microsoft.com/office/drawing/2014/main" id="{BBAC1BF5-E297-4B60-8B11-E5ACAB528973}"/>
              </a:ext>
            </a:extLst>
          </p:cNvPr>
          <p:cNvSpPr>
            <a:spLocks noGrp="1"/>
          </p:cNvSpPr>
          <p:nvPr>
            <p:ph type="subTitle" idx="1"/>
          </p:nvPr>
        </p:nvSpPr>
        <p:spPr/>
        <p:txBody>
          <a:bodyPr/>
          <a:lstStyle/>
          <a:p>
            <a:pPr algn="l" rtl="1"/>
            <a:r>
              <a:rPr lang="en-CA" dirty="0"/>
              <a:t>Kia Babashahi Ashtiani </a:t>
            </a:r>
          </a:p>
        </p:txBody>
      </p:sp>
    </p:spTree>
    <p:extLst>
      <p:ext uri="{BB962C8B-B14F-4D97-AF65-F5344CB8AC3E}">
        <p14:creationId xmlns:p14="http://schemas.microsoft.com/office/powerpoint/2010/main" val="259763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9">
            <a:extLst>
              <a:ext uri="{FF2B5EF4-FFF2-40B4-BE49-F238E27FC236}">
                <a16:creationId xmlns:a16="http://schemas.microsoft.com/office/drawing/2014/main" id="{DE8515BB-59EE-453D-82CE-EE72BF309F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11">
            <a:extLst>
              <a:ext uri="{FF2B5EF4-FFF2-40B4-BE49-F238E27FC236}">
                <a16:creationId xmlns:a16="http://schemas.microsoft.com/office/drawing/2014/main" id="{37F492A7-5C9A-44D0-BA44-2132810955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 name="Rectangle 13">
            <a:extLst>
              <a:ext uri="{FF2B5EF4-FFF2-40B4-BE49-F238E27FC236}">
                <a16:creationId xmlns:a16="http://schemas.microsoft.com/office/drawing/2014/main" id="{38CB1921-2103-4962-BC2D-CB488DD9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5">
            <a:extLst>
              <a:ext uri="{FF2B5EF4-FFF2-40B4-BE49-F238E27FC236}">
                <a16:creationId xmlns:a16="http://schemas.microsoft.com/office/drawing/2014/main" id="{07309053-D520-473F-B065-0965E5C88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7">
            <a:extLst>
              <a:ext uri="{FF2B5EF4-FFF2-40B4-BE49-F238E27FC236}">
                <a16:creationId xmlns:a16="http://schemas.microsoft.com/office/drawing/2014/main" id="{797F2982-9D29-4C8C-B653-C0BCE1B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9">
            <a:extLst>
              <a:ext uri="{FF2B5EF4-FFF2-40B4-BE49-F238E27FC236}">
                <a16:creationId xmlns:a16="http://schemas.microsoft.com/office/drawing/2014/main" id="{5B325BAC-AB46-48CC-9F6B-79864ABE5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21">
            <a:extLst>
              <a:ext uri="{FF2B5EF4-FFF2-40B4-BE49-F238E27FC236}">
                <a16:creationId xmlns:a16="http://schemas.microsoft.com/office/drawing/2014/main" id="{EAF1CE20-1BF6-42BB-AF36-D72F27ED17F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7" name="Rectangle 23">
            <a:extLst>
              <a:ext uri="{FF2B5EF4-FFF2-40B4-BE49-F238E27FC236}">
                <a16:creationId xmlns:a16="http://schemas.microsoft.com/office/drawing/2014/main" id="{635EB685-C9A8-440D-93F8-BAF551B67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5">
            <a:extLst>
              <a:ext uri="{FF2B5EF4-FFF2-40B4-BE49-F238E27FC236}">
                <a16:creationId xmlns:a16="http://schemas.microsoft.com/office/drawing/2014/main" id="{EA5E4A20-7CF6-49CE-AEA2-59F15E3296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Picture 27">
            <a:extLst>
              <a:ext uri="{FF2B5EF4-FFF2-40B4-BE49-F238E27FC236}">
                <a16:creationId xmlns:a16="http://schemas.microsoft.com/office/drawing/2014/main" id="{8BE0D102-DC2D-414F-AB27-A928AE95FC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29">
            <a:extLst>
              <a:ext uri="{FF2B5EF4-FFF2-40B4-BE49-F238E27FC236}">
                <a16:creationId xmlns:a16="http://schemas.microsoft.com/office/drawing/2014/main" id="{5B1A5C6F-5BF9-4E8E-8D26-452E5641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1">
            <a:extLst>
              <a:ext uri="{FF2B5EF4-FFF2-40B4-BE49-F238E27FC236}">
                <a16:creationId xmlns:a16="http://schemas.microsoft.com/office/drawing/2014/main" id="{FD41440D-7086-4FCE-9626-73F57C216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3">
            <a:extLst>
              <a:ext uri="{FF2B5EF4-FFF2-40B4-BE49-F238E27FC236}">
                <a16:creationId xmlns:a16="http://schemas.microsoft.com/office/drawing/2014/main" id="{0F37AF49-DE9E-4FDB-ABAC-260C3269B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15267-E7CD-4F87-8AF7-48805BAD7F20}"/>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Elephant class</a:t>
            </a:r>
          </a:p>
        </p:txBody>
      </p:sp>
      <p:sp>
        <p:nvSpPr>
          <p:cNvPr id="53" name="Rectangle 35">
            <a:extLst>
              <a:ext uri="{FF2B5EF4-FFF2-40B4-BE49-F238E27FC236}">
                <a16:creationId xmlns:a16="http://schemas.microsoft.com/office/drawing/2014/main" id="{C7D2A468-9A0C-4849-81A6-4A2D6A2B6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0B5FE116-AC97-437D-9CA0-B6716DDA453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960517" y="972646"/>
            <a:ext cx="6459471" cy="2648383"/>
          </a:xfrm>
          <a:prstGeom prst="rect">
            <a:avLst/>
          </a:prstGeom>
          <a:ln>
            <a:noFill/>
          </a:ln>
        </p:spPr>
      </p:pic>
      <p:sp>
        <p:nvSpPr>
          <p:cNvPr id="38" name="Rectangle 37">
            <a:extLst>
              <a:ext uri="{FF2B5EF4-FFF2-40B4-BE49-F238E27FC236}">
                <a16:creationId xmlns:a16="http://schemas.microsoft.com/office/drawing/2014/main" id="{BC498C6C-1621-4843-9CED-2BBB7AB03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0A4409-F809-4830-90D5-5345D17A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03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9" name="Picture 9">
            <a:extLst>
              <a:ext uri="{FF2B5EF4-FFF2-40B4-BE49-F238E27FC236}">
                <a16:creationId xmlns:a16="http://schemas.microsoft.com/office/drawing/2014/main" id="{DE8515BB-59EE-453D-82CE-EE72BF309F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11">
            <a:extLst>
              <a:ext uri="{FF2B5EF4-FFF2-40B4-BE49-F238E27FC236}">
                <a16:creationId xmlns:a16="http://schemas.microsoft.com/office/drawing/2014/main" id="{37F492A7-5C9A-44D0-BA44-2132810955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 name="Rectangle 13">
            <a:extLst>
              <a:ext uri="{FF2B5EF4-FFF2-40B4-BE49-F238E27FC236}">
                <a16:creationId xmlns:a16="http://schemas.microsoft.com/office/drawing/2014/main" id="{38CB1921-2103-4962-BC2D-CB488DD9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5">
            <a:extLst>
              <a:ext uri="{FF2B5EF4-FFF2-40B4-BE49-F238E27FC236}">
                <a16:creationId xmlns:a16="http://schemas.microsoft.com/office/drawing/2014/main" id="{07309053-D520-473F-B065-0965E5C88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17">
            <a:extLst>
              <a:ext uri="{FF2B5EF4-FFF2-40B4-BE49-F238E27FC236}">
                <a16:creationId xmlns:a16="http://schemas.microsoft.com/office/drawing/2014/main" id="{797F2982-9D29-4C8C-B653-C0BCE1B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19">
            <a:extLst>
              <a:ext uri="{FF2B5EF4-FFF2-40B4-BE49-F238E27FC236}">
                <a16:creationId xmlns:a16="http://schemas.microsoft.com/office/drawing/2014/main" id="{5B325BAC-AB46-48CC-9F6B-79864ABE5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21">
            <a:extLst>
              <a:ext uri="{FF2B5EF4-FFF2-40B4-BE49-F238E27FC236}">
                <a16:creationId xmlns:a16="http://schemas.microsoft.com/office/drawing/2014/main" id="{EAF1CE20-1BF6-42BB-AF36-D72F27ED17F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47" name="Rectangle 23">
            <a:extLst>
              <a:ext uri="{FF2B5EF4-FFF2-40B4-BE49-F238E27FC236}">
                <a16:creationId xmlns:a16="http://schemas.microsoft.com/office/drawing/2014/main" id="{635EB685-C9A8-440D-93F8-BAF551B67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5">
            <a:extLst>
              <a:ext uri="{FF2B5EF4-FFF2-40B4-BE49-F238E27FC236}">
                <a16:creationId xmlns:a16="http://schemas.microsoft.com/office/drawing/2014/main" id="{EA5E4A20-7CF6-49CE-AEA2-59F15E3296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Picture 27">
            <a:extLst>
              <a:ext uri="{FF2B5EF4-FFF2-40B4-BE49-F238E27FC236}">
                <a16:creationId xmlns:a16="http://schemas.microsoft.com/office/drawing/2014/main" id="{8BE0D102-DC2D-414F-AB27-A928AE95FC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29">
            <a:extLst>
              <a:ext uri="{FF2B5EF4-FFF2-40B4-BE49-F238E27FC236}">
                <a16:creationId xmlns:a16="http://schemas.microsoft.com/office/drawing/2014/main" id="{5B1A5C6F-5BF9-4E8E-8D26-452E5641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1">
            <a:extLst>
              <a:ext uri="{FF2B5EF4-FFF2-40B4-BE49-F238E27FC236}">
                <a16:creationId xmlns:a16="http://schemas.microsoft.com/office/drawing/2014/main" id="{FD41440D-7086-4FCE-9626-73F57C216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3">
            <a:extLst>
              <a:ext uri="{FF2B5EF4-FFF2-40B4-BE49-F238E27FC236}">
                <a16:creationId xmlns:a16="http://schemas.microsoft.com/office/drawing/2014/main" id="{0F37AF49-DE9E-4FDB-ABAC-260C3269B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C7CF6-86C6-472D-8FAE-B0F489B85BC7}"/>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a:t>Zebra class </a:t>
            </a:r>
          </a:p>
        </p:txBody>
      </p:sp>
      <p:sp>
        <p:nvSpPr>
          <p:cNvPr id="53" name="Rectangle 35">
            <a:extLst>
              <a:ext uri="{FF2B5EF4-FFF2-40B4-BE49-F238E27FC236}">
                <a16:creationId xmlns:a16="http://schemas.microsoft.com/office/drawing/2014/main" id="{C7D2A468-9A0C-4849-81A6-4A2D6A2B6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1A2CEFB8-0380-45D4-ABFA-093CBA989E9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019571" y="972646"/>
            <a:ext cx="8341363" cy="2648383"/>
          </a:xfrm>
          <a:prstGeom prst="rect">
            <a:avLst/>
          </a:prstGeom>
          <a:ln>
            <a:noFill/>
          </a:ln>
        </p:spPr>
      </p:pic>
      <p:sp>
        <p:nvSpPr>
          <p:cNvPr id="38" name="Rectangle 37">
            <a:extLst>
              <a:ext uri="{FF2B5EF4-FFF2-40B4-BE49-F238E27FC236}">
                <a16:creationId xmlns:a16="http://schemas.microsoft.com/office/drawing/2014/main" id="{BC498C6C-1621-4843-9CED-2BBB7AB03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0A4409-F809-4830-90D5-5345D17A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01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DD66-7CAC-4EED-AD1A-B293C8A04296}"/>
              </a:ext>
            </a:extLst>
          </p:cNvPr>
          <p:cNvSpPr>
            <a:spLocks noGrp="1"/>
          </p:cNvSpPr>
          <p:nvPr>
            <p:ph type="title"/>
          </p:nvPr>
        </p:nvSpPr>
        <p:spPr/>
        <p:txBody>
          <a:bodyPr/>
          <a:lstStyle/>
          <a:p>
            <a:r>
              <a:rPr lang="en-CA" dirty="0"/>
              <a:t>Lion class </a:t>
            </a:r>
          </a:p>
        </p:txBody>
      </p:sp>
      <p:pic>
        <p:nvPicPr>
          <p:cNvPr id="5" name="Content Placeholder 4" descr="Graphical user interface, text, application&#10;&#10;Description automatically generated">
            <a:extLst>
              <a:ext uri="{FF2B5EF4-FFF2-40B4-BE49-F238E27FC236}">
                <a16:creationId xmlns:a16="http://schemas.microsoft.com/office/drawing/2014/main" id="{6395E20D-5F5A-49B0-B75F-0142E23AB4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543" y="2422298"/>
            <a:ext cx="7001852" cy="3258005"/>
          </a:xfrm>
        </p:spPr>
      </p:pic>
    </p:spTree>
    <p:extLst>
      <p:ext uri="{BB962C8B-B14F-4D97-AF65-F5344CB8AC3E}">
        <p14:creationId xmlns:p14="http://schemas.microsoft.com/office/powerpoint/2010/main" val="29543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3EDD-0F4A-43D0-A236-6D593E546D9D}"/>
              </a:ext>
            </a:extLst>
          </p:cNvPr>
          <p:cNvSpPr>
            <a:spLocks noGrp="1"/>
          </p:cNvSpPr>
          <p:nvPr>
            <p:ph type="title"/>
          </p:nvPr>
        </p:nvSpPr>
        <p:spPr/>
        <p:txBody>
          <a:bodyPr/>
          <a:lstStyle/>
          <a:p>
            <a:pPr algn="l" rtl="1"/>
            <a:r>
              <a:rPr lang="en-CA" dirty="0"/>
              <a:t>Main function</a:t>
            </a:r>
          </a:p>
        </p:txBody>
      </p:sp>
      <p:sp>
        <p:nvSpPr>
          <p:cNvPr id="3" name="Content Placeholder 2">
            <a:extLst>
              <a:ext uri="{FF2B5EF4-FFF2-40B4-BE49-F238E27FC236}">
                <a16:creationId xmlns:a16="http://schemas.microsoft.com/office/drawing/2014/main" id="{23198686-6541-46D8-A660-595C320B25FF}"/>
              </a:ext>
            </a:extLst>
          </p:cNvPr>
          <p:cNvSpPr>
            <a:spLocks noGrp="1"/>
          </p:cNvSpPr>
          <p:nvPr>
            <p:ph idx="1"/>
          </p:nvPr>
        </p:nvSpPr>
        <p:spPr/>
        <p:txBody>
          <a:bodyPr>
            <a:normAutofit fontScale="92500"/>
          </a:bodyPr>
          <a:lstStyle/>
          <a:p>
            <a:r>
              <a:rPr lang="en-CA" dirty="0"/>
              <a:t>A class is called an application if it consists of a main function.</a:t>
            </a:r>
          </a:p>
          <a:p>
            <a:r>
              <a:rPr lang="en-CA" dirty="0"/>
              <a:t>The main class (the class that contains the main function) will make the code executable.</a:t>
            </a:r>
          </a:p>
          <a:p>
            <a:r>
              <a:rPr lang="en-CA" dirty="0"/>
              <a:t>If a class does not contain a main function, it can not be executed.</a:t>
            </a:r>
          </a:p>
          <a:p>
            <a:r>
              <a:rPr lang="en-CA" dirty="0"/>
              <a:t>The main is like the brain that organizes the connection between the multiple objects in your body like your hand, heart, eyes , … </a:t>
            </a:r>
          </a:p>
          <a:p>
            <a:r>
              <a:rPr lang="en-CA" dirty="0"/>
              <a:t>We usually separate the class containing the main method and call it the driver or tests or the main class. </a:t>
            </a:r>
          </a:p>
          <a:p>
            <a:r>
              <a:rPr lang="en-CA" dirty="0">
                <a:solidFill>
                  <a:srgbClr val="FF0000"/>
                </a:solidFill>
              </a:rPr>
              <a:t>Map</a:t>
            </a:r>
            <a:r>
              <a:rPr lang="en-CA" dirty="0"/>
              <a:t> analogy.</a:t>
            </a:r>
          </a:p>
        </p:txBody>
      </p:sp>
    </p:spTree>
    <p:extLst>
      <p:ext uri="{BB962C8B-B14F-4D97-AF65-F5344CB8AC3E}">
        <p14:creationId xmlns:p14="http://schemas.microsoft.com/office/powerpoint/2010/main" val="2589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1F59-3D13-4EBD-9105-B8CC01F6C72C}"/>
              </a:ext>
            </a:extLst>
          </p:cNvPr>
          <p:cNvSpPr>
            <a:spLocks noGrp="1"/>
          </p:cNvSpPr>
          <p:nvPr>
            <p:ph type="title"/>
          </p:nvPr>
        </p:nvSpPr>
        <p:spPr/>
        <p:txBody>
          <a:bodyPr/>
          <a:lstStyle/>
          <a:p>
            <a:pPr algn="l" rtl="1"/>
            <a:r>
              <a:rPr lang="en-CA" dirty="0"/>
              <a:t>Class definition</a:t>
            </a:r>
          </a:p>
        </p:txBody>
      </p:sp>
      <p:sp>
        <p:nvSpPr>
          <p:cNvPr id="3" name="Content Placeholder 2">
            <a:extLst>
              <a:ext uri="{FF2B5EF4-FFF2-40B4-BE49-F238E27FC236}">
                <a16:creationId xmlns:a16="http://schemas.microsoft.com/office/drawing/2014/main" id="{BF0083D7-B011-4062-B19F-CFC56478A509}"/>
              </a:ext>
            </a:extLst>
          </p:cNvPr>
          <p:cNvSpPr>
            <a:spLocks noGrp="1"/>
          </p:cNvSpPr>
          <p:nvPr>
            <p:ph idx="1"/>
          </p:nvPr>
        </p:nvSpPr>
        <p:spPr/>
        <p:txBody>
          <a:bodyPr/>
          <a:lstStyle/>
          <a:p>
            <a:r>
              <a:rPr lang="en-CA" dirty="0"/>
              <a:t>The name of the classes has to be in Camel Case. </a:t>
            </a:r>
          </a:p>
          <a:p>
            <a:r>
              <a:rPr lang="en-CA" dirty="0"/>
              <a:t>Camel Case naming for classes: The first letter of each word has to be in Upper Case. Example :</a:t>
            </a:r>
          </a:p>
          <a:p>
            <a:r>
              <a:rPr lang="en-CA" dirty="0" err="1"/>
              <a:t>PartTimeEmployee</a:t>
            </a:r>
            <a:r>
              <a:rPr lang="en-CA" dirty="0"/>
              <a:t>, Animal, Lion, Student, </a:t>
            </a:r>
            <a:r>
              <a:rPr lang="en-CA" dirty="0" err="1"/>
              <a:t>HealthWorker</a:t>
            </a:r>
            <a:r>
              <a:rPr lang="en-CA" dirty="0"/>
              <a:t>, …</a:t>
            </a:r>
          </a:p>
          <a:p>
            <a:r>
              <a:rPr lang="en-CA" dirty="0"/>
              <a:t>Classes are usually defined public in Java: You need to create instance of them. </a:t>
            </a:r>
          </a:p>
          <a:p>
            <a:r>
              <a:rPr lang="en-CA" dirty="0"/>
              <a:t>To Create them, create a project as you have done so far. </a:t>
            </a:r>
          </a:p>
          <a:p>
            <a:r>
              <a:rPr lang="en-CA" dirty="0"/>
              <a:t>Then right click on the project icon and press add a class. </a:t>
            </a:r>
          </a:p>
          <a:p>
            <a:endParaRPr lang="en-CA" dirty="0"/>
          </a:p>
        </p:txBody>
      </p:sp>
    </p:spTree>
    <p:extLst>
      <p:ext uri="{BB962C8B-B14F-4D97-AF65-F5344CB8AC3E}">
        <p14:creationId xmlns:p14="http://schemas.microsoft.com/office/powerpoint/2010/main" val="286604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8515BB-59EE-453D-82CE-EE72BF309F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7F492A7-5C9A-44D0-BA44-2132810955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38CB1921-2103-4962-BC2D-CB488DD9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7309053-D520-473F-B065-0965E5C88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97F2982-9D29-4C8C-B653-C0BCE1B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B325BAC-AB46-48CC-9F6B-79864ABE5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EAF1CE20-1BF6-42BB-AF36-D72F27ED17F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9CC4AF46-A1F3-4DF9-8F71-44A6B10E4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E798FC9-A14A-487D-88A2-A57F0029DC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C5065053-9EF0-4668-9CF6-DD9A49BE24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5CD8DEDF-3AC4-4735-B9FF-7BE084C2B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06AA5C-5136-4C1B-8030-6FE6F0F55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410167-A5D0-4B9C-A90D-300AF6533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1D89F1-1732-4755-AAFB-8CC08D209993}"/>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a:t>Creating a class </a:t>
            </a:r>
          </a:p>
        </p:txBody>
      </p:sp>
      <p:pic>
        <p:nvPicPr>
          <p:cNvPr id="7" name="Content Placeholder 6" descr="Graphical user interface, application, Word&#10;&#10;Description automatically generated">
            <a:extLst>
              <a:ext uri="{FF2B5EF4-FFF2-40B4-BE49-F238E27FC236}">
                <a16:creationId xmlns:a16="http://schemas.microsoft.com/office/drawing/2014/main" id="{B903BEAC-E59B-4BC7-A272-7CA32E242E4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44747" y="1302600"/>
            <a:ext cx="5297322" cy="425346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04A2D297-946C-413D-8762-81BB0BB7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488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88384B2C-D83C-48C4-9FE2-0152FEACA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13">
            <a:extLst>
              <a:ext uri="{FF2B5EF4-FFF2-40B4-BE49-F238E27FC236}">
                <a16:creationId xmlns:a16="http://schemas.microsoft.com/office/drawing/2014/main" id="{BFD2FE0B-1D1F-4433-BE67-459AD0455B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15">
            <a:extLst>
              <a:ext uri="{FF2B5EF4-FFF2-40B4-BE49-F238E27FC236}">
                <a16:creationId xmlns:a16="http://schemas.microsoft.com/office/drawing/2014/main" id="{74871E05-8AE2-4B65-BBAB-03AB6AB21F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17">
            <a:extLst>
              <a:ext uri="{FF2B5EF4-FFF2-40B4-BE49-F238E27FC236}">
                <a16:creationId xmlns:a16="http://schemas.microsoft.com/office/drawing/2014/main" id="{C88A0541-D60C-48FD-B22E-B3057F4A4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B2975E7A-D475-4711-8E1B-57C3AA072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4107FF63-F6C7-4F68-8B20-E82086344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89D6D-8024-4BE2-89E3-0B7973CCE7C4}"/>
              </a:ext>
            </a:extLst>
          </p:cNvPr>
          <p:cNvSpPr>
            <a:spLocks noGrp="1"/>
          </p:cNvSpPr>
          <p:nvPr>
            <p:ph type="title"/>
          </p:nvPr>
        </p:nvSpPr>
        <p:spPr>
          <a:xfrm>
            <a:off x="1969803" y="808056"/>
            <a:ext cx="8608037" cy="1077229"/>
          </a:xfrm>
        </p:spPr>
        <p:txBody>
          <a:bodyPr>
            <a:normAutofit/>
          </a:bodyPr>
          <a:lstStyle/>
          <a:p>
            <a:pPr algn="l" rtl="1"/>
            <a:r>
              <a:rPr lang="en-CA"/>
              <a:t>Class example: Elements of a class </a:t>
            </a:r>
            <a:endParaRPr lang="en-CA" dirty="0"/>
          </a:p>
        </p:txBody>
      </p:sp>
      <p:sp>
        <p:nvSpPr>
          <p:cNvPr id="32" name="Content Placeholder 8">
            <a:extLst>
              <a:ext uri="{FF2B5EF4-FFF2-40B4-BE49-F238E27FC236}">
                <a16:creationId xmlns:a16="http://schemas.microsoft.com/office/drawing/2014/main" id="{A6295A70-7D4C-4C99-9E4C-474D4B8DF438}"/>
              </a:ext>
            </a:extLst>
          </p:cNvPr>
          <p:cNvSpPr>
            <a:spLocks noGrp="1"/>
          </p:cNvSpPr>
          <p:nvPr>
            <p:ph idx="1"/>
          </p:nvPr>
        </p:nvSpPr>
        <p:spPr>
          <a:xfrm>
            <a:off x="1975805" y="2052116"/>
            <a:ext cx="2658877" cy="3997828"/>
          </a:xfrm>
        </p:spPr>
        <p:txBody>
          <a:bodyPr>
            <a:normAutofit/>
          </a:bodyPr>
          <a:lstStyle/>
          <a:p>
            <a:r>
              <a:rPr lang="en-US" sz="1600" dirty="0"/>
              <a:t>Package name,</a:t>
            </a:r>
          </a:p>
          <a:p>
            <a:r>
              <a:rPr lang="en-US" sz="1600" dirty="0"/>
              <a:t>Class name,</a:t>
            </a:r>
          </a:p>
          <a:p>
            <a:r>
              <a:rPr lang="en-US" sz="1600" dirty="0"/>
              <a:t>Variables (global) Also known as </a:t>
            </a:r>
            <a:r>
              <a:rPr lang="en-US" sz="1600" dirty="0">
                <a:solidFill>
                  <a:schemeClr val="tx2"/>
                </a:solidFill>
              </a:rPr>
              <a:t>fields</a:t>
            </a:r>
            <a:r>
              <a:rPr lang="en-US" sz="1600" dirty="0"/>
              <a:t> or attributes. </a:t>
            </a:r>
          </a:p>
          <a:p>
            <a:r>
              <a:rPr lang="en-US" sz="1600" dirty="0"/>
              <a:t>Methods.</a:t>
            </a:r>
          </a:p>
          <a:p>
            <a:r>
              <a:rPr lang="en-US" sz="1600" dirty="0"/>
              <a:t>Constructor(To be taught)</a:t>
            </a:r>
          </a:p>
        </p:txBody>
      </p:sp>
      <p:pic>
        <p:nvPicPr>
          <p:cNvPr id="5" name="Content Placeholder 4" descr="Graphical user interface, text, application&#10;&#10;Description automatically generated">
            <a:extLst>
              <a:ext uri="{FF2B5EF4-FFF2-40B4-BE49-F238E27FC236}">
                <a16:creationId xmlns:a16="http://schemas.microsoft.com/office/drawing/2014/main" id="{B8253DA7-5157-403E-83CA-16621ADEC5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2992" y="2915102"/>
            <a:ext cx="4818974" cy="224082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3" name="Rectangle 23">
            <a:extLst>
              <a:ext uri="{FF2B5EF4-FFF2-40B4-BE49-F238E27FC236}">
                <a16:creationId xmlns:a16="http://schemas.microsoft.com/office/drawing/2014/main" id="{9C956270-A498-477A-B5CA-11E37947B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29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19E8-F3FC-479F-A7E1-D1982E477B50}"/>
              </a:ext>
            </a:extLst>
          </p:cNvPr>
          <p:cNvSpPr>
            <a:spLocks noGrp="1"/>
          </p:cNvSpPr>
          <p:nvPr>
            <p:ph type="title"/>
          </p:nvPr>
        </p:nvSpPr>
        <p:spPr/>
        <p:txBody>
          <a:bodyPr/>
          <a:lstStyle/>
          <a:p>
            <a:pPr algn="l" rtl="1"/>
            <a:r>
              <a:rPr lang="en-CA" dirty="0"/>
              <a:t>No main no run</a:t>
            </a:r>
          </a:p>
        </p:txBody>
      </p:sp>
      <p:sp>
        <p:nvSpPr>
          <p:cNvPr id="3" name="Content Placeholder 2">
            <a:extLst>
              <a:ext uri="{FF2B5EF4-FFF2-40B4-BE49-F238E27FC236}">
                <a16:creationId xmlns:a16="http://schemas.microsoft.com/office/drawing/2014/main" id="{AFC330E2-1892-43ED-B566-D7E3C2D738B7}"/>
              </a:ext>
            </a:extLst>
          </p:cNvPr>
          <p:cNvSpPr>
            <a:spLocks noGrp="1"/>
          </p:cNvSpPr>
          <p:nvPr>
            <p:ph idx="1"/>
          </p:nvPr>
        </p:nvSpPr>
        <p:spPr/>
        <p:txBody>
          <a:bodyPr>
            <a:normAutofit fontScale="92500"/>
          </a:bodyPr>
          <a:lstStyle/>
          <a:p>
            <a:r>
              <a:rPr lang="en-CA" dirty="0"/>
              <a:t>A class is like a map.</a:t>
            </a:r>
          </a:p>
          <a:p>
            <a:r>
              <a:rPr lang="en-CA" dirty="0"/>
              <a:t>You can not live in a map.</a:t>
            </a:r>
          </a:p>
          <a:p>
            <a:r>
              <a:rPr lang="en-CA" dirty="0"/>
              <a:t>What you can do is to create a building from the map and live in it.</a:t>
            </a:r>
          </a:p>
          <a:p>
            <a:r>
              <a:rPr lang="en-CA" dirty="0"/>
              <a:t>That is what we are going to do. Instantiate or create objects.</a:t>
            </a:r>
          </a:p>
          <a:p>
            <a:r>
              <a:rPr lang="en-CA" dirty="0"/>
              <a:t>When you create objects, you can customize them the way you like.</a:t>
            </a:r>
          </a:p>
          <a:p>
            <a:pPr lvl="1"/>
            <a:r>
              <a:rPr lang="en-CA" dirty="0"/>
              <a:t> For example: One apartment is painted white, the other is painted brown or orange. One apartment has three bath rooms the other has one. </a:t>
            </a:r>
          </a:p>
          <a:p>
            <a:pPr lvl="1"/>
            <a:endParaRPr lang="en-CA" dirty="0"/>
          </a:p>
          <a:p>
            <a:endParaRPr lang="en-CA" dirty="0"/>
          </a:p>
        </p:txBody>
      </p:sp>
    </p:spTree>
    <p:extLst>
      <p:ext uri="{BB962C8B-B14F-4D97-AF65-F5344CB8AC3E}">
        <p14:creationId xmlns:p14="http://schemas.microsoft.com/office/powerpoint/2010/main" val="210082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8B5C-6F39-4A7B-BA72-D7C851D6D6F5}"/>
              </a:ext>
            </a:extLst>
          </p:cNvPr>
          <p:cNvSpPr>
            <a:spLocks noGrp="1"/>
          </p:cNvSpPr>
          <p:nvPr>
            <p:ph type="title"/>
          </p:nvPr>
        </p:nvSpPr>
        <p:spPr/>
        <p:txBody>
          <a:bodyPr/>
          <a:lstStyle/>
          <a:p>
            <a:pPr algn="l" rtl="1"/>
            <a:r>
              <a:rPr lang="en-CA" dirty="0"/>
              <a:t>Create instances of classes.</a:t>
            </a:r>
          </a:p>
        </p:txBody>
      </p:sp>
      <p:sp>
        <p:nvSpPr>
          <p:cNvPr id="3" name="Content Placeholder 2">
            <a:extLst>
              <a:ext uri="{FF2B5EF4-FFF2-40B4-BE49-F238E27FC236}">
                <a16:creationId xmlns:a16="http://schemas.microsoft.com/office/drawing/2014/main" id="{BE458362-6794-4458-9F91-F423F91D1990}"/>
              </a:ext>
            </a:extLst>
          </p:cNvPr>
          <p:cNvSpPr>
            <a:spLocks noGrp="1"/>
          </p:cNvSpPr>
          <p:nvPr>
            <p:ph idx="1"/>
          </p:nvPr>
        </p:nvSpPr>
        <p:spPr/>
        <p:txBody>
          <a:bodyPr/>
          <a:lstStyle/>
          <a:p>
            <a:r>
              <a:rPr lang="en-CA" dirty="0"/>
              <a:t>Objects of classes can be created in other classes. </a:t>
            </a:r>
          </a:p>
          <a:p>
            <a:r>
              <a:rPr lang="en-CA" dirty="0"/>
              <a:t>We will start by creating objects of different classes in the main class. But that is not limited to the main class. </a:t>
            </a:r>
          </a:p>
          <a:p>
            <a:endParaRPr lang="en-CA" dirty="0"/>
          </a:p>
        </p:txBody>
      </p:sp>
    </p:spTree>
    <p:extLst>
      <p:ext uri="{BB962C8B-B14F-4D97-AF65-F5344CB8AC3E}">
        <p14:creationId xmlns:p14="http://schemas.microsoft.com/office/powerpoint/2010/main" val="70765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FD69-D646-43EF-BA10-4FDA5222A436}"/>
              </a:ext>
            </a:extLst>
          </p:cNvPr>
          <p:cNvSpPr>
            <a:spLocks noGrp="1"/>
          </p:cNvSpPr>
          <p:nvPr>
            <p:ph type="title"/>
          </p:nvPr>
        </p:nvSpPr>
        <p:spPr>
          <a:xfrm>
            <a:off x="2240747" y="974887"/>
            <a:ext cx="7958331" cy="1077229"/>
          </a:xfrm>
        </p:spPr>
        <p:txBody>
          <a:bodyPr/>
          <a:lstStyle/>
          <a:p>
            <a:pPr algn="l" rtl="1"/>
            <a:r>
              <a:rPr lang="en-CA" dirty="0"/>
              <a:t>Example</a:t>
            </a:r>
          </a:p>
        </p:txBody>
      </p:sp>
      <p:sp>
        <p:nvSpPr>
          <p:cNvPr id="3" name="Content Placeholder 2">
            <a:extLst>
              <a:ext uri="{FF2B5EF4-FFF2-40B4-BE49-F238E27FC236}">
                <a16:creationId xmlns:a16="http://schemas.microsoft.com/office/drawing/2014/main" id="{F6F596EF-8999-4C66-ACCA-517C48E5A96D}"/>
              </a:ext>
            </a:extLst>
          </p:cNvPr>
          <p:cNvSpPr>
            <a:spLocks noGrp="1"/>
          </p:cNvSpPr>
          <p:nvPr>
            <p:ph idx="1"/>
          </p:nvPr>
        </p:nvSpPr>
        <p:spPr/>
        <p:txBody>
          <a:bodyPr/>
          <a:lstStyle/>
          <a:p>
            <a:r>
              <a:rPr lang="en-CA" dirty="0"/>
              <a:t>Lets create a class called Student. </a:t>
            </a:r>
          </a:p>
          <a:p>
            <a:r>
              <a:rPr lang="en-CA" dirty="0"/>
              <a:t>Each student has a:</a:t>
            </a:r>
          </a:p>
          <a:p>
            <a:pPr lvl="1"/>
            <a:r>
              <a:rPr lang="en-CA" dirty="0"/>
              <a:t>Name : String </a:t>
            </a:r>
          </a:p>
          <a:p>
            <a:pPr lvl="1"/>
            <a:r>
              <a:rPr lang="en-CA" dirty="0"/>
              <a:t>Student Id: int </a:t>
            </a:r>
          </a:p>
          <a:p>
            <a:pPr lvl="1"/>
            <a:r>
              <a:rPr lang="en-CA" dirty="0"/>
              <a:t> </a:t>
            </a:r>
          </a:p>
          <a:p>
            <a:pPr marL="6160" indent="0">
              <a:buNone/>
            </a:pPr>
            <a:endParaRPr lang="en-CA" dirty="0"/>
          </a:p>
        </p:txBody>
      </p:sp>
    </p:spTree>
    <p:extLst>
      <p:ext uri="{BB962C8B-B14F-4D97-AF65-F5344CB8AC3E}">
        <p14:creationId xmlns:p14="http://schemas.microsoft.com/office/powerpoint/2010/main" val="33899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B125-BDE3-4470-83A5-CEDEB0476033}"/>
              </a:ext>
            </a:extLst>
          </p:cNvPr>
          <p:cNvSpPr>
            <a:spLocks noGrp="1"/>
          </p:cNvSpPr>
          <p:nvPr>
            <p:ph type="title"/>
          </p:nvPr>
        </p:nvSpPr>
        <p:spPr/>
        <p:txBody>
          <a:bodyPr/>
          <a:lstStyle/>
          <a:p>
            <a:pPr algn="l" rtl="1"/>
            <a:r>
              <a:rPr lang="en-CA" dirty="0"/>
              <a:t>Outline Of OOP</a:t>
            </a:r>
          </a:p>
        </p:txBody>
      </p:sp>
      <p:sp>
        <p:nvSpPr>
          <p:cNvPr id="3" name="Content Placeholder 2">
            <a:extLst>
              <a:ext uri="{FF2B5EF4-FFF2-40B4-BE49-F238E27FC236}">
                <a16:creationId xmlns:a16="http://schemas.microsoft.com/office/drawing/2014/main" id="{DE7AEEDF-4124-4726-9895-29E6DFF837DD}"/>
              </a:ext>
            </a:extLst>
          </p:cNvPr>
          <p:cNvSpPr>
            <a:spLocks noGrp="1"/>
          </p:cNvSpPr>
          <p:nvPr>
            <p:ph idx="1"/>
          </p:nvPr>
        </p:nvSpPr>
        <p:spPr/>
        <p:txBody>
          <a:bodyPr/>
          <a:lstStyle/>
          <a:p>
            <a:r>
              <a:rPr lang="en-CA" dirty="0"/>
              <a:t>What is OOP</a:t>
            </a:r>
          </a:p>
          <a:p>
            <a:r>
              <a:rPr lang="en-CA" dirty="0"/>
              <a:t>Why do we need OOP?</a:t>
            </a:r>
          </a:p>
          <a:p>
            <a:r>
              <a:rPr lang="en-CA" dirty="0"/>
              <a:t>OOP characteristics.</a:t>
            </a:r>
          </a:p>
          <a:p>
            <a:r>
              <a:rPr lang="en-CA" dirty="0"/>
              <a:t>Static VS none static</a:t>
            </a:r>
          </a:p>
          <a:p>
            <a:r>
              <a:rPr lang="en-CA" dirty="0"/>
              <a:t>Method over loading and documentation. </a:t>
            </a:r>
          </a:p>
          <a:p>
            <a:r>
              <a:rPr lang="en-CA" dirty="0" err="1"/>
              <a:t>toStrings</a:t>
            </a:r>
            <a:endParaRPr lang="en-CA" dirty="0"/>
          </a:p>
          <a:p>
            <a:r>
              <a:rPr lang="en-CA" dirty="0"/>
              <a:t>Unit tests and debugging. </a:t>
            </a:r>
          </a:p>
          <a:p>
            <a:endParaRPr lang="en-CA" dirty="0"/>
          </a:p>
        </p:txBody>
      </p:sp>
    </p:spTree>
    <p:extLst>
      <p:ext uri="{BB962C8B-B14F-4D97-AF65-F5344CB8AC3E}">
        <p14:creationId xmlns:p14="http://schemas.microsoft.com/office/powerpoint/2010/main" val="2362132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809310B2-7420-43AA-8759-3A3142B8C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3">
            <a:extLst>
              <a:ext uri="{FF2B5EF4-FFF2-40B4-BE49-F238E27FC236}">
                <a16:creationId xmlns:a16="http://schemas.microsoft.com/office/drawing/2014/main" id="{49E56956-386F-4610-8F4D-753C58591E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15">
            <a:extLst>
              <a:ext uri="{FF2B5EF4-FFF2-40B4-BE49-F238E27FC236}">
                <a16:creationId xmlns:a16="http://schemas.microsoft.com/office/drawing/2014/main" id="{57A518DC-1B4F-4E65-9B0D-3A6D807FAA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17">
            <a:extLst>
              <a:ext uri="{FF2B5EF4-FFF2-40B4-BE49-F238E27FC236}">
                <a16:creationId xmlns:a16="http://schemas.microsoft.com/office/drawing/2014/main" id="{F49910F8-4FC8-4858-BA52-E15CC244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9">
            <a:extLst>
              <a:ext uri="{FF2B5EF4-FFF2-40B4-BE49-F238E27FC236}">
                <a16:creationId xmlns:a16="http://schemas.microsoft.com/office/drawing/2014/main" id="{7BF96701-BC08-46CF-ADD0-183E4217F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1">
            <a:extLst>
              <a:ext uri="{FF2B5EF4-FFF2-40B4-BE49-F238E27FC236}">
                <a16:creationId xmlns:a16="http://schemas.microsoft.com/office/drawing/2014/main" id="{795A0800-6EA7-4EDD-82C0-97B0E6AE9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F847E-DD74-4E91-821E-DA1DC75180E3}"/>
              </a:ext>
            </a:extLst>
          </p:cNvPr>
          <p:cNvSpPr>
            <a:spLocks noGrp="1"/>
          </p:cNvSpPr>
          <p:nvPr>
            <p:ph type="title"/>
          </p:nvPr>
        </p:nvSpPr>
        <p:spPr>
          <a:xfrm>
            <a:off x="1969804" y="808056"/>
            <a:ext cx="3317492" cy="1077229"/>
          </a:xfrm>
        </p:spPr>
        <p:txBody>
          <a:bodyPr>
            <a:normAutofit/>
          </a:bodyPr>
          <a:lstStyle/>
          <a:p>
            <a:pPr algn="l" rtl="1"/>
            <a:r>
              <a:rPr lang="en-CA" sz="2600"/>
              <a:t>Not using OOP how would this look like?</a:t>
            </a:r>
          </a:p>
        </p:txBody>
      </p:sp>
      <p:sp>
        <p:nvSpPr>
          <p:cNvPr id="9" name="Content Placeholder 8">
            <a:extLst>
              <a:ext uri="{FF2B5EF4-FFF2-40B4-BE49-F238E27FC236}">
                <a16:creationId xmlns:a16="http://schemas.microsoft.com/office/drawing/2014/main" id="{5C479CEE-03E6-4AA5-8BE1-E3F170FE35E0}"/>
              </a:ext>
            </a:extLst>
          </p:cNvPr>
          <p:cNvSpPr>
            <a:spLocks noGrp="1"/>
          </p:cNvSpPr>
          <p:nvPr>
            <p:ph idx="1"/>
          </p:nvPr>
        </p:nvSpPr>
        <p:spPr>
          <a:xfrm>
            <a:off x="1969803" y="2052116"/>
            <a:ext cx="3317493" cy="3997828"/>
          </a:xfrm>
        </p:spPr>
        <p:txBody>
          <a:bodyPr>
            <a:normAutofit/>
          </a:bodyPr>
          <a:lstStyle/>
          <a:p>
            <a:r>
              <a:rPr lang="en-US" sz="1800" dirty="0"/>
              <a:t>No real relation is defined </a:t>
            </a:r>
          </a:p>
          <a:p>
            <a:r>
              <a:rPr lang="en-US" sz="1800" dirty="0"/>
              <a:t>Only a print statement is visible.</a:t>
            </a:r>
          </a:p>
        </p:txBody>
      </p:sp>
      <p:pic>
        <p:nvPicPr>
          <p:cNvPr id="5" name="Content Placeholder 4" descr="Graphical user interface, text, application&#10;&#10;Description automatically generated">
            <a:extLst>
              <a:ext uri="{FF2B5EF4-FFF2-40B4-BE49-F238E27FC236}">
                <a16:creationId xmlns:a16="http://schemas.microsoft.com/office/drawing/2014/main" id="{511B39F0-57AD-4AFE-BBA4-919C5E605C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766" y="1417591"/>
            <a:ext cx="4651619" cy="402348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4" name="Rectangle 23">
            <a:extLst>
              <a:ext uri="{FF2B5EF4-FFF2-40B4-BE49-F238E27FC236}">
                <a16:creationId xmlns:a16="http://schemas.microsoft.com/office/drawing/2014/main" id="{ACC20CFE-4805-47E4-A315-3293E35C6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467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384B2C-D83C-48C4-9FE2-0152FEACA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D2FE0B-1D1F-4433-BE67-459AD0455B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74871E05-8AE2-4B65-BBAB-03AB6AB21F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C88A0541-D60C-48FD-B22E-B3057F4A4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975E7A-D475-4711-8E1B-57C3AA072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07FF63-F6C7-4F68-8B20-E82086344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71F3E-AA8D-4358-AA8E-161B32ED11BE}"/>
              </a:ext>
            </a:extLst>
          </p:cNvPr>
          <p:cNvSpPr>
            <a:spLocks noGrp="1"/>
          </p:cNvSpPr>
          <p:nvPr>
            <p:ph type="title"/>
          </p:nvPr>
        </p:nvSpPr>
        <p:spPr>
          <a:xfrm>
            <a:off x="1969803" y="808056"/>
            <a:ext cx="8608037" cy="1077229"/>
          </a:xfrm>
        </p:spPr>
        <p:txBody>
          <a:bodyPr>
            <a:normAutofit/>
          </a:bodyPr>
          <a:lstStyle/>
          <a:p>
            <a:pPr algn="l" rtl="1"/>
            <a:r>
              <a:rPr lang="en-CA" dirty="0"/>
              <a:t>Student class</a:t>
            </a:r>
          </a:p>
        </p:txBody>
      </p:sp>
      <p:sp>
        <p:nvSpPr>
          <p:cNvPr id="3" name="Content Placeholder 2">
            <a:extLst>
              <a:ext uri="{FF2B5EF4-FFF2-40B4-BE49-F238E27FC236}">
                <a16:creationId xmlns:a16="http://schemas.microsoft.com/office/drawing/2014/main" id="{1BC2A1BD-FFAE-4C01-A3F5-E05BE9122407}"/>
              </a:ext>
            </a:extLst>
          </p:cNvPr>
          <p:cNvSpPr>
            <a:spLocks noGrp="1"/>
          </p:cNvSpPr>
          <p:nvPr>
            <p:ph idx="1"/>
          </p:nvPr>
        </p:nvSpPr>
        <p:spPr>
          <a:xfrm>
            <a:off x="1975805" y="2052116"/>
            <a:ext cx="2658877" cy="3997828"/>
          </a:xfrm>
        </p:spPr>
        <p:txBody>
          <a:bodyPr>
            <a:normAutofit/>
          </a:bodyPr>
          <a:lstStyle/>
          <a:p>
            <a:r>
              <a:rPr lang="en-CA" sz="1600" dirty="0"/>
              <a:t>As you can see the class has it`s fields/attributes listed. </a:t>
            </a:r>
          </a:p>
          <a:p>
            <a:r>
              <a:rPr lang="en-CA" sz="1600" dirty="0"/>
              <a:t>These attributes are global to the class. </a:t>
            </a:r>
          </a:p>
          <a:p>
            <a:r>
              <a:rPr lang="en-CA" sz="1600" dirty="0"/>
              <a:t>In this example the attributes are public but this will change. </a:t>
            </a:r>
          </a:p>
        </p:txBody>
      </p:sp>
      <p:pic>
        <p:nvPicPr>
          <p:cNvPr id="5" name="Picture 4" descr="A picture containing graphical user interface, text, application&#10;&#10;Description automatically generated">
            <a:extLst>
              <a:ext uri="{FF2B5EF4-FFF2-40B4-BE49-F238E27FC236}">
                <a16:creationId xmlns:a16="http://schemas.microsoft.com/office/drawing/2014/main" id="{29074586-464B-4A4B-A565-E3FEDAD0B5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791" y="2904356"/>
            <a:ext cx="5567738" cy="2216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9C956270-A498-477A-B5CA-11E37947B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792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88384B2C-D83C-48C4-9FE2-0152FEACA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1">
            <a:extLst>
              <a:ext uri="{FF2B5EF4-FFF2-40B4-BE49-F238E27FC236}">
                <a16:creationId xmlns:a16="http://schemas.microsoft.com/office/drawing/2014/main" id="{BFD2FE0B-1D1F-4433-BE67-459AD0455B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6" name="Picture 13">
            <a:extLst>
              <a:ext uri="{FF2B5EF4-FFF2-40B4-BE49-F238E27FC236}">
                <a16:creationId xmlns:a16="http://schemas.microsoft.com/office/drawing/2014/main" id="{74871E05-8AE2-4B65-BBAB-03AB6AB21F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15">
            <a:extLst>
              <a:ext uri="{FF2B5EF4-FFF2-40B4-BE49-F238E27FC236}">
                <a16:creationId xmlns:a16="http://schemas.microsoft.com/office/drawing/2014/main" id="{C88A0541-D60C-48FD-B22E-B3057F4A4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7">
            <a:extLst>
              <a:ext uri="{FF2B5EF4-FFF2-40B4-BE49-F238E27FC236}">
                <a16:creationId xmlns:a16="http://schemas.microsoft.com/office/drawing/2014/main" id="{B2975E7A-D475-4711-8E1B-57C3AA072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4107FF63-F6C7-4F68-8B20-E82086344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4EB7D-668E-4C7F-99F2-D61384B290DB}"/>
              </a:ext>
            </a:extLst>
          </p:cNvPr>
          <p:cNvSpPr>
            <a:spLocks noGrp="1"/>
          </p:cNvSpPr>
          <p:nvPr>
            <p:ph type="title"/>
          </p:nvPr>
        </p:nvSpPr>
        <p:spPr>
          <a:xfrm>
            <a:off x="1969803" y="808056"/>
            <a:ext cx="8608037" cy="1077229"/>
          </a:xfrm>
        </p:spPr>
        <p:txBody>
          <a:bodyPr>
            <a:normAutofit/>
          </a:bodyPr>
          <a:lstStyle/>
          <a:p>
            <a:pPr algn="l" rtl="1"/>
            <a:r>
              <a:rPr lang="en-CA" dirty="0"/>
              <a:t>Example: Creating a student </a:t>
            </a:r>
          </a:p>
        </p:txBody>
      </p:sp>
      <p:sp>
        <p:nvSpPr>
          <p:cNvPr id="3" name="Content Placeholder 2">
            <a:extLst>
              <a:ext uri="{FF2B5EF4-FFF2-40B4-BE49-F238E27FC236}">
                <a16:creationId xmlns:a16="http://schemas.microsoft.com/office/drawing/2014/main" id="{57304CCD-8145-4979-BD33-CEB931D521CB}"/>
              </a:ext>
            </a:extLst>
          </p:cNvPr>
          <p:cNvSpPr>
            <a:spLocks noGrp="1"/>
          </p:cNvSpPr>
          <p:nvPr>
            <p:ph idx="1"/>
          </p:nvPr>
        </p:nvSpPr>
        <p:spPr>
          <a:xfrm>
            <a:off x="1975805" y="2052116"/>
            <a:ext cx="2658877" cy="3997828"/>
          </a:xfrm>
        </p:spPr>
        <p:txBody>
          <a:bodyPr>
            <a:normAutofit/>
          </a:bodyPr>
          <a:lstStyle/>
          <a:p>
            <a:r>
              <a:rPr lang="en-CA" sz="1600"/>
              <a:t>In this code, student s1,s2,s3 are being created and their names and ids are being defined.</a:t>
            </a:r>
          </a:p>
          <a:p>
            <a:endParaRPr lang="en-CA" sz="1600"/>
          </a:p>
        </p:txBody>
      </p:sp>
      <p:pic>
        <p:nvPicPr>
          <p:cNvPr id="5" name="Picture 4" descr="Graphical user interface, application&#10;&#10;Description automatically generated">
            <a:extLst>
              <a:ext uri="{FF2B5EF4-FFF2-40B4-BE49-F238E27FC236}">
                <a16:creationId xmlns:a16="http://schemas.microsoft.com/office/drawing/2014/main" id="{7C0C8A6C-232B-4950-A10F-BDDCB3E2F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551" y="2996419"/>
            <a:ext cx="6289089" cy="213829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0" name="Rectangle 21">
            <a:extLst>
              <a:ext uri="{FF2B5EF4-FFF2-40B4-BE49-F238E27FC236}">
                <a16:creationId xmlns:a16="http://schemas.microsoft.com/office/drawing/2014/main" id="{9C956270-A498-477A-B5CA-11E37947B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19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271C-2272-4668-87CC-40DBEB7406F9}"/>
              </a:ext>
            </a:extLst>
          </p:cNvPr>
          <p:cNvSpPr>
            <a:spLocks noGrp="1"/>
          </p:cNvSpPr>
          <p:nvPr>
            <p:ph type="title"/>
          </p:nvPr>
        </p:nvSpPr>
        <p:spPr/>
        <p:txBody>
          <a:bodyPr/>
          <a:lstStyle/>
          <a:p>
            <a:r>
              <a:rPr lang="en-CA" dirty="0"/>
              <a:t>Students </a:t>
            </a:r>
          </a:p>
        </p:txBody>
      </p:sp>
      <p:pic>
        <p:nvPicPr>
          <p:cNvPr id="5" name="Content Placeholder 4" descr="Graphical user interface, text, application&#10;&#10;Description automatically generated">
            <a:extLst>
              <a:ext uri="{FF2B5EF4-FFF2-40B4-BE49-F238E27FC236}">
                <a16:creationId xmlns:a16="http://schemas.microsoft.com/office/drawing/2014/main" id="{40251D35-59C2-4DF5-8832-963EBD2E1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2712" y="2052638"/>
            <a:ext cx="4457513" cy="3997325"/>
          </a:xfrm>
        </p:spPr>
      </p:pic>
    </p:spTree>
    <p:extLst>
      <p:ext uri="{BB962C8B-B14F-4D97-AF65-F5344CB8AC3E}">
        <p14:creationId xmlns:p14="http://schemas.microsoft.com/office/powerpoint/2010/main" val="369602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76356-D992-4C25-963A-90DC52A32026}"/>
              </a:ext>
            </a:extLst>
          </p:cNvPr>
          <p:cNvSpPr>
            <a:spLocks noGrp="1"/>
          </p:cNvSpPr>
          <p:nvPr>
            <p:ph type="title"/>
          </p:nvPr>
        </p:nvSpPr>
        <p:spPr/>
        <p:txBody>
          <a:bodyPr/>
          <a:lstStyle/>
          <a:p>
            <a:pPr algn="l" rtl="1"/>
            <a:r>
              <a:rPr lang="en-CA" dirty="0"/>
              <a:t>Static vs none static</a:t>
            </a:r>
          </a:p>
        </p:txBody>
      </p:sp>
      <p:sp>
        <p:nvSpPr>
          <p:cNvPr id="3" name="Content Placeholder 2">
            <a:extLst>
              <a:ext uri="{FF2B5EF4-FFF2-40B4-BE49-F238E27FC236}">
                <a16:creationId xmlns:a16="http://schemas.microsoft.com/office/drawing/2014/main" id="{755797AD-F61F-4F73-8D25-B55F3E2AF9F1}"/>
              </a:ext>
            </a:extLst>
          </p:cNvPr>
          <p:cNvSpPr>
            <a:spLocks noGrp="1"/>
          </p:cNvSpPr>
          <p:nvPr>
            <p:ph idx="1"/>
          </p:nvPr>
        </p:nvSpPr>
        <p:spPr/>
        <p:txBody>
          <a:bodyPr/>
          <a:lstStyle/>
          <a:p>
            <a:r>
              <a:rPr lang="en-CA" dirty="0"/>
              <a:t>Normally in java, if we want to use some methods of a class or some of its parameters we need to create an instance of them and put them in the memory. The code </a:t>
            </a:r>
          </a:p>
          <a:p>
            <a:pPr lvl="1"/>
            <a:r>
              <a:rPr lang="en-CA" dirty="0"/>
              <a:t>Student s1= new Student(); does this for us.</a:t>
            </a:r>
          </a:p>
          <a:p>
            <a:pPr lvl="1"/>
            <a:r>
              <a:rPr lang="en-CA" dirty="0"/>
              <a:t>It creates an instance of the class student, and allocates some memory of size Student() to this object (initializes it).</a:t>
            </a:r>
          </a:p>
          <a:p>
            <a:pPr lvl="1"/>
            <a:r>
              <a:rPr lang="en-CA" dirty="0"/>
              <a:t>In other words if you want to </a:t>
            </a:r>
            <a:r>
              <a:rPr lang="en-CA" dirty="0">
                <a:solidFill>
                  <a:schemeClr val="tx2"/>
                </a:solidFill>
              </a:rPr>
              <a:t>talk to a human </a:t>
            </a:r>
            <a:r>
              <a:rPr lang="en-CA" dirty="0"/>
              <a:t>you need an </a:t>
            </a:r>
            <a:r>
              <a:rPr lang="en-CA" dirty="0">
                <a:solidFill>
                  <a:schemeClr val="tx2"/>
                </a:solidFill>
              </a:rPr>
              <a:t>instance</a:t>
            </a:r>
            <a:r>
              <a:rPr lang="en-CA" dirty="0"/>
              <a:t> of the class human to talk to.</a:t>
            </a:r>
          </a:p>
        </p:txBody>
      </p:sp>
    </p:spTree>
    <p:extLst>
      <p:ext uri="{BB962C8B-B14F-4D97-AF65-F5344CB8AC3E}">
        <p14:creationId xmlns:p14="http://schemas.microsoft.com/office/powerpoint/2010/main" val="2502564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1DD7-9D26-48E6-9C40-24C752BF48B7}"/>
              </a:ext>
            </a:extLst>
          </p:cNvPr>
          <p:cNvSpPr>
            <a:spLocks noGrp="1"/>
          </p:cNvSpPr>
          <p:nvPr>
            <p:ph type="title"/>
          </p:nvPr>
        </p:nvSpPr>
        <p:spPr/>
        <p:txBody>
          <a:bodyPr/>
          <a:lstStyle/>
          <a:p>
            <a:pPr algn="l" rtl="1"/>
            <a:r>
              <a:rPr lang="en-CA" dirty="0"/>
              <a:t>Static vs none static</a:t>
            </a:r>
          </a:p>
        </p:txBody>
      </p:sp>
      <p:sp>
        <p:nvSpPr>
          <p:cNvPr id="3" name="Content Placeholder 2">
            <a:extLst>
              <a:ext uri="{FF2B5EF4-FFF2-40B4-BE49-F238E27FC236}">
                <a16:creationId xmlns:a16="http://schemas.microsoft.com/office/drawing/2014/main" id="{7ABE7D74-9A12-4E54-AE51-6D1D1609F4B4}"/>
              </a:ext>
            </a:extLst>
          </p:cNvPr>
          <p:cNvSpPr>
            <a:spLocks noGrp="1"/>
          </p:cNvSpPr>
          <p:nvPr>
            <p:ph idx="1"/>
          </p:nvPr>
        </p:nvSpPr>
        <p:spPr/>
        <p:txBody>
          <a:bodyPr>
            <a:normAutofit fontScale="77500" lnSpcReduction="20000"/>
          </a:bodyPr>
          <a:lstStyle/>
          <a:p>
            <a:r>
              <a:rPr lang="en-CA" dirty="0"/>
              <a:t>Normally, first an object of that class needs to be created. </a:t>
            </a:r>
          </a:p>
          <a:p>
            <a:r>
              <a:rPr lang="en-CA" dirty="0"/>
              <a:t>Then the object is placed inside the memory and initialized. </a:t>
            </a:r>
          </a:p>
          <a:p>
            <a:r>
              <a:rPr lang="en-CA" dirty="0"/>
              <a:t>Then you can start manipulating it. </a:t>
            </a:r>
          </a:p>
          <a:p>
            <a:r>
              <a:rPr lang="en-CA" dirty="0"/>
              <a:t>The object can be created in an other class. Let it be the main class or another:</a:t>
            </a:r>
          </a:p>
          <a:p>
            <a:pPr lvl="1"/>
            <a:r>
              <a:rPr lang="en-CA" dirty="0"/>
              <a:t>A department has a human as its manager.</a:t>
            </a:r>
          </a:p>
          <a:p>
            <a:r>
              <a:rPr lang="en-CA" dirty="0"/>
              <a:t>If in order to access the methods of a class we need to create an object of it in another class and eventually run the application in the main class, </a:t>
            </a:r>
            <a:r>
              <a:rPr lang="en-CA" dirty="0">
                <a:solidFill>
                  <a:schemeClr val="tx2"/>
                </a:solidFill>
              </a:rPr>
              <a:t>where do we initialize the main class</a:t>
            </a:r>
            <a:r>
              <a:rPr lang="en-CA" dirty="0"/>
              <a:t>? </a:t>
            </a:r>
          </a:p>
          <a:p>
            <a:r>
              <a:rPr lang="en-CA" dirty="0"/>
              <a:t>Static functions and variables are a special types of elements that you can run them </a:t>
            </a:r>
            <a:r>
              <a:rPr lang="en-CA" dirty="0">
                <a:solidFill>
                  <a:schemeClr val="tx2"/>
                </a:solidFill>
              </a:rPr>
              <a:t>independent of the object that is calling </a:t>
            </a:r>
            <a:r>
              <a:rPr lang="en-CA" dirty="0"/>
              <a:t>them like the math class. </a:t>
            </a:r>
          </a:p>
          <a:p>
            <a:r>
              <a:rPr lang="en-CA" dirty="0"/>
              <a:t>Somehow these classes </a:t>
            </a:r>
            <a:r>
              <a:rPr lang="en-CA" dirty="0">
                <a:solidFill>
                  <a:schemeClr val="tx2"/>
                </a:solidFill>
              </a:rPr>
              <a:t>are loaded into the memory statically </a:t>
            </a:r>
            <a:r>
              <a:rPr lang="en-CA" dirty="0"/>
              <a:t>and don’t need someone to create an object from them.</a:t>
            </a:r>
          </a:p>
        </p:txBody>
      </p:sp>
    </p:spTree>
    <p:extLst>
      <p:ext uri="{BB962C8B-B14F-4D97-AF65-F5344CB8AC3E}">
        <p14:creationId xmlns:p14="http://schemas.microsoft.com/office/powerpoint/2010/main" val="273328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B16C-BDCE-496B-8C09-74368047F5EA}"/>
              </a:ext>
            </a:extLst>
          </p:cNvPr>
          <p:cNvSpPr>
            <a:spLocks noGrp="1"/>
          </p:cNvSpPr>
          <p:nvPr>
            <p:ph type="title"/>
          </p:nvPr>
        </p:nvSpPr>
        <p:spPr/>
        <p:txBody>
          <a:bodyPr/>
          <a:lstStyle/>
          <a:p>
            <a:pPr algn="l" rtl="1"/>
            <a:r>
              <a:rPr lang="en-CA" dirty="0"/>
              <a:t>Public static void main()</a:t>
            </a:r>
          </a:p>
        </p:txBody>
      </p:sp>
      <p:sp>
        <p:nvSpPr>
          <p:cNvPr id="3" name="Content Placeholder 2">
            <a:extLst>
              <a:ext uri="{FF2B5EF4-FFF2-40B4-BE49-F238E27FC236}">
                <a16:creationId xmlns:a16="http://schemas.microsoft.com/office/drawing/2014/main" id="{3A39D83F-7BF7-498A-92F0-50EC848EBB11}"/>
              </a:ext>
            </a:extLst>
          </p:cNvPr>
          <p:cNvSpPr>
            <a:spLocks noGrp="1"/>
          </p:cNvSpPr>
          <p:nvPr>
            <p:ph idx="1"/>
          </p:nvPr>
        </p:nvSpPr>
        <p:spPr/>
        <p:txBody>
          <a:bodyPr/>
          <a:lstStyle/>
          <a:p>
            <a:r>
              <a:rPr lang="en-CA" dirty="0"/>
              <a:t>In informal terms the main method is declared static because it is the manager of the project or where we start of our application.</a:t>
            </a:r>
          </a:p>
          <a:p>
            <a:r>
              <a:rPr lang="en-CA" dirty="0"/>
              <a:t>It does not return anything.</a:t>
            </a:r>
          </a:p>
        </p:txBody>
      </p:sp>
    </p:spTree>
    <p:extLst>
      <p:ext uri="{BB962C8B-B14F-4D97-AF65-F5344CB8AC3E}">
        <p14:creationId xmlns:p14="http://schemas.microsoft.com/office/powerpoint/2010/main" val="2944485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4B96-17D5-47FB-AC06-6E84E1C7BFD4}"/>
              </a:ext>
            </a:extLst>
          </p:cNvPr>
          <p:cNvSpPr>
            <a:spLocks noGrp="1"/>
          </p:cNvSpPr>
          <p:nvPr>
            <p:ph type="title"/>
          </p:nvPr>
        </p:nvSpPr>
        <p:spPr/>
        <p:txBody>
          <a:bodyPr/>
          <a:lstStyle/>
          <a:p>
            <a:pPr algn="l" rtl="1"/>
            <a:r>
              <a:rPr lang="en-US" dirty="0"/>
              <a:t>Static vs none static </a:t>
            </a:r>
            <a:endParaRPr lang="en-CA" dirty="0"/>
          </a:p>
        </p:txBody>
      </p:sp>
      <p:sp>
        <p:nvSpPr>
          <p:cNvPr id="3" name="Content Placeholder 2">
            <a:extLst>
              <a:ext uri="{FF2B5EF4-FFF2-40B4-BE49-F238E27FC236}">
                <a16:creationId xmlns:a16="http://schemas.microsoft.com/office/drawing/2014/main" id="{77369599-9814-45E2-A3A3-FA4B44274DC0}"/>
              </a:ext>
            </a:extLst>
          </p:cNvPr>
          <p:cNvSpPr>
            <a:spLocks noGrp="1"/>
          </p:cNvSpPr>
          <p:nvPr>
            <p:ph idx="1"/>
          </p:nvPr>
        </p:nvSpPr>
        <p:spPr/>
        <p:txBody>
          <a:bodyPr>
            <a:normAutofit fontScale="85000" lnSpcReduction="10000"/>
          </a:bodyPr>
          <a:lstStyle/>
          <a:p>
            <a:r>
              <a:rPr lang="en-US" dirty="0"/>
              <a:t>So if you are coding </a:t>
            </a:r>
            <a:r>
              <a:rPr lang="en-US" dirty="0">
                <a:solidFill>
                  <a:schemeClr val="tx2"/>
                </a:solidFill>
              </a:rPr>
              <a:t>in the main class</a:t>
            </a:r>
            <a:r>
              <a:rPr lang="en-US" dirty="0"/>
              <a:t>, all methods should be </a:t>
            </a:r>
            <a:r>
              <a:rPr lang="en-US" dirty="0">
                <a:solidFill>
                  <a:schemeClr val="tx2"/>
                </a:solidFill>
              </a:rPr>
              <a:t>static</a:t>
            </a:r>
            <a:r>
              <a:rPr lang="en-US" dirty="0"/>
              <a:t>. Since they are in the class that must create everything.</a:t>
            </a:r>
          </a:p>
          <a:p>
            <a:r>
              <a:rPr lang="en-US" dirty="0"/>
              <a:t>If you are coding in </a:t>
            </a:r>
            <a:r>
              <a:rPr lang="en-US" dirty="0">
                <a:solidFill>
                  <a:srgbClr val="C00000"/>
                </a:solidFill>
              </a:rPr>
              <a:t>other</a:t>
            </a:r>
            <a:r>
              <a:rPr lang="en-US" dirty="0"/>
              <a:t> classes all your methods should be </a:t>
            </a:r>
            <a:r>
              <a:rPr lang="en-US" dirty="0">
                <a:solidFill>
                  <a:srgbClr val="C00000"/>
                </a:solidFill>
              </a:rPr>
              <a:t>none</a:t>
            </a:r>
            <a:r>
              <a:rPr lang="en-US" dirty="0"/>
              <a:t> static. (I will take out points if the methods in your classes are static unless they are in the main class).</a:t>
            </a:r>
          </a:p>
          <a:p>
            <a:r>
              <a:rPr lang="en-US" dirty="0"/>
              <a:t>What is static is launched in the memory and is ready to be launched.</a:t>
            </a:r>
          </a:p>
          <a:p>
            <a:r>
              <a:rPr lang="en-US" dirty="0"/>
              <a:t>What is none static has to wait until an object is created that assigns memory to it. </a:t>
            </a:r>
          </a:p>
          <a:p>
            <a:r>
              <a:rPr lang="en-CA" dirty="0"/>
              <a:t>Static elements will stay in the memory and is not efficient if not static garbage collection might do the trick for us. (will be talked about later). </a:t>
            </a:r>
          </a:p>
          <a:p>
            <a:endParaRPr lang="en-CA" dirty="0"/>
          </a:p>
        </p:txBody>
      </p:sp>
    </p:spTree>
    <p:extLst>
      <p:ext uri="{BB962C8B-B14F-4D97-AF65-F5344CB8AC3E}">
        <p14:creationId xmlns:p14="http://schemas.microsoft.com/office/powerpoint/2010/main" val="1326410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0529-FF05-450F-9E89-C783D9D74DFA}"/>
              </a:ext>
            </a:extLst>
          </p:cNvPr>
          <p:cNvSpPr>
            <a:spLocks noGrp="1"/>
          </p:cNvSpPr>
          <p:nvPr>
            <p:ph type="title"/>
          </p:nvPr>
        </p:nvSpPr>
        <p:spPr/>
        <p:txBody>
          <a:bodyPr/>
          <a:lstStyle/>
          <a:p>
            <a:pPr algn="l" rtl="1"/>
            <a:r>
              <a:rPr lang="en-CA" dirty="0"/>
              <a:t>Practice </a:t>
            </a:r>
          </a:p>
        </p:txBody>
      </p:sp>
      <p:sp>
        <p:nvSpPr>
          <p:cNvPr id="3" name="Content Placeholder 2">
            <a:extLst>
              <a:ext uri="{FF2B5EF4-FFF2-40B4-BE49-F238E27FC236}">
                <a16:creationId xmlns:a16="http://schemas.microsoft.com/office/drawing/2014/main" id="{7BDA29E6-7034-4D4C-AED8-2B60A6266B4A}"/>
              </a:ext>
            </a:extLst>
          </p:cNvPr>
          <p:cNvSpPr>
            <a:spLocks noGrp="1"/>
          </p:cNvSpPr>
          <p:nvPr>
            <p:ph idx="1"/>
          </p:nvPr>
        </p:nvSpPr>
        <p:spPr/>
        <p:txBody>
          <a:bodyPr/>
          <a:lstStyle/>
          <a:p>
            <a:r>
              <a:rPr lang="en-CA" dirty="0"/>
              <a:t>In the lion class:</a:t>
            </a:r>
          </a:p>
          <a:p>
            <a:pPr lvl="1"/>
            <a:r>
              <a:rPr lang="en-CA" dirty="0"/>
              <a:t>Add a void method roar();</a:t>
            </a:r>
          </a:p>
          <a:p>
            <a:pPr lvl="1"/>
            <a:r>
              <a:rPr lang="en-CA" dirty="0"/>
              <a:t>Add an int attribute age;</a:t>
            </a:r>
          </a:p>
          <a:p>
            <a:pPr lvl="1"/>
            <a:r>
              <a:rPr lang="en-CA" dirty="0"/>
              <a:t>Add a String attribute location.</a:t>
            </a:r>
          </a:p>
          <a:p>
            <a:r>
              <a:rPr lang="en-CA" dirty="0"/>
              <a:t>In the main class: </a:t>
            </a:r>
          </a:p>
          <a:p>
            <a:pPr lvl="1"/>
            <a:r>
              <a:rPr lang="en-CA" dirty="0"/>
              <a:t>Create three different lions. </a:t>
            </a:r>
          </a:p>
          <a:p>
            <a:pPr lvl="1"/>
            <a:r>
              <a:rPr lang="en-CA" dirty="0"/>
              <a:t>Print their ages together with their locations: See how connecting them makes sense now. </a:t>
            </a:r>
          </a:p>
        </p:txBody>
      </p:sp>
    </p:spTree>
    <p:extLst>
      <p:ext uri="{BB962C8B-B14F-4D97-AF65-F5344CB8AC3E}">
        <p14:creationId xmlns:p14="http://schemas.microsoft.com/office/powerpoint/2010/main" val="2847801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AC14-5C5B-463A-990E-7D0FA3286891}"/>
              </a:ext>
            </a:extLst>
          </p:cNvPr>
          <p:cNvSpPr>
            <a:spLocks noGrp="1"/>
          </p:cNvSpPr>
          <p:nvPr>
            <p:ph type="title"/>
          </p:nvPr>
        </p:nvSpPr>
        <p:spPr/>
        <p:txBody>
          <a:bodyPr/>
          <a:lstStyle/>
          <a:p>
            <a:pPr algn="l" rtl="1"/>
            <a:r>
              <a:rPr lang="en-CA" dirty="0"/>
              <a:t>Private</a:t>
            </a:r>
          </a:p>
        </p:txBody>
      </p:sp>
      <p:sp>
        <p:nvSpPr>
          <p:cNvPr id="3" name="Content Placeholder 2">
            <a:extLst>
              <a:ext uri="{FF2B5EF4-FFF2-40B4-BE49-F238E27FC236}">
                <a16:creationId xmlns:a16="http://schemas.microsoft.com/office/drawing/2014/main" id="{6A5465BC-4F68-46F5-A61F-6764AF2F2B31}"/>
              </a:ext>
            </a:extLst>
          </p:cNvPr>
          <p:cNvSpPr>
            <a:spLocks noGrp="1"/>
          </p:cNvSpPr>
          <p:nvPr>
            <p:ph idx="1"/>
          </p:nvPr>
        </p:nvSpPr>
        <p:spPr/>
        <p:txBody>
          <a:bodyPr>
            <a:normAutofit lnSpcReduction="10000"/>
          </a:bodyPr>
          <a:lstStyle/>
          <a:p>
            <a:r>
              <a:rPr lang="en-CA" dirty="0"/>
              <a:t>As you can observe, the main class has access to all of the attributes of your lions. Try creating a lion l1 and then setting its age to 4; You will see that this is possible.</a:t>
            </a:r>
          </a:p>
          <a:p>
            <a:r>
              <a:rPr lang="en-CA" dirty="0"/>
              <a:t>How can I limit the access of other classes to my attributes? </a:t>
            </a:r>
          </a:p>
          <a:p>
            <a:pPr lvl="1"/>
            <a:r>
              <a:rPr lang="en-CA" dirty="0"/>
              <a:t>Use the access modifier keyword: </a:t>
            </a:r>
            <a:r>
              <a:rPr lang="en-CA" dirty="0">
                <a:solidFill>
                  <a:schemeClr val="tx2"/>
                </a:solidFill>
              </a:rPr>
              <a:t>private</a:t>
            </a:r>
          </a:p>
          <a:p>
            <a:pPr lvl="1"/>
            <a:r>
              <a:rPr lang="en-CA" dirty="0"/>
              <a:t>If something is defined as private(method or field), it can not be accessed outside that class directly.</a:t>
            </a:r>
          </a:p>
          <a:p>
            <a:r>
              <a:rPr lang="en-CA" dirty="0"/>
              <a:t>Change the location attribute in the lion class to private. Then go to the main class and type l1.location (you will see an error as location will not be displayed as it is private). </a:t>
            </a:r>
          </a:p>
          <a:p>
            <a:endParaRPr lang="en-CA" dirty="0"/>
          </a:p>
        </p:txBody>
      </p:sp>
    </p:spTree>
    <p:extLst>
      <p:ext uri="{BB962C8B-B14F-4D97-AF65-F5344CB8AC3E}">
        <p14:creationId xmlns:p14="http://schemas.microsoft.com/office/powerpoint/2010/main" val="308431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64EF-E2A5-4897-B579-72F849290473}"/>
              </a:ext>
            </a:extLst>
          </p:cNvPr>
          <p:cNvSpPr>
            <a:spLocks noGrp="1"/>
          </p:cNvSpPr>
          <p:nvPr>
            <p:ph type="title"/>
          </p:nvPr>
        </p:nvSpPr>
        <p:spPr/>
        <p:txBody>
          <a:bodyPr/>
          <a:lstStyle/>
          <a:p>
            <a:pPr algn="l" rtl="1"/>
            <a:r>
              <a:rPr lang="en-CA" dirty="0"/>
              <a:t>User defined classes	</a:t>
            </a:r>
          </a:p>
        </p:txBody>
      </p:sp>
      <p:sp>
        <p:nvSpPr>
          <p:cNvPr id="3" name="Content Placeholder 2">
            <a:extLst>
              <a:ext uri="{FF2B5EF4-FFF2-40B4-BE49-F238E27FC236}">
                <a16:creationId xmlns:a16="http://schemas.microsoft.com/office/drawing/2014/main" id="{F0D578E2-DF55-4F0F-9013-30070BC449FC}"/>
              </a:ext>
            </a:extLst>
          </p:cNvPr>
          <p:cNvSpPr>
            <a:spLocks noGrp="1"/>
          </p:cNvSpPr>
          <p:nvPr>
            <p:ph idx="1"/>
          </p:nvPr>
        </p:nvSpPr>
        <p:spPr/>
        <p:txBody>
          <a:bodyPr/>
          <a:lstStyle/>
          <a:p>
            <a:r>
              <a:rPr lang="en-CA" dirty="0"/>
              <a:t>Java is an Object Oriented language.</a:t>
            </a:r>
          </a:p>
          <a:p>
            <a:r>
              <a:rPr lang="en-CA" dirty="0"/>
              <a:t>Almost everything in Java can be viewed as an object of something. But what does that mean?</a:t>
            </a:r>
          </a:p>
          <a:p>
            <a:r>
              <a:rPr lang="en-CA" dirty="0"/>
              <a:t>Informally, objects are instances of classes. </a:t>
            </a:r>
          </a:p>
          <a:p>
            <a:r>
              <a:rPr lang="en-CA" dirty="0"/>
              <a:t>But what are classes? </a:t>
            </a:r>
          </a:p>
          <a:p>
            <a:endParaRPr lang="en-CA" dirty="0"/>
          </a:p>
        </p:txBody>
      </p:sp>
    </p:spTree>
    <p:extLst>
      <p:ext uri="{BB962C8B-B14F-4D97-AF65-F5344CB8AC3E}">
        <p14:creationId xmlns:p14="http://schemas.microsoft.com/office/powerpoint/2010/main" val="2688575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B38B-EF86-4F70-B198-8A9B8B9AFF09}"/>
              </a:ext>
            </a:extLst>
          </p:cNvPr>
          <p:cNvSpPr>
            <a:spLocks noGrp="1"/>
          </p:cNvSpPr>
          <p:nvPr>
            <p:ph type="title"/>
          </p:nvPr>
        </p:nvSpPr>
        <p:spPr/>
        <p:txBody>
          <a:bodyPr/>
          <a:lstStyle/>
          <a:p>
            <a:pPr algn="l" rtl="1"/>
            <a:r>
              <a:rPr lang="en-US" dirty="0"/>
              <a:t>Code </a:t>
            </a:r>
            <a:endParaRPr lang="en-CA" dirty="0"/>
          </a:p>
        </p:txBody>
      </p:sp>
      <p:sp>
        <p:nvSpPr>
          <p:cNvPr id="3" name="Content Placeholder 2">
            <a:extLst>
              <a:ext uri="{FF2B5EF4-FFF2-40B4-BE49-F238E27FC236}">
                <a16:creationId xmlns:a16="http://schemas.microsoft.com/office/drawing/2014/main" id="{70F488C9-70AC-45FF-90A6-2AF70CE99D15}"/>
              </a:ext>
            </a:extLst>
          </p:cNvPr>
          <p:cNvSpPr>
            <a:spLocks noGrp="1"/>
          </p:cNvSpPr>
          <p:nvPr>
            <p:ph idx="1"/>
          </p:nvPr>
        </p:nvSpPr>
        <p:spPr/>
        <p:txBody>
          <a:bodyPr/>
          <a:lstStyle/>
          <a:p>
            <a:r>
              <a:rPr lang="en-US" dirty="0"/>
              <a:t>If you don`t  specify if a variable is private or public, it will be considered public. </a:t>
            </a:r>
          </a:p>
          <a:p>
            <a:r>
              <a:rPr lang="en-US" dirty="0"/>
              <a:t>Our lion does not want to share its location or what it is going to eat with anyone outside the class. But any other method inside the lion class has access to its private elements. Look at the next slide.  </a:t>
            </a:r>
            <a:endParaRPr lang="en-CA" dirty="0"/>
          </a:p>
        </p:txBody>
      </p:sp>
    </p:spTree>
    <p:extLst>
      <p:ext uri="{BB962C8B-B14F-4D97-AF65-F5344CB8AC3E}">
        <p14:creationId xmlns:p14="http://schemas.microsoft.com/office/powerpoint/2010/main" val="1492505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E8515BB-59EE-453D-82CE-EE72BF309F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7F492A7-5C9A-44D0-BA44-2132810955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38CB1921-2103-4962-BC2D-CB488DD9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7309053-D520-473F-B065-0965E5C88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97F2982-9D29-4C8C-B653-C0BCE1B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B325BAC-AB46-48CC-9F6B-79864ABE5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a:extLst>
              <a:ext uri="{FF2B5EF4-FFF2-40B4-BE49-F238E27FC236}">
                <a16:creationId xmlns:a16="http://schemas.microsoft.com/office/drawing/2014/main" id="{EAF1CE20-1BF6-42BB-AF36-D72F27ED17FC}"/>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6" name="Rectangle 25">
            <a:extLst>
              <a:ext uri="{FF2B5EF4-FFF2-40B4-BE49-F238E27FC236}">
                <a16:creationId xmlns:a16="http://schemas.microsoft.com/office/drawing/2014/main" id="{9CC4AF46-A1F3-4DF9-8F71-44A6B10E4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E798FC9-A14A-487D-88A2-A57F0029DC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C5065053-9EF0-4668-9CF6-DD9A49BE24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5CD8DEDF-3AC4-4735-B9FF-7BE084C2B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06AA5C-5136-4C1B-8030-6FE6F0F55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410167-A5D0-4B9C-A90D-300AF6533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36AD6-A4FC-4E8D-95B9-43374EE290EA}"/>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Lion with private methods and fields</a:t>
            </a:r>
          </a:p>
        </p:txBody>
      </p:sp>
      <p:pic>
        <p:nvPicPr>
          <p:cNvPr id="7" name="Content Placeholder 6" descr="A picture containing text&#10;&#10;Description automatically generated">
            <a:extLst>
              <a:ext uri="{FF2B5EF4-FFF2-40B4-BE49-F238E27FC236}">
                <a16:creationId xmlns:a16="http://schemas.microsoft.com/office/drawing/2014/main" id="{5CBD4839-E7CC-4A5E-9395-5B791DBA838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44747" y="1182435"/>
            <a:ext cx="5297322" cy="449379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8" name="Rectangle 37">
            <a:extLst>
              <a:ext uri="{FF2B5EF4-FFF2-40B4-BE49-F238E27FC236}">
                <a16:creationId xmlns:a16="http://schemas.microsoft.com/office/drawing/2014/main" id="{04A2D297-946C-413D-8762-81BB0BB72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88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5F5D-397E-48A3-9E1E-2D6DC5B20292}"/>
              </a:ext>
            </a:extLst>
          </p:cNvPr>
          <p:cNvSpPr>
            <a:spLocks noGrp="1"/>
          </p:cNvSpPr>
          <p:nvPr>
            <p:ph type="title"/>
          </p:nvPr>
        </p:nvSpPr>
        <p:spPr/>
        <p:txBody>
          <a:bodyPr/>
          <a:lstStyle/>
          <a:p>
            <a:pPr algn="l" rtl="1"/>
            <a:r>
              <a:rPr lang="en-CA" dirty="0"/>
              <a:t>Setters and Getters</a:t>
            </a:r>
          </a:p>
        </p:txBody>
      </p:sp>
      <p:sp>
        <p:nvSpPr>
          <p:cNvPr id="3" name="Content Placeholder 2">
            <a:extLst>
              <a:ext uri="{FF2B5EF4-FFF2-40B4-BE49-F238E27FC236}">
                <a16:creationId xmlns:a16="http://schemas.microsoft.com/office/drawing/2014/main" id="{E8E1FB32-B7EB-41CC-B764-6620C1E447D1}"/>
              </a:ext>
            </a:extLst>
          </p:cNvPr>
          <p:cNvSpPr>
            <a:spLocks noGrp="1"/>
          </p:cNvSpPr>
          <p:nvPr>
            <p:ph idx="1"/>
          </p:nvPr>
        </p:nvSpPr>
        <p:spPr/>
        <p:txBody>
          <a:bodyPr>
            <a:normAutofit fontScale="85000" lnSpcReduction="10000"/>
          </a:bodyPr>
          <a:lstStyle/>
          <a:p>
            <a:r>
              <a:rPr lang="en-CA" dirty="0"/>
              <a:t>Lion is a map. We create lions from the lion map. If the location in the lion map is private and we cant access it outside the lion class (where we are creating objects). What should we do?</a:t>
            </a:r>
          </a:p>
          <a:p>
            <a:r>
              <a:rPr lang="en-CA" dirty="0"/>
              <a:t>Create two methods </a:t>
            </a:r>
            <a:r>
              <a:rPr lang="en-CA" dirty="0">
                <a:solidFill>
                  <a:schemeClr val="tx2"/>
                </a:solidFill>
              </a:rPr>
              <a:t>in the Lion class</a:t>
            </a:r>
            <a:r>
              <a:rPr lang="en-CA" dirty="0"/>
              <a:t>:</a:t>
            </a:r>
          </a:p>
          <a:p>
            <a:pPr lvl="1"/>
            <a:r>
              <a:rPr lang="en-CA" dirty="0"/>
              <a:t>Public void </a:t>
            </a:r>
            <a:r>
              <a:rPr lang="en-CA" dirty="0" err="1"/>
              <a:t>setAge</a:t>
            </a:r>
            <a:r>
              <a:rPr lang="en-CA" dirty="0"/>
              <a:t>(int age): Sets the age</a:t>
            </a:r>
          </a:p>
          <a:p>
            <a:pPr lvl="1"/>
            <a:r>
              <a:rPr lang="en-CA" dirty="0"/>
              <a:t>Public int </a:t>
            </a:r>
            <a:r>
              <a:rPr lang="en-CA" dirty="0" err="1"/>
              <a:t>getAge</a:t>
            </a:r>
            <a:r>
              <a:rPr lang="en-CA" dirty="0"/>
              <a:t>(int age): returns the age.</a:t>
            </a:r>
          </a:p>
          <a:p>
            <a:r>
              <a:rPr lang="en-CA" dirty="0"/>
              <a:t>Setters are ways to modify private fields (or all of the fields in general) in java.  </a:t>
            </a:r>
          </a:p>
          <a:p>
            <a:r>
              <a:rPr lang="en-CA" dirty="0"/>
              <a:t>Setters allow us to ask for authentication or the avoid giving direct access to other classes. </a:t>
            </a:r>
          </a:p>
          <a:p>
            <a:r>
              <a:rPr lang="en-CA" dirty="0"/>
              <a:t>Getters are then used to obtain the value of the modified variable. </a:t>
            </a:r>
          </a:p>
        </p:txBody>
      </p:sp>
    </p:spTree>
    <p:extLst>
      <p:ext uri="{BB962C8B-B14F-4D97-AF65-F5344CB8AC3E}">
        <p14:creationId xmlns:p14="http://schemas.microsoft.com/office/powerpoint/2010/main" val="589070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75FD-15E3-4443-AD54-8A54B4777B56}"/>
              </a:ext>
            </a:extLst>
          </p:cNvPr>
          <p:cNvSpPr>
            <a:spLocks noGrp="1"/>
          </p:cNvSpPr>
          <p:nvPr>
            <p:ph type="title"/>
          </p:nvPr>
        </p:nvSpPr>
        <p:spPr/>
        <p:txBody>
          <a:bodyPr/>
          <a:lstStyle/>
          <a:p>
            <a:pPr algn="l" rtl="1"/>
            <a:r>
              <a:rPr lang="en-CA" dirty="0"/>
              <a:t>Setter and getter example</a:t>
            </a:r>
          </a:p>
        </p:txBody>
      </p:sp>
      <p:sp>
        <p:nvSpPr>
          <p:cNvPr id="3" name="Content Placeholder 2">
            <a:extLst>
              <a:ext uri="{FF2B5EF4-FFF2-40B4-BE49-F238E27FC236}">
                <a16:creationId xmlns:a16="http://schemas.microsoft.com/office/drawing/2014/main" id="{4BD13B76-932B-4B66-B0D3-BDD05F915074}"/>
              </a:ext>
            </a:extLst>
          </p:cNvPr>
          <p:cNvSpPr>
            <a:spLocks noGrp="1"/>
          </p:cNvSpPr>
          <p:nvPr>
            <p:ph idx="1"/>
          </p:nvPr>
        </p:nvSpPr>
        <p:spPr/>
        <p:txBody>
          <a:bodyPr/>
          <a:lstStyle/>
          <a:p>
            <a:r>
              <a:rPr lang="en-CA" dirty="0"/>
              <a:t>Set the values of the attribute using setters.</a:t>
            </a:r>
          </a:p>
          <a:p>
            <a:r>
              <a:rPr lang="en-CA" dirty="0"/>
              <a:t>Get these values using getters. </a:t>
            </a:r>
          </a:p>
          <a:p>
            <a:r>
              <a:rPr lang="en-CA" dirty="0"/>
              <a:t> Next slide provides you with some examples. </a:t>
            </a:r>
          </a:p>
        </p:txBody>
      </p:sp>
    </p:spTree>
    <p:extLst>
      <p:ext uri="{BB962C8B-B14F-4D97-AF65-F5344CB8AC3E}">
        <p14:creationId xmlns:p14="http://schemas.microsoft.com/office/powerpoint/2010/main" val="2548245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8F4B8D-CB62-49AA-BBC9-BFBF0FA438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0B11A20E-F906-44AF-9B8C-5C7607ED28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589F2FE7-0776-45FC-BA50-B33FD5272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E28EA0B-064B-42ED-AEB7-E2B518F58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815A55-8D70-457A-807A-8497E4EB2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9409685-E4D7-4C17-A7A6-C7C411192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0BB97CD4-5E08-4372-8A06-C645E5701DC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6FF2E927-A293-45DB-9963-4A49B58E0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FEE3086-420A-44F6-800E-6B5452C8E6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67EEBD3B-F93B-4433-A761-56CF51CFE3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B9C79214-593D-4D06-9432-87237EE9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FC945CA-469A-4845-9417-1B842B8D6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1D8BAB5-3266-41A2-A51E-E7FB09E17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442832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00BCA-30FD-4DB3-8D46-2903383AC3ED}"/>
              </a:ext>
            </a:extLst>
          </p:cNvPr>
          <p:cNvSpPr>
            <a:spLocks noGrp="1"/>
          </p:cNvSpPr>
          <p:nvPr>
            <p:ph type="title"/>
          </p:nvPr>
        </p:nvSpPr>
        <p:spPr>
          <a:xfrm>
            <a:off x="1969804" y="3428998"/>
            <a:ext cx="2658856" cy="2268559"/>
          </a:xfrm>
        </p:spPr>
        <p:txBody>
          <a:bodyPr vert="horz" lIns="91440" tIns="45720" rIns="91440" bIns="45720" rtlCol="0" anchor="t">
            <a:normAutofit/>
          </a:bodyPr>
          <a:lstStyle/>
          <a:p>
            <a:r>
              <a:rPr lang="en-US" sz="3200" dirty="0"/>
              <a:t>Setters and getters Lion Class</a:t>
            </a:r>
          </a:p>
        </p:txBody>
      </p:sp>
      <p:pic>
        <p:nvPicPr>
          <p:cNvPr id="5" name="Content Placeholder 4" descr="A picture containing timeline&#10;&#10;Description automatically generated">
            <a:extLst>
              <a:ext uri="{FF2B5EF4-FFF2-40B4-BE49-F238E27FC236}">
                <a16:creationId xmlns:a16="http://schemas.microsoft.com/office/drawing/2014/main" id="{B93D10E4-796E-41F4-A434-5C239CD015A3}"/>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887" b="1"/>
          <a:stretch/>
        </p:blipFill>
        <p:spPr>
          <a:xfrm>
            <a:off x="5435859" y="227"/>
            <a:ext cx="5949061" cy="6858000"/>
          </a:xfrm>
          <a:prstGeom prst="rect">
            <a:avLst/>
          </a:prstGeom>
          <a:ln w="12700">
            <a:solidFill>
              <a:schemeClr val="tx1"/>
            </a:solidFill>
          </a:ln>
        </p:spPr>
      </p:pic>
      <p:sp>
        <p:nvSpPr>
          <p:cNvPr id="36" name="Rectangle 35">
            <a:extLst>
              <a:ext uri="{FF2B5EF4-FFF2-40B4-BE49-F238E27FC236}">
                <a16:creationId xmlns:a16="http://schemas.microsoft.com/office/drawing/2014/main" id="{BE71B4E1-B84B-4092-9656-51407AC9A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2586"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950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712BB1-98C0-4A8A-835D-6829EF6A0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F2096BC-6C6D-41F2-90AA-2578BD496E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9BBEF840-FEAD-46CB-B5C3-4F79B52327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A24FBFAC-873C-4D59-814A-DCAF5D9FE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9D28307-0123-4C8C-BCEC-91815ACE2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ACDFCD-84FE-4000-A15C-27481460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48B59-C30F-4F60-B160-5F531EEE7A3B}"/>
              </a:ext>
            </a:extLst>
          </p:cNvPr>
          <p:cNvSpPr>
            <a:spLocks noGrp="1"/>
          </p:cNvSpPr>
          <p:nvPr>
            <p:ph type="title"/>
          </p:nvPr>
        </p:nvSpPr>
        <p:spPr>
          <a:xfrm>
            <a:off x="1969803" y="808056"/>
            <a:ext cx="8608037" cy="1077229"/>
          </a:xfrm>
        </p:spPr>
        <p:txBody>
          <a:bodyPr>
            <a:normAutofit/>
          </a:bodyPr>
          <a:lstStyle/>
          <a:p>
            <a:pPr algn="l" rtl="1"/>
            <a:r>
              <a:rPr lang="en-US"/>
              <a:t>Creating Lions </a:t>
            </a:r>
            <a:endParaRPr lang="en-CA" dirty="0"/>
          </a:p>
        </p:txBody>
      </p:sp>
      <p:sp>
        <p:nvSpPr>
          <p:cNvPr id="9" name="Content Placeholder 8">
            <a:extLst>
              <a:ext uri="{FF2B5EF4-FFF2-40B4-BE49-F238E27FC236}">
                <a16:creationId xmlns:a16="http://schemas.microsoft.com/office/drawing/2014/main" id="{C6B0F19E-4AF0-43D9-BE71-31B020606F90}"/>
              </a:ext>
            </a:extLst>
          </p:cNvPr>
          <p:cNvSpPr>
            <a:spLocks noGrp="1"/>
          </p:cNvSpPr>
          <p:nvPr>
            <p:ph idx="1"/>
          </p:nvPr>
        </p:nvSpPr>
        <p:spPr>
          <a:xfrm>
            <a:off x="1975805" y="2052116"/>
            <a:ext cx="2908167" cy="3997828"/>
          </a:xfrm>
        </p:spPr>
        <p:txBody>
          <a:bodyPr>
            <a:normAutofit/>
          </a:bodyPr>
          <a:lstStyle/>
          <a:p>
            <a:r>
              <a:rPr lang="en-US" sz="1600" dirty="0"/>
              <a:t>The location is set to Africa in line 19. </a:t>
            </a:r>
          </a:p>
          <a:p>
            <a:r>
              <a:rPr lang="en-US" sz="1600" dirty="0"/>
              <a:t>The location is printed in line 20.</a:t>
            </a:r>
          </a:p>
          <a:p>
            <a:r>
              <a:rPr lang="en-US" sz="1600" dirty="0"/>
              <a:t>The fact that </a:t>
            </a:r>
            <a:r>
              <a:rPr lang="en-US" sz="1600" dirty="0" err="1"/>
              <a:t>shouldHunt</a:t>
            </a:r>
            <a:r>
              <a:rPr lang="en-US" sz="1600" dirty="0"/>
              <a:t> is printing hunting shows that the assignment of the location was successful. </a:t>
            </a:r>
          </a:p>
          <a:p>
            <a:endParaRPr lang="en-US" sz="16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C5344A11-1912-4208-9F10-AE6045486DEC}"/>
              </a:ext>
            </a:extLst>
          </p:cNvPr>
          <p:cNvPicPr>
            <a:picLocks noChangeAspect="1"/>
          </p:cNvPicPr>
          <p:nvPr/>
        </p:nvPicPr>
        <p:blipFill rotWithShape="1">
          <a:blip r:embed="rId5">
            <a:extLst>
              <a:ext uri="{28A0092B-C50C-407E-A947-70E740481C1C}">
                <a14:useLocalDpi xmlns:a14="http://schemas.microsoft.com/office/drawing/2010/main" val="0"/>
              </a:ext>
            </a:extLst>
          </a:blip>
          <a:srcRect r="8585" b="-4"/>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08CBDCE7-5012-40F9-8D15-A8DB7E1C9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641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8" name="Rectangle 11">
            <a:extLst>
              <a:ext uri="{FF2B5EF4-FFF2-40B4-BE49-F238E27FC236}">
                <a16:creationId xmlns:a16="http://schemas.microsoft.com/office/drawing/2014/main" id="{809310B2-7420-43AA-8759-3A3142B8C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3">
            <a:extLst>
              <a:ext uri="{FF2B5EF4-FFF2-40B4-BE49-F238E27FC236}">
                <a16:creationId xmlns:a16="http://schemas.microsoft.com/office/drawing/2014/main" id="{49E56956-386F-4610-8F4D-753C58591E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0" name="Picture 15">
            <a:extLst>
              <a:ext uri="{FF2B5EF4-FFF2-40B4-BE49-F238E27FC236}">
                <a16:creationId xmlns:a16="http://schemas.microsoft.com/office/drawing/2014/main" id="{57A518DC-1B4F-4E65-9B0D-3A6D807FAA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17">
            <a:extLst>
              <a:ext uri="{FF2B5EF4-FFF2-40B4-BE49-F238E27FC236}">
                <a16:creationId xmlns:a16="http://schemas.microsoft.com/office/drawing/2014/main" id="{F49910F8-4FC8-4858-BA52-E15CC2448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9">
            <a:extLst>
              <a:ext uri="{FF2B5EF4-FFF2-40B4-BE49-F238E27FC236}">
                <a16:creationId xmlns:a16="http://schemas.microsoft.com/office/drawing/2014/main" id="{7BF96701-BC08-46CF-ADD0-183E4217F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1">
            <a:extLst>
              <a:ext uri="{FF2B5EF4-FFF2-40B4-BE49-F238E27FC236}">
                <a16:creationId xmlns:a16="http://schemas.microsoft.com/office/drawing/2014/main" id="{795A0800-6EA7-4EDD-82C0-97B0E6AE9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72056-CCFD-4E77-8327-798C047E07FF}"/>
              </a:ext>
            </a:extLst>
          </p:cNvPr>
          <p:cNvSpPr>
            <a:spLocks noGrp="1"/>
          </p:cNvSpPr>
          <p:nvPr>
            <p:ph type="title"/>
          </p:nvPr>
        </p:nvSpPr>
        <p:spPr>
          <a:xfrm>
            <a:off x="1969804" y="808056"/>
            <a:ext cx="3317492" cy="1077229"/>
          </a:xfrm>
        </p:spPr>
        <p:txBody>
          <a:bodyPr>
            <a:normAutofit/>
          </a:bodyPr>
          <a:lstStyle/>
          <a:p>
            <a:pPr algn="l" rtl="1"/>
            <a:r>
              <a:rPr lang="en-US"/>
              <a:t>Lion Class Completed </a:t>
            </a:r>
            <a:endParaRPr lang="en-CA" dirty="0"/>
          </a:p>
        </p:txBody>
      </p:sp>
      <p:sp>
        <p:nvSpPr>
          <p:cNvPr id="9" name="Content Placeholder 8">
            <a:extLst>
              <a:ext uri="{FF2B5EF4-FFF2-40B4-BE49-F238E27FC236}">
                <a16:creationId xmlns:a16="http://schemas.microsoft.com/office/drawing/2014/main" id="{5F0F6DBC-9A6B-44A1-87BF-F3BDF16497FE}"/>
              </a:ext>
            </a:extLst>
          </p:cNvPr>
          <p:cNvSpPr>
            <a:spLocks noGrp="1"/>
          </p:cNvSpPr>
          <p:nvPr>
            <p:ph idx="1"/>
          </p:nvPr>
        </p:nvSpPr>
        <p:spPr>
          <a:xfrm>
            <a:off x="1969803" y="2052116"/>
            <a:ext cx="3317493" cy="3997828"/>
          </a:xfrm>
        </p:spPr>
        <p:txBody>
          <a:bodyPr>
            <a:normAutofit/>
          </a:bodyPr>
          <a:lstStyle/>
          <a:p>
            <a:r>
              <a:rPr lang="en-US" sz="1800" dirty="0"/>
              <a:t>Using setters and getters to respect the protocol.</a:t>
            </a:r>
          </a:p>
          <a:p>
            <a:r>
              <a:rPr lang="en-US" sz="1800" dirty="0"/>
              <a:t>Good programming hint: Try to have as many as your attributes and methods private as possible.</a:t>
            </a:r>
          </a:p>
        </p:txBody>
      </p:sp>
      <p:pic>
        <p:nvPicPr>
          <p:cNvPr id="5" name="Content Placeholder 4" descr="A picture containing table&#10;&#10;Description automatically generated">
            <a:extLst>
              <a:ext uri="{FF2B5EF4-FFF2-40B4-BE49-F238E27FC236}">
                <a16:creationId xmlns:a16="http://schemas.microsoft.com/office/drawing/2014/main" id="{A8B01146-D062-4F3A-97C5-0097A6B32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1253" y="647190"/>
            <a:ext cx="4158645"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44" name="Rectangle 23">
            <a:extLst>
              <a:ext uri="{FF2B5EF4-FFF2-40B4-BE49-F238E27FC236}">
                <a16:creationId xmlns:a16="http://schemas.microsoft.com/office/drawing/2014/main" id="{ACC20CFE-4805-47E4-A315-3293E35C6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956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33430C4-BD10-4423-8776-51921E32B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B15EBF1-FB14-467D-A15D-369EE22275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3" name="Picture 32">
            <a:extLst>
              <a:ext uri="{FF2B5EF4-FFF2-40B4-BE49-F238E27FC236}">
                <a16:creationId xmlns:a16="http://schemas.microsoft.com/office/drawing/2014/main" id="{DE7377F3-95BA-4A03-8D53-EB59B237D1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B9879606-62D7-4F90-866F-A09191643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9F7AF03-2B9E-4E13-91CC-45F6F3F4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8909A10-112F-48E4-97D5-125EB8134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E84C6-15D4-43CE-8263-55F65CBFEF5E}"/>
              </a:ext>
            </a:extLst>
          </p:cNvPr>
          <p:cNvSpPr>
            <a:spLocks noGrp="1"/>
          </p:cNvSpPr>
          <p:nvPr>
            <p:ph type="title"/>
          </p:nvPr>
        </p:nvSpPr>
        <p:spPr>
          <a:xfrm>
            <a:off x="7559704" y="808056"/>
            <a:ext cx="3013024" cy="1077229"/>
          </a:xfrm>
        </p:spPr>
        <p:txBody>
          <a:bodyPr>
            <a:normAutofit/>
          </a:bodyPr>
          <a:lstStyle/>
          <a:p>
            <a:pPr algn="l" rtl="1"/>
            <a:r>
              <a:rPr lang="en-US"/>
              <a:t>Lions</a:t>
            </a:r>
            <a:endParaRPr lang="en-CA" dirty="0"/>
          </a:p>
        </p:txBody>
      </p:sp>
      <p:pic>
        <p:nvPicPr>
          <p:cNvPr id="7" name="Picture 6" descr="Graphical user interface, text, application&#10;&#10;Description automatically generated">
            <a:extLst>
              <a:ext uri="{FF2B5EF4-FFF2-40B4-BE49-F238E27FC236}">
                <a16:creationId xmlns:a16="http://schemas.microsoft.com/office/drawing/2014/main" id="{6BEA237E-A496-448E-96B2-A5B59C0D68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9296" y="1561682"/>
            <a:ext cx="4914867" cy="373529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9" name="Content Placeholder 8">
            <a:extLst>
              <a:ext uri="{FF2B5EF4-FFF2-40B4-BE49-F238E27FC236}">
                <a16:creationId xmlns:a16="http://schemas.microsoft.com/office/drawing/2014/main" id="{AC8E9970-EE1C-4828-B4CB-F6CDDBD0DDCB}"/>
              </a:ext>
            </a:extLst>
          </p:cNvPr>
          <p:cNvSpPr>
            <a:spLocks noGrp="1"/>
          </p:cNvSpPr>
          <p:nvPr>
            <p:ph idx="1"/>
          </p:nvPr>
        </p:nvSpPr>
        <p:spPr>
          <a:xfrm>
            <a:off x="7556290" y="2052116"/>
            <a:ext cx="3016439" cy="3997828"/>
          </a:xfrm>
        </p:spPr>
        <p:txBody>
          <a:bodyPr>
            <a:normAutofit/>
          </a:bodyPr>
          <a:lstStyle/>
          <a:p>
            <a:r>
              <a:rPr lang="en-US" sz="1600"/>
              <a:t>Next, try to do the same with zebras. </a:t>
            </a:r>
          </a:p>
          <a:p>
            <a:r>
              <a:rPr lang="en-US" sz="1600"/>
              <a:t>Play with the private and public elements. </a:t>
            </a:r>
          </a:p>
          <a:p>
            <a:r>
              <a:rPr lang="en-US" sz="1600"/>
              <a:t>Add methods to the lion class: Note that those methods should not be static since you will create objects from the lion class .</a:t>
            </a:r>
          </a:p>
        </p:txBody>
      </p:sp>
      <p:sp>
        <p:nvSpPr>
          <p:cNvPr id="41" name="Rectangle 40">
            <a:extLst>
              <a:ext uri="{FF2B5EF4-FFF2-40B4-BE49-F238E27FC236}">
                <a16:creationId xmlns:a16="http://schemas.microsoft.com/office/drawing/2014/main" id="{680B412F-8135-433C-A259-42EFAB4DF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009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671F-7533-4DF0-937C-6CC425E28042}"/>
              </a:ext>
            </a:extLst>
          </p:cNvPr>
          <p:cNvSpPr>
            <a:spLocks noGrp="1"/>
          </p:cNvSpPr>
          <p:nvPr>
            <p:ph type="title"/>
          </p:nvPr>
        </p:nvSpPr>
        <p:spPr/>
        <p:txBody>
          <a:bodyPr/>
          <a:lstStyle/>
          <a:p>
            <a:pPr algn="l" rtl="1"/>
            <a:r>
              <a:rPr lang="en-US" dirty="0"/>
              <a:t>Wrap up</a:t>
            </a:r>
            <a:endParaRPr lang="en-CA" dirty="0"/>
          </a:p>
        </p:txBody>
      </p:sp>
      <p:sp>
        <p:nvSpPr>
          <p:cNvPr id="3" name="Content Placeholder 2">
            <a:extLst>
              <a:ext uri="{FF2B5EF4-FFF2-40B4-BE49-F238E27FC236}">
                <a16:creationId xmlns:a16="http://schemas.microsoft.com/office/drawing/2014/main" id="{315F692A-4AA0-49D5-87A3-BF1AF6F794DE}"/>
              </a:ext>
            </a:extLst>
          </p:cNvPr>
          <p:cNvSpPr>
            <a:spLocks noGrp="1"/>
          </p:cNvSpPr>
          <p:nvPr>
            <p:ph idx="1"/>
          </p:nvPr>
        </p:nvSpPr>
        <p:spPr/>
        <p:txBody>
          <a:bodyPr>
            <a:normAutofit fontScale="92500" lnSpcReduction="10000"/>
          </a:bodyPr>
          <a:lstStyle/>
          <a:p>
            <a:r>
              <a:rPr lang="en-US" dirty="0"/>
              <a:t>OOP is used to write modular codes</a:t>
            </a:r>
          </a:p>
          <a:p>
            <a:r>
              <a:rPr lang="en-US" dirty="0"/>
              <a:t>OOP allows us to encapsulate methods and fields </a:t>
            </a:r>
          </a:p>
          <a:p>
            <a:r>
              <a:rPr lang="en-US" dirty="0"/>
              <a:t>OOP allows us to modify access to our classes. </a:t>
            </a:r>
          </a:p>
          <a:p>
            <a:r>
              <a:rPr lang="en-US" dirty="0"/>
              <a:t>Static methods and variables are launched in the memory directly.</a:t>
            </a:r>
          </a:p>
          <a:p>
            <a:r>
              <a:rPr lang="en-US" dirty="0"/>
              <a:t>None static elements need to wait until an object is created from them.</a:t>
            </a:r>
          </a:p>
          <a:p>
            <a:r>
              <a:rPr lang="en-US" dirty="0"/>
              <a:t>All methods in the main class have to be static for the time being.</a:t>
            </a:r>
          </a:p>
          <a:p>
            <a:r>
              <a:rPr lang="en-US" dirty="0"/>
              <a:t>None of the methods in other classes should be declared static unless stated otherwise. </a:t>
            </a:r>
            <a:endParaRPr lang="en-CA" dirty="0"/>
          </a:p>
        </p:txBody>
      </p:sp>
      <p:sp>
        <p:nvSpPr>
          <p:cNvPr id="4" name="TextBox 3">
            <a:extLst>
              <a:ext uri="{FF2B5EF4-FFF2-40B4-BE49-F238E27FC236}">
                <a16:creationId xmlns:a16="http://schemas.microsoft.com/office/drawing/2014/main" id="{D6ABC6FD-637B-454C-BA2E-5E87E50C3779}"/>
              </a:ext>
            </a:extLst>
          </p:cNvPr>
          <p:cNvSpPr txBox="1"/>
          <p:nvPr/>
        </p:nvSpPr>
        <p:spPr>
          <a:xfrm>
            <a:off x="0" y="2079626"/>
            <a:ext cx="3048000" cy="3970318"/>
          </a:xfrm>
          <a:prstGeom prst="rect">
            <a:avLst/>
          </a:prstGeom>
          <a:noFill/>
        </p:spPr>
        <p:txBody>
          <a:bodyPr wrap="square" rtlCol="0">
            <a:spAutoFit/>
          </a:bodyPr>
          <a:lstStyle/>
          <a:p>
            <a:r>
              <a:rPr lang="en-US" altLang="zh-CN" dirty="0"/>
              <a:t>OOP</a:t>
            </a:r>
            <a:r>
              <a:rPr lang="zh-CN" altLang="en-US" dirty="0"/>
              <a:t>用于编写模块化代码</a:t>
            </a:r>
          </a:p>
          <a:p>
            <a:r>
              <a:rPr lang="en-US" altLang="zh-CN" dirty="0"/>
              <a:t>OOP</a:t>
            </a:r>
            <a:r>
              <a:rPr lang="zh-CN" altLang="en-US" dirty="0"/>
              <a:t>允许我们封装方法和字段</a:t>
            </a:r>
          </a:p>
          <a:p>
            <a:r>
              <a:rPr lang="en-US" altLang="zh-CN" dirty="0"/>
              <a:t>OOP</a:t>
            </a:r>
            <a:r>
              <a:rPr lang="zh-CN" altLang="en-US" dirty="0"/>
              <a:t>允许我们修改对类的访问。</a:t>
            </a:r>
          </a:p>
          <a:p>
            <a:r>
              <a:rPr lang="zh-CN" altLang="en-US" dirty="0"/>
              <a:t>静态方法和变量直接在内存中启动。</a:t>
            </a:r>
          </a:p>
          <a:p>
            <a:r>
              <a:rPr lang="zh-CN" altLang="en-US" dirty="0"/>
              <a:t>静态元素无需等待，直到从它们创建对象为止。</a:t>
            </a:r>
          </a:p>
          <a:p>
            <a:r>
              <a:rPr lang="zh-CN" altLang="en-US" dirty="0"/>
              <a:t>目前，主类中的所有方法都必须是静态的。</a:t>
            </a:r>
          </a:p>
          <a:p>
            <a:r>
              <a:rPr lang="zh-CN" altLang="en-US" dirty="0"/>
              <a:t>除非另有说明，否则其他类中的任何方法都不应声明为静态。</a:t>
            </a:r>
            <a:endParaRPr lang="en-US" dirty="0"/>
          </a:p>
        </p:txBody>
      </p:sp>
      <p:sp>
        <p:nvSpPr>
          <p:cNvPr id="6" name="TextBox 5">
            <a:extLst>
              <a:ext uri="{FF2B5EF4-FFF2-40B4-BE49-F238E27FC236}">
                <a16:creationId xmlns:a16="http://schemas.microsoft.com/office/drawing/2014/main" id="{462A7A3E-F148-43B1-9289-A09AEF58731E}"/>
              </a:ext>
            </a:extLst>
          </p:cNvPr>
          <p:cNvSpPr txBox="1"/>
          <p:nvPr/>
        </p:nvSpPr>
        <p:spPr>
          <a:xfrm>
            <a:off x="5296763" y="2415658"/>
            <a:ext cx="2245519" cy="369332"/>
          </a:xfrm>
          <a:prstGeom prst="rect">
            <a:avLst/>
          </a:prstGeom>
          <a:noFill/>
        </p:spPr>
        <p:txBody>
          <a:bodyPr wrap="square">
            <a:spAutoFit/>
          </a:bodyPr>
          <a:lstStyle/>
          <a:p>
            <a:r>
              <a:rPr lang="zh-CN" altLang="en-US" dirty="0">
                <a:solidFill>
                  <a:srgbClr val="FFFF00"/>
                </a:solidFill>
              </a:rPr>
              <a:t>封装</a:t>
            </a:r>
            <a:r>
              <a:rPr lang="en-US" altLang="zh-CN" dirty="0">
                <a:solidFill>
                  <a:srgbClr val="FFFF00"/>
                </a:solidFill>
              </a:rPr>
              <a:t>method</a:t>
            </a:r>
            <a:endParaRPr lang="en-US" dirty="0">
              <a:solidFill>
                <a:srgbClr val="FFFF00"/>
              </a:solidFill>
            </a:endParaRPr>
          </a:p>
        </p:txBody>
      </p:sp>
    </p:spTree>
    <p:extLst>
      <p:ext uri="{BB962C8B-B14F-4D97-AF65-F5344CB8AC3E}">
        <p14:creationId xmlns:p14="http://schemas.microsoft.com/office/powerpoint/2010/main" val="396757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8907-47F7-498D-B3DF-7BD321A446C1}"/>
              </a:ext>
            </a:extLst>
          </p:cNvPr>
          <p:cNvSpPr>
            <a:spLocks noGrp="1"/>
          </p:cNvSpPr>
          <p:nvPr>
            <p:ph type="title"/>
          </p:nvPr>
        </p:nvSpPr>
        <p:spPr/>
        <p:txBody>
          <a:bodyPr/>
          <a:lstStyle/>
          <a:p>
            <a:pPr algn="l" rtl="1"/>
            <a:r>
              <a:rPr lang="en-CA" dirty="0"/>
              <a:t>Next </a:t>
            </a:r>
          </a:p>
        </p:txBody>
      </p:sp>
      <p:sp>
        <p:nvSpPr>
          <p:cNvPr id="3" name="Content Placeholder 2">
            <a:extLst>
              <a:ext uri="{FF2B5EF4-FFF2-40B4-BE49-F238E27FC236}">
                <a16:creationId xmlns:a16="http://schemas.microsoft.com/office/drawing/2014/main" id="{EB8D7BCD-B440-488C-98E6-DB20C4CBEB9F}"/>
              </a:ext>
            </a:extLst>
          </p:cNvPr>
          <p:cNvSpPr>
            <a:spLocks noGrp="1"/>
          </p:cNvSpPr>
          <p:nvPr>
            <p:ph idx="1"/>
          </p:nvPr>
        </p:nvSpPr>
        <p:spPr/>
        <p:txBody>
          <a:bodyPr>
            <a:normAutofit/>
          </a:bodyPr>
          <a:lstStyle/>
          <a:p>
            <a:r>
              <a:rPr lang="en-CA" dirty="0"/>
              <a:t>Garbage collection </a:t>
            </a:r>
          </a:p>
          <a:p>
            <a:r>
              <a:rPr lang="en-CA" dirty="0"/>
              <a:t>More on OOP and setters and getters. </a:t>
            </a:r>
          </a:p>
          <a:p>
            <a:r>
              <a:rPr lang="en-CA" dirty="0"/>
              <a:t>Constructors.</a:t>
            </a:r>
          </a:p>
          <a:p>
            <a:r>
              <a:rPr lang="en-CA" dirty="0"/>
              <a:t> </a:t>
            </a:r>
            <a:r>
              <a:rPr lang="en-CA" dirty="0" err="1"/>
              <a:t>toString</a:t>
            </a:r>
            <a:r>
              <a:rPr lang="en-CA" dirty="0"/>
              <a:t>.</a:t>
            </a:r>
          </a:p>
          <a:p>
            <a:r>
              <a:rPr lang="en-CA" dirty="0"/>
              <a:t>Then introduce overloading.</a:t>
            </a:r>
          </a:p>
          <a:p>
            <a:r>
              <a:rPr lang="en-CA" dirty="0"/>
              <a:t>Nested classes. </a:t>
            </a:r>
          </a:p>
          <a:p>
            <a:endParaRPr lang="en-CA" dirty="0"/>
          </a:p>
        </p:txBody>
      </p:sp>
    </p:spTree>
    <p:extLst>
      <p:ext uri="{BB962C8B-B14F-4D97-AF65-F5344CB8AC3E}">
        <p14:creationId xmlns:p14="http://schemas.microsoft.com/office/powerpoint/2010/main" val="369891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1A68-1A27-4E30-9078-BBA9826ECF08}"/>
              </a:ext>
            </a:extLst>
          </p:cNvPr>
          <p:cNvSpPr>
            <a:spLocks noGrp="1"/>
          </p:cNvSpPr>
          <p:nvPr>
            <p:ph type="title"/>
          </p:nvPr>
        </p:nvSpPr>
        <p:spPr/>
        <p:txBody>
          <a:bodyPr/>
          <a:lstStyle/>
          <a:p>
            <a:pPr algn="l" rtl="1"/>
            <a:r>
              <a:rPr lang="en-CA" dirty="0"/>
              <a:t>Classes: </a:t>
            </a:r>
            <a:r>
              <a:rPr lang="en-CA" dirty="0">
                <a:solidFill>
                  <a:schemeClr val="tx2"/>
                </a:solidFill>
              </a:rPr>
              <a:t>Informal</a:t>
            </a:r>
            <a:r>
              <a:rPr lang="en-CA" dirty="0"/>
              <a:t> definition </a:t>
            </a:r>
          </a:p>
        </p:txBody>
      </p:sp>
      <p:sp>
        <p:nvSpPr>
          <p:cNvPr id="3" name="Content Placeholder 2">
            <a:extLst>
              <a:ext uri="{FF2B5EF4-FFF2-40B4-BE49-F238E27FC236}">
                <a16:creationId xmlns:a16="http://schemas.microsoft.com/office/drawing/2014/main" id="{1B3E3B94-AA82-404B-9585-0C9E98BB5A58}"/>
              </a:ext>
            </a:extLst>
          </p:cNvPr>
          <p:cNvSpPr>
            <a:spLocks noGrp="1"/>
          </p:cNvSpPr>
          <p:nvPr>
            <p:ph idx="1"/>
          </p:nvPr>
        </p:nvSpPr>
        <p:spPr/>
        <p:txBody>
          <a:bodyPr>
            <a:normAutofit fontScale="85000" lnSpcReduction="10000"/>
          </a:bodyPr>
          <a:lstStyle/>
          <a:p>
            <a:r>
              <a:rPr lang="en-CA" dirty="0"/>
              <a:t>A class can be viewed as a complex entity. Something like a category. </a:t>
            </a:r>
          </a:p>
          <a:p>
            <a:r>
              <a:rPr lang="en-CA" dirty="0"/>
              <a:t>Cat is a class.</a:t>
            </a:r>
          </a:p>
          <a:p>
            <a:pPr lvl="1"/>
            <a:r>
              <a:rPr lang="en-CA" dirty="0"/>
              <a:t>A cat you see on the street is an instance of class cat.</a:t>
            </a:r>
          </a:p>
          <a:p>
            <a:r>
              <a:rPr lang="en-CA" dirty="0"/>
              <a:t>Dog is a class.</a:t>
            </a:r>
          </a:p>
          <a:p>
            <a:pPr lvl="1"/>
            <a:r>
              <a:rPr lang="en-CA" dirty="0"/>
              <a:t>A dog is an instance of the class dog.</a:t>
            </a:r>
          </a:p>
          <a:p>
            <a:r>
              <a:rPr lang="en-CA" dirty="0"/>
              <a:t>Human is a Class.</a:t>
            </a:r>
          </a:p>
          <a:p>
            <a:pPr lvl="1"/>
            <a:r>
              <a:rPr lang="en-CA" dirty="0"/>
              <a:t>You are an instance of the class Human.</a:t>
            </a:r>
          </a:p>
          <a:p>
            <a:r>
              <a:rPr lang="en-CA" dirty="0"/>
              <a:t>Apartment is a class.</a:t>
            </a:r>
          </a:p>
          <a:p>
            <a:pPr lvl="1"/>
            <a:r>
              <a:rPr lang="en-CA" dirty="0"/>
              <a:t>The apartment you are living in is an instance of the class apartment. </a:t>
            </a:r>
          </a:p>
          <a:p>
            <a:endParaRPr lang="en-CA" dirty="0"/>
          </a:p>
        </p:txBody>
      </p:sp>
    </p:spTree>
    <p:extLst>
      <p:ext uri="{BB962C8B-B14F-4D97-AF65-F5344CB8AC3E}">
        <p14:creationId xmlns:p14="http://schemas.microsoft.com/office/powerpoint/2010/main" val="1839649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BFF6-EAE8-47EF-91A0-510379F316F4}"/>
              </a:ext>
            </a:extLst>
          </p:cNvPr>
          <p:cNvSpPr>
            <a:spLocks noGrp="1"/>
          </p:cNvSpPr>
          <p:nvPr>
            <p:ph type="title"/>
          </p:nvPr>
        </p:nvSpPr>
        <p:spPr/>
        <p:txBody>
          <a:bodyPr/>
          <a:lstStyle/>
          <a:p>
            <a:pPr algn="l" rtl="1"/>
            <a:r>
              <a:rPr lang="en-CA" dirty="0"/>
              <a:t>OOP features </a:t>
            </a:r>
          </a:p>
        </p:txBody>
      </p:sp>
      <p:sp>
        <p:nvSpPr>
          <p:cNvPr id="3" name="Content Placeholder 2">
            <a:extLst>
              <a:ext uri="{FF2B5EF4-FFF2-40B4-BE49-F238E27FC236}">
                <a16:creationId xmlns:a16="http://schemas.microsoft.com/office/drawing/2014/main" id="{1C6C1560-3473-4F1F-9AE8-37B63D62F99F}"/>
              </a:ext>
            </a:extLst>
          </p:cNvPr>
          <p:cNvSpPr>
            <a:spLocks noGrp="1"/>
          </p:cNvSpPr>
          <p:nvPr>
            <p:ph idx="1"/>
          </p:nvPr>
        </p:nvSpPr>
        <p:spPr/>
        <p:txBody>
          <a:bodyPr>
            <a:normAutofit lnSpcReduction="10000"/>
          </a:bodyPr>
          <a:lstStyle/>
          <a:p>
            <a:r>
              <a:rPr lang="en-CA" dirty="0"/>
              <a:t>There are four characteristics to object oriented programming. </a:t>
            </a:r>
          </a:p>
          <a:p>
            <a:pPr lvl="1"/>
            <a:r>
              <a:rPr lang="en-CA" dirty="0"/>
              <a:t>Encapsulation: Combining methods and data in one entity.</a:t>
            </a:r>
          </a:p>
          <a:p>
            <a:pPr lvl="2"/>
            <a:r>
              <a:rPr lang="en-CA" dirty="0"/>
              <a:t>Helps int keeping the data safe and secure from outside </a:t>
            </a:r>
          </a:p>
          <a:p>
            <a:pPr lvl="1"/>
            <a:r>
              <a:rPr lang="en-CA" dirty="0"/>
              <a:t>Inheritance: When a class inherits things from their parent class.</a:t>
            </a:r>
          </a:p>
          <a:p>
            <a:pPr lvl="2"/>
            <a:r>
              <a:rPr lang="en-CA" dirty="0"/>
              <a:t>Helps us code less and make less errors.</a:t>
            </a:r>
          </a:p>
          <a:p>
            <a:pPr lvl="1"/>
            <a:r>
              <a:rPr lang="en-CA" dirty="0"/>
              <a:t>Polymorphism: Having multiple forms for the same objects.</a:t>
            </a:r>
          </a:p>
          <a:p>
            <a:pPr lvl="2"/>
            <a:r>
              <a:rPr lang="en-CA" dirty="0"/>
              <a:t>Provides more versatility in coding.</a:t>
            </a:r>
          </a:p>
          <a:p>
            <a:pPr lvl="1"/>
            <a:r>
              <a:rPr lang="en-CA" dirty="0"/>
              <a:t>Abstraction: Representing data in a very abstract way.</a:t>
            </a:r>
          </a:p>
          <a:p>
            <a:pPr lvl="2"/>
            <a:r>
              <a:rPr lang="en-CA" dirty="0"/>
              <a:t>Helps with management and future development. </a:t>
            </a:r>
          </a:p>
        </p:txBody>
      </p:sp>
    </p:spTree>
    <p:extLst>
      <p:ext uri="{BB962C8B-B14F-4D97-AF65-F5344CB8AC3E}">
        <p14:creationId xmlns:p14="http://schemas.microsoft.com/office/powerpoint/2010/main" val="63342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E6ED-B9C1-4BED-9133-4A4CC4B82B18}"/>
              </a:ext>
            </a:extLst>
          </p:cNvPr>
          <p:cNvSpPr>
            <a:spLocks noGrp="1"/>
          </p:cNvSpPr>
          <p:nvPr>
            <p:ph type="title"/>
          </p:nvPr>
        </p:nvSpPr>
        <p:spPr/>
        <p:txBody>
          <a:bodyPr/>
          <a:lstStyle/>
          <a:p>
            <a:pPr algn="l" rtl="1"/>
            <a:r>
              <a:rPr lang="en-CA" dirty="0"/>
              <a:t>Classes: Informal definition </a:t>
            </a:r>
          </a:p>
        </p:txBody>
      </p:sp>
      <p:sp>
        <p:nvSpPr>
          <p:cNvPr id="3" name="Content Placeholder 2">
            <a:extLst>
              <a:ext uri="{FF2B5EF4-FFF2-40B4-BE49-F238E27FC236}">
                <a16:creationId xmlns:a16="http://schemas.microsoft.com/office/drawing/2014/main" id="{DA288F76-CF99-42D9-ADB3-91255526165F}"/>
              </a:ext>
            </a:extLst>
          </p:cNvPr>
          <p:cNvSpPr>
            <a:spLocks noGrp="1"/>
          </p:cNvSpPr>
          <p:nvPr>
            <p:ph idx="1"/>
          </p:nvPr>
        </p:nvSpPr>
        <p:spPr/>
        <p:txBody>
          <a:bodyPr/>
          <a:lstStyle/>
          <a:p>
            <a:r>
              <a:rPr lang="en-CA" dirty="0"/>
              <a:t>A human has some </a:t>
            </a:r>
            <a:r>
              <a:rPr lang="en-CA" dirty="0">
                <a:solidFill>
                  <a:schemeClr val="tx2"/>
                </a:solidFill>
              </a:rPr>
              <a:t>attributes</a:t>
            </a:r>
            <a:r>
              <a:rPr lang="en-CA" dirty="0"/>
              <a:t> or </a:t>
            </a:r>
            <a:r>
              <a:rPr lang="en-CA" dirty="0">
                <a:solidFill>
                  <a:schemeClr val="tx2"/>
                </a:solidFill>
              </a:rPr>
              <a:t>field</a:t>
            </a:r>
            <a:r>
              <a:rPr lang="en-CA" dirty="0"/>
              <a:t> such as blood type and height.</a:t>
            </a:r>
          </a:p>
          <a:p>
            <a:r>
              <a:rPr lang="en-CA" dirty="0"/>
              <a:t>A human also has a set of </a:t>
            </a:r>
            <a:r>
              <a:rPr lang="en-CA" dirty="0">
                <a:solidFill>
                  <a:schemeClr val="tx2"/>
                </a:solidFill>
              </a:rPr>
              <a:t>behaviours </a:t>
            </a:r>
            <a:r>
              <a:rPr lang="en-CA" dirty="0"/>
              <a:t>or </a:t>
            </a:r>
            <a:r>
              <a:rPr lang="en-CA" dirty="0">
                <a:solidFill>
                  <a:schemeClr val="tx2"/>
                </a:solidFill>
              </a:rPr>
              <a:t>methods</a:t>
            </a:r>
            <a:r>
              <a:rPr lang="en-CA" dirty="0"/>
              <a:t>  such as thinking and breathing.</a:t>
            </a:r>
          </a:p>
          <a:p>
            <a:r>
              <a:rPr lang="en-CA" dirty="0"/>
              <a:t>Any instance of the human class must have both of these features.  </a:t>
            </a:r>
          </a:p>
        </p:txBody>
      </p:sp>
    </p:spTree>
    <p:extLst>
      <p:ext uri="{BB962C8B-B14F-4D97-AF65-F5344CB8AC3E}">
        <p14:creationId xmlns:p14="http://schemas.microsoft.com/office/powerpoint/2010/main" val="864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0858-501B-4FC7-A12B-7180FD6CCB32}"/>
              </a:ext>
            </a:extLst>
          </p:cNvPr>
          <p:cNvSpPr>
            <a:spLocks noGrp="1"/>
          </p:cNvSpPr>
          <p:nvPr>
            <p:ph type="title"/>
          </p:nvPr>
        </p:nvSpPr>
        <p:spPr/>
        <p:txBody>
          <a:bodyPr/>
          <a:lstStyle/>
          <a:p>
            <a:pPr algn="l" rtl="1"/>
            <a:r>
              <a:rPr lang="en-CA" dirty="0"/>
              <a:t>Attributes and methods informal </a:t>
            </a:r>
          </a:p>
        </p:txBody>
      </p:sp>
      <p:sp>
        <p:nvSpPr>
          <p:cNvPr id="3" name="Content Placeholder 2">
            <a:extLst>
              <a:ext uri="{FF2B5EF4-FFF2-40B4-BE49-F238E27FC236}">
                <a16:creationId xmlns:a16="http://schemas.microsoft.com/office/drawing/2014/main" id="{77464903-4933-4E11-AC1D-09B93BFF92E3}"/>
              </a:ext>
            </a:extLst>
          </p:cNvPr>
          <p:cNvSpPr>
            <a:spLocks noGrp="1"/>
          </p:cNvSpPr>
          <p:nvPr>
            <p:ph idx="1"/>
          </p:nvPr>
        </p:nvSpPr>
        <p:spPr/>
        <p:txBody>
          <a:bodyPr/>
          <a:lstStyle/>
          <a:p>
            <a:r>
              <a:rPr lang="en-CA" dirty="0"/>
              <a:t>Cats:</a:t>
            </a:r>
          </a:p>
          <a:p>
            <a:pPr lvl="1"/>
            <a:r>
              <a:rPr lang="en-CA" dirty="0"/>
              <a:t>Fields: Normally have four legs two eyes and a weight.</a:t>
            </a:r>
          </a:p>
          <a:p>
            <a:pPr lvl="1"/>
            <a:r>
              <a:rPr lang="en-CA" dirty="0"/>
              <a:t>Methods: They meow. It will be really strange to see a cat that barks. </a:t>
            </a:r>
          </a:p>
          <a:p>
            <a:r>
              <a:rPr lang="en-CA" dirty="0"/>
              <a:t>Mobiles :</a:t>
            </a:r>
          </a:p>
          <a:p>
            <a:pPr lvl="1"/>
            <a:r>
              <a:rPr lang="en-CA" dirty="0"/>
              <a:t>Normally have a screen.</a:t>
            </a:r>
          </a:p>
          <a:p>
            <a:pPr lvl="1"/>
            <a:r>
              <a:rPr lang="en-CA" dirty="0"/>
              <a:t>Preform actions such as calling or playing music. </a:t>
            </a:r>
          </a:p>
          <a:p>
            <a:pPr lvl="1"/>
            <a:endParaRPr lang="en-CA" dirty="0"/>
          </a:p>
        </p:txBody>
      </p:sp>
    </p:spTree>
    <p:extLst>
      <p:ext uri="{BB962C8B-B14F-4D97-AF65-F5344CB8AC3E}">
        <p14:creationId xmlns:p14="http://schemas.microsoft.com/office/powerpoint/2010/main" val="349394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E1A5-4313-44AC-A22F-7502E237324E}"/>
              </a:ext>
            </a:extLst>
          </p:cNvPr>
          <p:cNvSpPr>
            <a:spLocks noGrp="1"/>
          </p:cNvSpPr>
          <p:nvPr>
            <p:ph type="title"/>
          </p:nvPr>
        </p:nvSpPr>
        <p:spPr/>
        <p:txBody>
          <a:bodyPr/>
          <a:lstStyle/>
          <a:p>
            <a:pPr algn="l" rtl="1"/>
            <a:r>
              <a:rPr lang="en-CA" dirty="0"/>
              <a:t>Private vs public: Informal</a:t>
            </a:r>
          </a:p>
        </p:txBody>
      </p:sp>
      <p:sp>
        <p:nvSpPr>
          <p:cNvPr id="3" name="Content Placeholder 2">
            <a:extLst>
              <a:ext uri="{FF2B5EF4-FFF2-40B4-BE49-F238E27FC236}">
                <a16:creationId xmlns:a16="http://schemas.microsoft.com/office/drawing/2014/main" id="{50329FBA-6B62-48C1-BCE8-8262C45E9257}"/>
              </a:ext>
            </a:extLst>
          </p:cNvPr>
          <p:cNvSpPr>
            <a:spLocks noGrp="1"/>
          </p:cNvSpPr>
          <p:nvPr>
            <p:ph idx="1"/>
          </p:nvPr>
        </p:nvSpPr>
        <p:spPr/>
        <p:txBody>
          <a:bodyPr/>
          <a:lstStyle/>
          <a:p>
            <a:r>
              <a:rPr lang="en-CA" dirty="0"/>
              <a:t>As a human your height, eye color, etc.,… are public to every one.</a:t>
            </a:r>
          </a:p>
          <a:p>
            <a:r>
              <a:rPr lang="en-CA" dirty="0"/>
              <a:t>Your thoughts are private to yourself meaning that you can share them if you like to who you like. </a:t>
            </a:r>
          </a:p>
          <a:p>
            <a:pPr lvl="1"/>
            <a:r>
              <a:rPr lang="en-CA" dirty="0"/>
              <a:t>It also means you are the only one who can manipulate them.</a:t>
            </a:r>
          </a:p>
          <a:p>
            <a:pPr lvl="1"/>
            <a:r>
              <a:rPr lang="en-CA" dirty="0"/>
              <a:t>If you want someone to influence them, you let them somehow. </a:t>
            </a:r>
          </a:p>
        </p:txBody>
      </p:sp>
    </p:spTree>
    <p:extLst>
      <p:ext uri="{BB962C8B-B14F-4D97-AF65-F5344CB8AC3E}">
        <p14:creationId xmlns:p14="http://schemas.microsoft.com/office/powerpoint/2010/main" val="407992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1683-611F-4D8E-ACD7-44944CA65EF2}"/>
              </a:ext>
            </a:extLst>
          </p:cNvPr>
          <p:cNvSpPr>
            <a:spLocks noGrp="1"/>
          </p:cNvSpPr>
          <p:nvPr>
            <p:ph type="title"/>
          </p:nvPr>
        </p:nvSpPr>
        <p:spPr/>
        <p:txBody>
          <a:bodyPr/>
          <a:lstStyle/>
          <a:p>
            <a:pPr algn="l" rtl="1"/>
            <a:r>
              <a:rPr lang="en-CA" dirty="0"/>
              <a:t>A class in Java </a:t>
            </a:r>
          </a:p>
        </p:txBody>
      </p:sp>
      <p:sp>
        <p:nvSpPr>
          <p:cNvPr id="3" name="Content Placeholder 2">
            <a:extLst>
              <a:ext uri="{FF2B5EF4-FFF2-40B4-BE49-F238E27FC236}">
                <a16:creationId xmlns:a16="http://schemas.microsoft.com/office/drawing/2014/main" id="{2104B966-EA96-473D-817D-4C1F187AA31B}"/>
              </a:ext>
            </a:extLst>
          </p:cNvPr>
          <p:cNvSpPr>
            <a:spLocks noGrp="1"/>
          </p:cNvSpPr>
          <p:nvPr>
            <p:ph idx="1"/>
          </p:nvPr>
        </p:nvSpPr>
        <p:spPr/>
        <p:txBody>
          <a:bodyPr/>
          <a:lstStyle/>
          <a:p>
            <a:r>
              <a:rPr lang="en-CA" dirty="0"/>
              <a:t>Is a combination of methods (functions) and Attributes(fields).</a:t>
            </a:r>
          </a:p>
          <a:p>
            <a:r>
              <a:rPr lang="en-CA" dirty="0"/>
              <a:t>Each attribute and method in a class usually comes with an access modifier </a:t>
            </a:r>
            <a:r>
              <a:rPr lang="en-CA" dirty="0">
                <a:solidFill>
                  <a:schemeClr val="tx2"/>
                </a:solidFill>
              </a:rPr>
              <a:t>keyword</a:t>
            </a:r>
            <a:r>
              <a:rPr lang="en-CA" dirty="0"/>
              <a:t>:</a:t>
            </a:r>
            <a:r>
              <a:rPr lang="en-CA" dirty="0">
                <a:solidFill>
                  <a:schemeClr val="tx2"/>
                </a:solidFill>
              </a:rPr>
              <a:t> </a:t>
            </a:r>
          </a:p>
          <a:p>
            <a:pPr lvl="1"/>
            <a:r>
              <a:rPr lang="en-CA" dirty="0">
                <a:solidFill>
                  <a:schemeClr val="tx2"/>
                </a:solidFill>
              </a:rPr>
              <a:t> public: Every class in the package or another class that calls the package has access to that element.</a:t>
            </a:r>
          </a:p>
          <a:p>
            <a:pPr lvl="1"/>
            <a:r>
              <a:rPr lang="en-CA" dirty="0">
                <a:solidFill>
                  <a:schemeClr val="tx2"/>
                </a:solidFill>
              </a:rPr>
              <a:t> private: No class outside of the class itself can access the element.</a:t>
            </a:r>
          </a:p>
          <a:p>
            <a:pPr lvl="1"/>
            <a:r>
              <a:rPr lang="en-CA" dirty="0"/>
              <a:t> </a:t>
            </a:r>
            <a:r>
              <a:rPr lang="en-CA" dirty="0">
                <a:solidFill>
                  <a:schemeClr val="tx2"/>
                </a:solidFill>
              </a:rPr>
              <a:t>protected</a:t>
            </a:r>
            <a:r>
              <a:rPr lang="en-CA" dirty="0"/>
              <a:t> (programming 2).</a:t>
            </a:r>
          </a:p>
        </p:txBody>
      </p:sp>
    </p:spTree>
    <p:extLst>
      <p:ext uri="{BB962C8B-B14F-4D97-AF65-F5344CB8AC3E}">
        <p14:creationId xmlns:p14="http://schemas.microsoft.com/office/powerpoint/2010/main" val="103302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53-831E-401F-AD13-25A9C495EEC9}"/>
              </a:ext>
            </a:extLst>
          </p:cNvPr>
          <p:cNvSpPr>
            <a:spLocks noGrp="1"/>
          </p:cNvSpPr>
          <p:nvPr>
            <p:ph type="title"/>
          </p:nvPr>
        </p:nvSpPr>
        <p:spPr/>
        <p:txBody>
          <a:bodyPr/>
          <a:lstStyle/>
          <a:p>
            <a:pPr algn="l" rtl="1"/>
            <a:r>
              <a:rPr lang="en-CA" dirty="0"/>
              <a:t>Jungle example</a:t>
            </a:r>
          </a:p>
        </p:txBody>
      </p:sp>
      <p:sp>
        <p:nvSpPr>
          <p:cNvPr id="3" name="Content Placeholder 2">
            <a:extLst>
              <a:ext uri="{FF2B5EF4-FFF2-40B4-BE49-F238E27FC236}">
                <a16:creationId xmlns:a16="http://schemas.microsoft.com/office/drawing/2014/main" id="{A65A31D4-A986-46EC-8D5D-7F04964BB9FC}"/>
              </a:ext>
            </a:extLst>
          </p:cNvPr>
          <p:cNvSpPr>
            <a:spLocks noGrp="1"/>
          </p:cNvSpPr>
          <p:nvPr>
            <p:ph idx="1"/>
          </p:nvPr>
        </p:nvSpPr>
        <p:spPr/>
        <p:txBody>
          <a:bodyPr>
            <a:normAutofit/>
          </a:bodyPr>
          <a:lstStyle/>
          <a:p>
            <a:r>
              <a:rPr lang="en-CA" dirty="0"/>
              <a:t>Imagine a project called jungle. </a:t>
            </a:r>
          </a:p>
          <a:p>
            <a:r>
              <a:rPr lang="en-CA" dirty="0"/>
              <a:t>You can find multiple classes in this project like: Class Tree, Class Lion, Class Elephant, Class Zebra, …. .</a:t>
            </a:r>
          </a:p>
          <a:p>
            <a:r>
              <a:rPr lang="en-CA" dirty="0"/>
              <a:t>In a given jungle, you will find multiple instances(</a:t>
            </a:r>
            <a:r>
              <a:rPr lang="en-CA" dirty="0">
                <a:solidFill>
                  <a:schemeClr val="tx2"/>
                </a:solidFill>
              </a:rPr>
              <a:t>object</a:t>
            </a:r>
            <a:r>
              <a:rPr lang="en-CA" dirty="0"/>
              <a:t>)of the elements above.</a:t>
            </a:r>
          </a:p>
        </p:txBody>
      </p:sp>
    </p:spTree>
    <p:extLst>
      <p:ext uri="{BB962C8B-B14F-4D97-AF65-F5344CB8AC3E}">
        <p14:creationId xmlns:p14="http://schemas.microsoft.com/office/powerpoint/2010/main" val="1480462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28BC5A59CE6D429EE45E84F6C37B50" ma:contentTypeVersion="12" ma:contentTypeDescription="Create a new document." ma:contentTypeScope="" ma:versionID="17ee0874df864223ec01dc2269946fe3">
  <xsd:schema xmlns:xsd="http://www.w3.org/2001/XMLSchema" xmlns:xs="http://www.w3.org/2001/XMLSchema" xmlns:p="http://schemas.microsoft.com/office/2006/metadata/properties" xmlns:ns3="e8242e7e-6c9b-4f69-a6fa-0c6475497764" xmlns:ns4="882ec437-d023-4a18-b7ad-bf7febdb60bb" targetNamespace="http://schemas.microsoft.com/office/2006/metadata/properties" ma:root="true" ma:fieldsID="9829da05719d81060a8cf11eaf64a8c8" ns3:_="" ns4:_="">
    <xsd:import namespace="e8242e7e-6c9b-4f69-a6fa-0c6475497764"/>
    <xsd:import namespace="882ec437-d023-4a18-b7ad-bf7febdb60bb"/>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242e7e-6c9b-4f69-a6fa-0c64754977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2ec437-d023-4a18-b7ad-bf7febdb60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F3B7F0-1CC8-4A52-A5E2-4EBE5A3FD3E9}">
  <ds:schemaRefs>
    <ds:schemaRef ds:uri="http://www.w3.org/XML/1998/namespace"/>
    <ds:schemaRef ds:uri="e8242e7e-6c9b-4f69-a6fa-0c6475497764"/>
    <ds:schemaRef ds:uri="http://schemas.microsoft.com/office/2006/metadata/properties"/>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882ec437-d023-4a18-b7ad-bf7febdb60bb"/>
  </ds:schemaRefs>
</ds:datastoreItem>
</file>

<file path=customXml/itemProps2.xml><?xml version="1.0" encoding="utf-8"?>
<ds:datastoreItem xmlns:ds="http://schemas.openxmlformats.org/officeDocument/2006/customXml" ds:itemID="{D56F65E8-C45F-42A2-A155-90C763F49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242e7e-6c9b-4f69-a6fa-0c6475497764"/>
    <ds:schemaRef ds:uri="882ec437-d023-4a18-b7ad-bf7febdb6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D4150-40D5-4BA3-94BB-E0112B8F9A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2122</Words>
  <Application>Microsoft Office PowerPoint</Application>
  <PresentationFormat>Widescreen</PresentationFormat>
  <Paragraphs>204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MS Shell Dlg 2</vt:lpstr>
      <vt:lpstr>Wingdings</vt:lpstr>
      <vt:lpstr>Wingdings 3</vt:lpstr>
      <vt:lpstr>Madison</vt:lpstr>
      <vt:lpstr>Object Oriented Programming </vt:lpstr>
      <vt:lpstr>Outline Of OOP</vt:lpstr>
      <vt:lpstr>User defined classes </vt:lpstr>
      <vt:lpstr>Classes: Informal definition </vt:lpstr>
      <vt:lpstr>Classes: Informal definition </vt:lpstr>
      <vt:lpstr>Attributes and methods informal </vt:lpstr>
      <vt:lpstr>Private vs public: Informal</vt:lpstr>
      <vt:lpstr>A class in Java </vt:lpstr>
      <vt:lpstr>Jungle example</vt:lpstr>
      <vt:lpstr>Elephant class</vt:lpstr>
      <vt:lpstr>Zebra class </vt:lpstr>
      <vt:lpstr>Lion class </vt:lpstr>
      <vt:lpstr>Main function</vt:lpstr>
      <vt:lpstr>Class definition</vt:lpstr>
      <vt:lpstr>Creating a class </vt:lpstr>
      <vt:lpstr>Class example: Elements of a class </vt:lpstr>
      <vt:lpstr>No main no run</vt:lpstr>
      <vt:lpstr>Create instances of classes.</vt:lpstr>
      <vt:lpstr>Example</vt:lpstr>
      <vt:lpstr>Not using OOP how would this look like?</vt:lpstr>
      <vt:lpstr>Student class</vt:lpstr>
      <vt:lpstr>Example: Creating a student </vt:lpstr>
      <vt:lpstr>Students </vt:lpstr>
      <vt:lpstr>Static vs none static</vt:lpstr>
      <vt:lpstr>Static vs none static</vt:lpstr>
      <vt:lpstr>Public static void main()</vt:lpstr>
      <vt:lpstr>Static vs none static </vt:lpstr>
      <vt:lpstr>Practice </vt:lpstr>
      <vt:lpstr>Private</vt:lpstr>
      <vt:lpstr>Code </vt:lpstr>
      <vt:lpstr>Lion with private methods and fields</vt:lpstr>
      <vt:lpstr>Setters and Getters</vt:lpstr>
      <vt:lpstr>Setter and getter example</vt:lpstr>
      <vt:lpstr>Setters and getters Lion Class</vt:lpstr>
      <vt:lpstr>Creating Lions </vt:lpstr>
      <vt:lpstr>Lion Class Completed </vt:lpstr>
      <vt:lpstr>Lions</vt:lpstr>
      <vt:lpstr>Wrap up</vt:lpstr>
      <vt:lpstr>Next </vt:lpstr>
      <vt:lpstr>OOP features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dc:title>
  <dc:creator>Kia Babashahi Ashtiani</dc:creator>
  <cp:lastModifiedBy>Jiahui Xia</cp:lastModifiedBy>
  <cp:revision>2</cp:revision>
  <dcterms:created xsi:type="dcterms:W3CDTF">2020-11-06T00:38:33Z</dcterms:created>
  <dcterms:modified xsi:type="dcterms:W3CDTF">2020-11-07T02:46:20Z</dcterms:modified>
</cp:coreProperties>
</file>