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906000" cy="6858000" type="A4"/>
  <p:notesSz cx="9926638" cy="6797675"/>
  <p:defaultTextStyle>
    <a:defPPr>
      <a:defRPr lang="ko-KR"/>
    </a:defPPr>
    <a:lvl1pPr marL="0" algn="l" defTabSz="9138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12" algn="l" defTabSz="9138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23" algn="l" defTabSz="9138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34" algn="l" defTabSz="9138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647" algn="l" defTabSz="9138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558" algn="l" defTabSz="9138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470" algn="l" defTabSz="9138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382" algn="l" defTabSz="9138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293" algn="l" defTabSz="91382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60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1111"/>
    <a:srgbClr val="37D1D9"/>
    <a:srgbClr val="3CD4C2"/>
    <a:srgbClr val="64D2B5"/>
    <a:srgbClr val="84CED6"/>
    <a:srgbClr val="7DCDDD"/>
    <a:srgbClr val="7EBFDC"/>
    <a:srgbClr val="8BDFE1"/>
    <a:srgbClr val="001236"/>
    <a:srgbClr val="001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218" y="66"/>
      </p:cViewPr>
      <p:guideLst>
        <p:guide orient="horz" pos="2160"/>
        <p:guide pos="3120"/>
        <p:guide pos="60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588365" y="947045"/>
            <a:ext cx="2729273" cy="369332"/>
          </a:xfrm>
          <a:prstGeom prst="rect">
            <a:avLst/>
          </a:prstGeom>
          <a:noFill/>
          <a:effectLst>
            <a:outerShdw dist="19050" dir="27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EF1111"/>
                </a:solidFill>
                <a:latin typeface="Times New Roman" panose="02020603050405020304" pitchFamily="18" charset="0"/>
                <a:ea typeface="HY신명조" panose="02030600000101010101" pitchFamily="18" charset="-127"/>
                <a:cs typeface="Times New Roman" panose="02020603050405020304" pitchFamily="18" charset="0"/>
              </a:rPr>
              <a:t>Technology Innovation </a:t>
            </a:r>
            <a:r>
              <a:rPr lang="en-US" altLang="ko-KR" b="1" dirty="0" smtClean="0">
                <a:solidFill>
                  <a:srgbClr val="EF1111"/>
                </a:solidFill>
                <a:latin typeface="Times New Roman" panose="02020603050405020304" pitchFamily="18" charset="0"/>
                <a:ea typeface="KoPub바탕체 Light" panose="02020603020101020101" pitchFamily="18" charset="-127"/>
                <a:cs typeface="Times New Roman" panose="02020603050405020304" pitchFamily="18" charset="0"/>
              </a:rPr>
              <a:t>Ⅱ</a:t>
            </a:r>
            <a:endParaRPr lang="ko-KR" altLang="en-US" b="1" dirty="0" smtClean="0">
              <a:solidFill>
                <a:srgbClr val="EF1111"/>
              </a:solidFill>
              <a:latin typeface="Times New Roman" panose="02020603050405020304" pitchFamily="18" charset="0"/>
              <a:ea typeface="KoPub바탕체 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251586" y="1242104"/>
            <a:ext cx="1402831" cy="290790"/>
          </a:xfrm>
          <a:prstGeom prst="rect">
            <a:avLst/>
          </a:prstGeom>
          <a:noFill/>
        </p:spPr>
        <p:txBody>
          <a:bodyPr wrap="none" lIns="91382" tIns="45691" rIns="91382" bIns="45691" rtlCol="0">
            <a:spAutoFit/>
          </a:bodyPr>
          <a:lstStyle/>
          <a:p>
            <a:r>
              <a:rPr lang="en-US" altLang="ko-KR" sz="1290" b="0" dirty="0" smtClean="0">
                <a:solidFill>
                  <a:srgbClr val="002060"/>
                </a:solidFill>
                <a:latin typeface="CentSchbook BT" pitchFamily="2" charset="0"/>
                <a:ea typeface="KoPub바탕체 Light" panose="02020603020101020101" pitchFamily="18" charset="-127"/>
              </a:rPr>
              <a:t>Simple </a:t>
            </a:r>
            <a:r>
              <a:rPr lang="en-US" altLang="ko-KR" sz="1290" b="0" dirty="0">
                <a:solidFill>
                  <a:srgbClr val="002060"/>
                </a:solidFill>
                <a:latin typeface="CentSchbook BT" pitchFamily="2" charset="0"/>
                <a:ea typeface="KoPub바탕체 Light" panose="02020603020101020101" pitchFamily="18" charset="-127"/>
              </a:rPr>
              <a:t>&amp; </a:t>
            </a:r>
            <a:r>
              <a:rPr lang="en-US" altLang="ko-KR" sz="1290" b="0" dirty="0" smtClean="0">
                <a:solidFill>
                  <a:srgbClr val="002060"/>
                </a:solidFill>
                <a:latin typeface="CentSchbook BT" pitchFamily="2" charset="0"/>
                <a:ea typeface="KoPub바탕체 Light" panose="02020603020101020101" pitchFamily="18" charset="-127"/>
              </a:rPr>
              <a:t>Better</a:t>
            </a:r>
            <a:endParaRPr lang="ko-KR" altLang="en-US" sz="1290" b="0" dirty="0">
              <a:solidFill>
                <a:srgbClr val="002060"/>
              </a:solidFill>
              <a:latin typeface="CentSchbook BT" pitchFamily="2" charset="0"/>
              <a:ea typeface="KoPub바탕체 Light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647223" y="931251"/>
            <a:ext cx="26115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7223" y="1557892"/>
            <a:ext cx="26115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75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2EAF782E-DC7B-4868-BFA0-341497CF5100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A0C95A93-5830-4E91-AB36-11E03FC5E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18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2EAF782E-DC7B-4868-BFA0-341497CF5100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A0C95A93-5830-4E91-AB36-11E03FC5E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42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-17774" y="541002"/>
            <a:ext cx="96898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8022979" y="315661"/>
            <a:ext cx="1782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EF1111"/>
                </a:solidFill>
                <a:latin typeface="Times New Roman" panose="02020603050405020304" pitchFamily="18" charset="0"/>
                <a:ea typeface="HY신명조" panose="02030600000101010101" pitchFamily="18" charset="-127"/>
                <a:cs typeface="Times New Roman" panose="02020603050405020304" pitchFamily="18" charset="0"/>
              </a:rPr>
              <a:t>Technology Innovation </a:t>
            </a:r>
            <a:r>
              <a:rPr lang="en-US" altLang="ko-KR" sz="1100" b="1" dirty="0" smtClean="0">
                <a:solidFill>
                  <a:srgbClr val="EF1111"/>
                </a:solidFill>
                <a:latin typeface="Times New Roman" panose="02020603050405020304" pitchFamily="18" charset="0"/>
                <a:ea typeface="KoPub바탕체 Light" panose="02020603020101020101" pitchFamily="18" charset="-127"/>
                <a:cs typeface="Times New Roman" panose="02020603050405020304" pitchFamily="18" charset="0"/>
              </a:rPr>
              <a:t>Ⅱ</a:t>
            </a:r>
            <a:r>
              <a:rPr lang="ko-KR" altLang="en-US" sz="1100" b="1" dirty="0" smtClean="0">
                <a:solidFill>
                  <a:srgbClr val="EF1111"/>
                </a:solidFill>
                <a:latin typeface="Times New Roman" panose="02020603050405020304" pitchFamily="18" charset="0"/>
                <a:ea typeface="KoPub바탕체 Light" panose="0202060302010102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7625" y="6552014"/>
            <a:ext cx="1224898" cy="261552"/>
          </a:xfrm>
          <a:prstGeom prst="rect">
            <a:avLst/>
          </a:prstGeom>
          <a:noFill/>
        </p:spPr>
        <p:txBody>
          <a:bodyPr wrap="none" lIns="91382" tIns="45691" rIns="91382" bIns="45691" rtlCol="0">
            <a:spAutoFit/>
          </a:bodyPr>
          <a:lstStyle/>
          <a:p>
            <a:r>
              <a:rPr lang="en-US" altLang="ko-KR" sz="1100" b="0" dirty="0" smtClean="0">
                <a:solidFill>
                  <a:schemeClr val="bg1"/>
                </a:solidFill>
                <a:latin typeface="CentSchbook BT" pitchFamily="2" charset="0"/>
                <a:ea typeface="KoPub바탕체 Light" panose="02020603020101020101" pitchFamily="18" charset="-127"/>
              </a:rPr>
              <a:t>Simple </a:t>
            </a:r>
            <a:r>
              <a:rPr lang="en-US" altLang="ko-KR" sz="1100" b="0" dirty="0">
                <a:solidFill>
                  <a:schemeClr val="bg1"/>
                </a:solidFill>
                <a:latin typeface="CentSchbook BT" pitchFamily="2" charset="0"/>
                <a:ea typeface="KoPub바탕체 Light" panose="02020603020101020101" pitchFamily="18" charset="-127"/>
              </a:rPr>
              <a:t>&amp; </a:t>
            </a:r>
            <a:r>
              <a:rPr lang="en-US" altLang="ko-KR" sz="1100" b="0" dirty="0" smtClean="0">
                <a:solidFill>
                  <a:schemeClr val="bg1"/>
                </a:solidFill>
                <a:latin typeface="CentSchbook BT" pitchFamily="2" charset="0"/>
                <a:ea typeface="KoPub바탕체 Light" panose="02020603020101020101" pitchFamily="18" charset="-127"/>
              </a:rPr>
              <a:t>Better</a:t>
            </a:r>
            <a:endParaRPr lang="ko-KR" altLang="en-US" sz="1100" b="0" dirty="0">
              <a:solidFill>
                <a:schemeClr val="bg1"/>
              </a:solidFill>
              <a:latin typeface="CentSchbook BT" pitchFamily="2" charset="0"/>
              <a:ea typeface="KoPub바탕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793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6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5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4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3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2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2EAF782E-DC7B-4868-BFA0-341497CF5100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A0C95A93-5830-4E91-AB36-11E03FC5E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38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2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2EAF782E-DC7B-4868-BFA0-341497CF5100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A0C95A93-5830-4E91-AB36-11E03FC5E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7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6912" indent="0">
              <a:buNone/>
              <a:defRPr sz="2000" b="1"/>
            </a:lvl2pPr>
            <a:lvl3pPr marL="913823" indent="0">
              <a:buNone/>
              <a:defRPr sz="1800" b="1"/>
            </a:lvl3pPr>
            <a:lvl4pPr marL="1370734" indent="0">
              <a:buNone/>
              <a:defRPr sz="1600" b="1"/>
            </a:lvl4pPr>
            <a:lvl5pPr marL="1827647" indent="0">
              <a:buNone/>
              <a:defRPr sz="1600" b="1"/>
            </a:lvl5pPr>
            <a:lvl6pPr marL="2284558" indent="0">
              <a:buNone/>
              <a:defRPr sz="1600" b="1"/>
            </a:lvl6pPr>
            <a:lvl7pPr marL="2741470" indent="0">
              <a:buNone/>
              <a:defRPr sz="1600" b="1"/>
            </a:lvl7pPr>
            <a:lvl8pPr marL="3198382" indent="0">
              <a:buNone/>
              <a:defRPr sz="1600" b="1"/>
            </a:lvl8pPr>
            <a:lvl9pPr marL="3655293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6912" indent="0">
              <a:buNone/>
              <a:defRPr sz="2000" b="1"/>
            </a:lvl2pPr>
            <a:lvl3pPr marL="913823" indent="0">
              <a:buNone/>
              <a:defRPr sz="1800" b="1"/>
            </a:lvl3pPr>
            <a:lvl4pPr marL="1370734" indent="0">
              <a:buNone/>
              <a:defRPr sz="1600" b="1"/>
            </a:lvl4pPr>
            <a:lvl5pPr marL="1827647" indent="0">
              <a:buNone/>
              <a:defRPr sz="1600" b="1"/>
            </a:lvl5pPr>
            <a:lvl6pPr marL="2284558" indent="0">
              <a:buNone/>
              <a:defRPr sz="1600" b="1"/>
            </a:lvl6pPr>
            <a:lvl7pPr marL="2741470" indent="0">
              <a:buNone/>
              <a:defRPr sz="1600" b="1"/>
            </a:lvl7pPr>
            <a:lvl8pPr marL="3198382" indent="0">
              <a:buNone/>
              <a:defRPr sz="1600" b="1"/>
            </a:lvl8pPr>
            <a:lvl9pPr marL="3655293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2EAF782E-DC7B-4868-BFA0-341497CF5100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A0C95A93-5830-4E91-AB36-11E03FC5E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2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2EAF782E-DC7B-4868-BFA0-341497CF5100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A0C95A93-5830-4E91-AB36-11E03FC5E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14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2EAF782E-DC7B-4868-BFA0-341497CF5100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A0C95A93-5830-4E91-AB36-11E03FC5E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9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3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6912" indent="0">
              <a:buNone/>
              <a:defRPr sz="1200"/>
            </a:lvl2pPr>
            <a:lvl3pPr marL="913823" indent="0">
              <a:buNone/>
              <a:defRPr sz="1000"/>
            </a:lvl3pPr>
            <a:lvl4pPr marL="1370734" indent="0">
              <a:buNone/>
              <a:defRPr sz="900"/>
            </a:lvl4pPr>
            <a:lvl5pPr marL="1827647" indent="0">
              <a:buNone/>
              <a:defRPr sz="900"/>
            </a:lvl5pPr>
            <a:lvl6pPr marL="2284558" indent="0">
              <a:buNone/>
              <a:defRPr sz="900"/>
            </a:lvl6pPr>
            <a:lvl7pPr marL="2741470" indent="0">
              <a:buNone/>
              <a:defRPr sz="900"/>
            </a:lvl7pPr>
            <a:lvl8pPr marL="3198382" indent="0">
              <a:buNone/>
              <a:defRPr sz="900"/>
            </a:lvl8pPr>
            <a:lvl9pPr marL="365529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2EAF782E-DC7B-4868-BFA0-341497CF5100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A0C95A93-5830-4E91-AB36-11E03FC5E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6912" indent="0">
              <a:buNone/>
              <a:defRPr sz="2800"/>
            </a:lvl2pPr>
            <a:lvl3pPr marL="913823" indent="0">
              <a:buNone/>
              <a:defRPr sz="2400"/>
            </a:lvl3pPr>
            <a:lvl4pPr marL="1370734" indent="0">
              <a:buNone/>
              <a:defRPr sz="2000"/>
            </a:lvl4pPr>
            <a:lvl5pPr marL="1827647" indent="0">
              <a:buNone/>
              <a:defRPr sz="2000"/>
            </a:lvl5pPr>
            <a:lvl6pPr marL="2284558" indent="0">
              <a:buNone/>
              <a:defRPr sz="2000"/>
            </a:lvl6pPr>
            <a:lvl7pPr marL="2741470" indent="0">
              <a:buNone/>
              <a:defRPr sz="2000"/>
            </a:lvl7pPr>
            <a:lvl8pPr marL="3198382" indent="0">
              <a:buNone/>
              <a:defRPr sz="2000"/>
            </a:lvl8pPr>
            <a:lvl9pPr marL="3655293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6912" indent="0">
              <a:buNone/>
              <a:defRPr sz="1200"/>
            </a:lvl2pPr>
            <a:lvl3pPr marL="913823" indent="0">
              <a:buNone/>
              <a:defRPr sz="1000"/>
            </a:lvl3pPr>
            <a:lvl4pPr marL="1370734" indent="0">
              <a:buNone/>
              <a:defRPr sz="900"/>
            </a:lvl4pPr>
            <a:lvl5pPr marL="1827647" indent="0">
              <a:buNone/>
              <a:defRPr sz="900"/>
            </a:lvl5pPr>
            <a:lvl6pPr marL="2284558" indent="0">
              <a:buNone/>
              <a:defRPr sz="900"/>
            </a:lvl6pPr>
            <a:lvl7pPr marL="2741470" indent="0">
              <a:buNone/>
              <a:defRPr sz="900"/>
            </a:lvl7pPr>
            <a:lvl8pPr marL="3198382" indent="0">
              <a:buNone/>
              <a:defRPr sz="900"/>
            </a:lvl8pPr>
            <a:lvl9pPr marL="3655293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1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2EAF782E-DC7B-4868-BFA0-341497CF5100}" type="datetimeFigureOut">
              <a:rPr lang="ko-KR" altLang="en-US" smtClean="0"/>
              <a:pPr/>
              <a:t>2015-11-24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1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A0C95A93-5830-4E91-AB36-11E03FC5E6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81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순서도: 처리 13"/>
          <p:cNvSpPr/>
          <p:nvPr userDrawn="1"/>
        </p:nvSpPr>
        <p:spPr>
          <a:xfrm>
            <a:off x="0" y="6528772"/>
            <a:ext cx="9906000" cy="329227"/>
          </a:xfrm>
          <a:prstGeom prst="flowChartProcess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528" y="6585923"/>
            <a:ext cx="1535113" cy="19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3823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83" indent="-342683" algn="l" defTabSz="913823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481" indent="-285570" algn="l" defTabSz="9138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279" indent="-228456" algn="l" defTabSz="9138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191" indent="-228456" algn="l" defTabSz="913823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02" indent="-228456" algn="l" defTabSz="913823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014" indent="-228456" algn="l" defTabSz="9138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925" indent="-228456" algn="l" defTabSz="9138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838" indent="-228456" algn="l" defTabSz="9138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749" indent="-228456" algn="l" defTabSz="913823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8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2" algn="l" defTabSz="9138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23" algn="l" defTabSz="9138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34" algn="l" defTabSz="9138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47" algn="l" defTabSz="9138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58" algn="l" defTabSz="9138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70" algn="l" defTabSz="9138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382" algn="l" defTabSz="9138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293" algn="l" defTabSz="9138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830" y="95535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■ 회사 전화 예절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5818" y="833358"/>
            <a:ext cx="94851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 1. </a:t>
            </a:r>
            <a:r>
              <a:rPr lang="ko-KR" altLang="en-US" sz="1600" b="1" dirty="0" smtClean="0"/>
              <a:t>육하원칙을 기준으로 하여 복창과 메모를 정확히 하도록 합니다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 2. </a:t>
            </a:r>
            <a:r>
              <a:rPr lang="ko-KR" altLang="en-US" sz="1600" b="1" dirty="0" smtClean="0"/>
              <a:t>자세를 똑바로 하고 통화하도록 합니다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3. </a:t>
            </a:r>
            <a:r>
              <a:rPr lang="ko-KR" altLang="en-US" sz="1600" b="1" dirty="0" smtClean="0"/>
              <a:t>용건만 간단하게 통화하도록 합니다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지나치게 큰 소리로 통화하지 않습니다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5. </a:t>
            </a:r>
            <a:r>
              <a:rPr lang="ko-KR" altLang="en-US" sz="1600" b="1" dirty="0" smtClean="0"/>
              <a:t>통화 연결하는 동안 상대를 오래 기다리도록 하지 않습니다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6. </a:t>
            </a:r>
            <a:r>
              <a:rPr lang="ko-KR" altLang="en-US" sz="1600" b="1" dirty="0" smtClean="0"/>
              <a:t>통화 중에 어쩔 수 없이 다른 말을 하는 경우에는 수화기를 막고 말합니다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7. </a:t>
            </a:r>
            <a:r>
              <a:rPr lang="ko-KR" altLang="en-US" sz="1600" b="1" dirty="0" smtClean="0"/>
              <a:t>상대방의 성명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전화번호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소속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직급 등을 미리 확인하도록 합니다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8. </a:t>
            </a:r>
            <a:r>
              <a:rPr lang="ko-KR" altLang="en-US" sz="1600" b="1" dirty="0" smtClean="0"/>
              <a:t>용건은 육하원칙으로 정리하여 메모합니다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9. </a:t>
            </a:r>
            <a:r>
              <a:rPr lang="ko-KR" altLang="en-US" sz="1600" b="1" dirty="0" smtClean="0"/>
              <a:t>필요한 서류는 미리 준비하도록 합니다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10. </a:t>
            </a:r>
            <a:r>
              <a:rPr lang="ko-KR" altLang="en-US" sz="1600" b="1" dirty="0" smtClean="0"/>
              <a:t>상대방이 전화를 받아 먼저 자기소개를 하면 잘 듣고 메모를 합니다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11. </a:t>
            </a:r>
            <a:r>
              <a:rPr lang="ko-KR" altLang="en-US" sz="1600" b="1" dirty="0" smtClean="0"/>
              <a:t>상대방이 전화를 받아서 먼저 자기소개를 하게 되면 잘 듣고 메모한 뒤 자신을 소개하도록 합니다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12. </a:t>
            </a:r>
            <a:r>
              <a:rPr lang="ko-KR" altLang="en-US" sz="1600" b="1" dirty="0" smtClean="0"/>
              <a:t>다른 사람이 받았을 경우에는 찾는 사람의 이름을 정중하게 말하며 연결을 부탁합니다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13. </a:t>
            </a:r>
            <a:r>
              <a:rPr lang="ko-KR" altLang="en-US" sz="1600" b="1" dirty="0" smtClean="0"/>
              <a:t>업무전화는 전화를 건 쪽에서 먼저 끊도록 합니다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14. </a:t>
            </a:r>
            <a:r>
              <a:rPr lang="ko-KR" altLang="en-US" sz="1600" b="1" dirty="0" smtClean="0"/>
              <a:t>하지만 상대방이 윗사람일 경우에는 상대방이 끊는 것을 확인한 다음에 전화를 끊도록 합니다</a:t>
            </a:r>
            <a:r>
              <a:rPr lang="en-US" altLang="ko-KR" sz="16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15. </a:t>
            </a:r>
            <a:r>
              <a:rPr lang="ko-KR" altLang="en-US" sz="1600" b="1" dirty="0" smtClean="0"/>
              <a:t>전화를 건 용건이 끝났으면 감사합니다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등의 마무리 인사를 꼭 하도록 합니다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763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186</Words>
  <Application>Microsoft Office PowerPoint</Application>
  <PresentationFormat>A4 용지(210x297mm)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CentSchbook BT</vt:lpstr>
      <vt:lpstr>HY신명조</vt:lpstr>
      <vt:lpstr>KoPub바탕체 Light</vt:lpstr>
      <vt:lpstr>맑은 고딕</vt:lpstr>
      <vt:lpstr>Arial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구광모</cp:lastModifiedBy>
  <cp:revision>55</cp:revision>
  <cp:lastPrinted>2014-12-08T05:56:16Z</cp:lastPrinted>
  <dcterms:created xsi:type="dcterms:W3CDTF">2014-12-03T07:23:07Z</dcterms:created>
  <dcterms:modified xsi:type="dcterms:W3CDTF">2015-11-24T06:50:48Z</dcterms:modified>
</cp:coreProperties>
</file>