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</p:sldIdLst>
  <p:sldSz cy="5143500" cx="9144000"/>
  <p:notesSz cx="6858000" cy="9144000"/>
  <p:embeddedFontLst>
    <p:embeddedFont>
      <p:font typeface="Economica"/>
      <p:regular r:id="rId41"/>
      <p:bold r:id="rId42"/>
      <p:italic r:id="rId43"/>
      <p:boldItalic r:id="rId44"/>
    </p:embeddedFont>
    <p:embeddedFont>
      <p:font typeface="Roboto"/>
      <p:regular r:id="rId45"/>
      <p:bold r:id="rId46"/>
      <p:italic r:id="rId47"/>
      <p:boldItalic r:id="rId48"/>
    </p:embeddedFont>
    <p:embeddedFont>
      <p:font typeface="Open Sans"/>
      <p:regular r:id="rId49"/>
      <p:bold r:id="rId50"/>
      <p:italic r:id="rId51"/>
      <p:boldItalic r:id="rId5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font" Target="fonts/Economica-bold.fntdata"/><Relationship Id="rId41" Type="http://schemas.openxmlformats.org/officeDocument/2006/relationships/font" Target="fonts/Economica-regular.fntdata"/><Relationship Id="rId44" Type="http://schemas.openxmlformats.org/officeDocument/2006/relationships/font" Target="fonts/Economica-boldItalic.fntdata"/><Relationship Id="rId43" Type="http://schemas.openxmlformats.org/officeDocument/2006/relationships/font" Target="fonts/Economica-italic.fntdata"/><Relationship Id="rId46" Type="http://schemas.openxmlformats.org/officeDocument/2006/relationships/font" Target="fonts/Roboto-bold.fntdata"/><Relationship Id="rId45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font" Target="fonts/Roboto-boldItalic.fntdata"/><Relationship Id="rId47" Type="http://schemas.openxmlformats.org/officeDocument/2006/relationships/font" Target="fonts/Roboto-italic.fntdata"/><Relationship Id="rId49" Type="http://schemas.openxmlformats.org/officeDocument/2006/relationships/font" Target="fonts/OpenSans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font" Target="fonts/OpenSans-italic.fntdata"/><Relationship Id="rId50" Type="http://schemas.openxmlformats.org/officeDocument/2006/relationships/font" Target="fonts/OpenSans-bold.fntdata"/><Relationship Id="rId52" Type="http://schemas.openxmlformats.org/officeDocument/2006/relationships/font" Target="fonts/OpenSans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c4e90341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c4e90341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c442da208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c442da208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Intuition and domain understanding are very important! Pick a problem that you find exciting. Don’t be afraid to skip ahead in the course readings &amp; async to learn more about a topic of interest.</a:t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Semantics, NLI, and dialog aren’t covered in this course - but we’re happy to talk about them!</a:t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c442da208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c442da208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c442da208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c442da208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Lots of text that has some structure associated with is, which often lends itself to rich machine learning tasks. For example: summarization data is (historically) often derived from news headlines, paired with the articles. Or reddit, which has upvotes and comment thread structure.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c442da208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c442da208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ee611458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ee611458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collection &amp; processing takes more time than you think - don’t leave it to the last minute and find yourself without time to do the fun parts (experiments)!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eebd46fba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eebd46fba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eebd46fba_2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eebd46fba_2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this is just the surface!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eebd46fba_2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eebd46fba_2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 For tagging and parsing and other </a:t>
            </a:r>
            <a:r>
              <a:rPr i="1" lang="en"/>
              <a:t>structured prediction</a:t>
            </a:r>
            <a:r>
              <a:rPr lang="en"/>
              <a:t> tasks (which we’ll discuss in weeks 7-11), simple classifiers are often a key component of high-performing systems. The classifier runs in a loop and extracts features from some state machine in order to make decisions that contribute to the final output.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Many reinforcement learning systems also work this way, where a simple classifier on the world state predicts an action to take.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418868d967_5_3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418868d967_5_3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41023af756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41023af756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Would be nice if we can bridge between contexts, by multi-hop reasoning: {beijing, boston, honolulu} are similar, and {boston, london} are similar, so maybe {london, beijing} are similar, transitively?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c4981f2d2_0_6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c4981f2d2_0_6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ee6114583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ee6114583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Of course, must always be careful to avoid overfitting. Neural networks can be very powerful, and overfit in more subtle ways than big sparse models.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418868d967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418868d967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idea: map discrete things (words) into a continuous feature space.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Conceptually, just a big matrix multiply. But since one-hot vector is very sparse, convenient to just extract the column by indexing. So often we’ll refer to this as a “lookup”. </a:t>
            </a:r>
            <a:r>
              <a:rPr i="1" lang="en"/>
              <a:t>(In fact, you can even shard embeddings across different servers, and just pull in the one you need!)</a:t>
            </a:r>
            <a:endParaRPr i="1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ee6114583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ee6114583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2-4 minute slide. Discuss network end-to-end starting with input word embeddings, summation to get sentence representation, feed through DNN layers and then used for softmax classification.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418868d967_1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418868d967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418868d967_5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418868d967_5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418868d967_5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418868d967_5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\overrightarrow{w}_{1} \cdot\overrightarrow{w}_{2}  = \sum_i w_{1i}*w_{2i}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\cos \theta = \frac{\overrightarrow{w}_{1} \cdot\overrightarrow{w}_{2} }{\|\overrightarrow{w}_{1}\| \|\overrightarrow{w}_{2}\|}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\theta = \arccos \frac{\overrightarrow{w}_{1} \cdot\overrightarrow{w}_{2} }{\|\overrightarrow{w}_{1}\| \|\overrightarrow{w}_{2}\|}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418868d967_5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418868d967_5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Distributional hypothesis: let’s try to learn meaning of words (as vector representation), by </a:t>
            </a:r>
            <a:r>
              <a:rPr i="1" lang="en" u="sng"/>
              <a:t>predicting</a:t>
            </a:r>
            <a:r>
              <a:rPr lang="en"/>
              <a:t> the words around them.</a:t>
            </a:r>
            <a:endParaRPr b="1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418868d967_5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418868d967_5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418868d967_5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418868d967_5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418868d967_5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418868d967_5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418868d967_5_2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418868d967_5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418868d967_5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418868d967_5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Others include: LexVec, Paragram, C-PHRASE </a:t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418868d967_5_2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418868d967_5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41023af756_5_3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41023af756_5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41023af756_5_3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41023af756_5_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41023af756_5_3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41023af756_5_3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418868d967_5_3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418868d967_5_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60a94384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60a94384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418868d967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418868d967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c442da208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c442da208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Applied projects more common, but you’re encouraged to explore more abstract or fundamental computational linguistics tasks! (these tend to be fun projects)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projects will require reading the literature for background, related work, and importantly, ideas.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c442da208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c442da208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c442da208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c442da208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c442da208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c442da208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oskicat.berkeley.edu/search~S1?/aLinguistic+Data+Consortium%7C" TargetMode="External"/><Relationship Id="rId4" Type="http://schemas.openxmlformats.org/officeDocument/2006/relationships/hyperlink" Target="http://blc.berkeley.edu/collections_and_archives/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9.png"/><Relationship Id="rId4" Type="http://schemas.openxmlformats.org/officeDocument/2006/relationships/hyperlink" Target="https://colah.github.io/posts/2015-01-Visualizing-Representations/" TargetMode="External"/><Relationship Id="rId5" Type="http://schemas.openxmlformats.org/officeDocument/2006/relationships/hyperlink" Target="http://projector.tensorflow.org/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://www.aclweb.org/anthology/P15-1162" TargetMode="External"/><Relationship Id="rId4" Type="http://schemas.openxmlformats.org/officeDocument/2006/relationships/image" Target="../media/image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8.png"/><Relationship Id="rId4" Type="http://schemas.openxmlformats.org/officeDocument/2006/relationships/image" Target="../media/image7.png"/><Relationship Id="rId5" Type="http://schemas.openxmlformats.org/officeDocument/2006/relationships/image" Target="../media/image1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s://www.tensorflow.org/versions/master/api_docs/python/tf/nn/embedding_lookup" TargetMode="External"/><Relationship Id="rId4" Type="http://schemas.openxmlformats.org/officeDocument/2006/relationships/hyperlink" Target="https://www.tensorflow.org/api_docs/python/tf/nn/dynamic_rnn" TargetMode="External"/><Relationship Id="rId5" Type="http://schemas.openxmlformats.org/officeDocument/2006/relationships/hyperlink" Target="https://www.tensorflow.org/versions/master/api_docs/python/tf/nn/sparse_softmax_cross_entropy_with_logits" TargetMode="Externa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github.com/datasci-w266/2018-summer-main/tree/master/project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piazza.com/class/jay9yl154v6ru?cid=51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jpg"/></Relationships>
</file>

<file path=ppt/slides/_rels/slide9.xml.rels><?xml version="1.0" encoding="UTF-8" standalone="yes"?><Relationships xmlns="http://schemas.openxmlformats.org/package/2006/relationships"><Relationship Id="rId11" Type="http://schemas.openxmlformats.org/officeDocument/2006/relationships/hyperlink" Target="https://scholar.google.com/" TargetMode="External"/><Relationship Id="rId10" Type="http://schemas.openxmlformats.org/officeDocument/2006/relationships/hyperlink" Target="http://www.wsdm-conference.org/" TargetMode="External"/><Relationship Id="rId13" Type="http://schemas.openxmlformats.org/officeDocument/2006/relationships/hyperlink" Target="https://github.com/datasci-w266/2018-summer-main/tree/master/project#project-proposal" TargetMode="External"/><Relationship Id="rId12" Type="http://schemas.openxmlformats.org/officeDocument/2006/relationships/hyperlink" Target="https://arxiv.org/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aclweb.org/anthology/" TargetMode="External"/><Relationship Id="rId4" Type="http://schemas.openxmlformats.org/officeDocument/2006/relationships/hyperlink" Target="http://aclweb.org/anthology/N/N16/" TargetMode="External"/><Relationship Id="rId9" Type="http://schemas.openxmlformats.org/officeDocument/2006/relationships/hyperlink" Target="http://www.kdd.org/" TargetMode="External"/><Relationship Id="rId15" Type="http://schemas.openxmlformats.org/officeDocument/2006/relationships/hyperlink" Target="http://nlp.stanford.edu/courses/cs224n/" TargetMode="External"/><Relationship Id="rId14" Type="http://schemas.openxmlformats.org/officeDocument/2006/relationships/hyperlink" Target="https://web.stanford.edu/class/cs224n/index.html" TargetMode="External"/><Relationship Id="rId17" Type="http://schemas.openxmlformats.org/officeDocument/2006/relationships/hyperlink" Target="http://cs224d.stanford.edu/reports_2015.html" TargetMode="External"/><Relationship Id="rId16" Type="http://schemas.openxmlformats.org/officeDocument/2006/relationships/hyperlink" Target="http://cs224d.stanford.edu/" TargetMode="External"/><Relationship Id="rId5" Type="http://schemas.openxmlformats.org/officeDocument/2006/relationships/hyperlink" Target="http://aclweb.org/anthology/P/P16/" TargetMode="External"/><Relationship Id="rId19" Type="http://schemas.openxmlformats.org/officeDocument/2006/relationships/hyperlink" Target="https://web.stanford.edu/class/archive/cs/cs224n/cs224n.1174/reports.html" TargetMode="External"/><Relationship Id="rId6" Type="http://schemas.openxmlformats.org/officeDocument/2006/relationships/hyperlink" Target="http://aclweb.org/anthology/D/D16/" TargetMode="External"/><Relationship Id="rId18" Type="http://schemas.openxmlformats.org/officeDocument/2006/relationships/hyperlink" Target="http://cs224d.stanford.edu/reports_2016.html" TargetMode="External"/><Relationship Id="rId7" Type="http://schemas.openxmlformats.org/officeDocument/2006/relationships/hyperlink" Target="https://nips.cc/Conferences/2015" TargetMode="External"/><Relationship Id="rId8" Type="http://schemas.openxmlformats.org/officeDocument/2006/relationships/hyperlink" Target="http://icml.cc/2016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 and Sentiment</a:t>
            </a:r>
            <a:endParaRPr sz="4000"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W266: Natural Language Processing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Problems</a:t>
            </a:r>
            <a:endParaRPr/>
          </a:p>
        </p:txBody>
      </p:sp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NLP ≈ (machine learning) + (linguistics) + (all sorts of algorithms)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Text classification / regression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Information retrieval / information extraction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Textual similarity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Sequence labeling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Summarization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Machine translation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Question answering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800"/>
              <a:buChar char="●"/>
            </a:pPr>
            <a:r>
              <a:rPr lang="en">
                <a:solidFill>
                  <a:srgbClr val="4A86E8"/>
                </a:solidFill>
              </a:rPr>
              <a:t>Semantics, natural language inference</a:t>
            </a:r>
            <a:endParaRPr>
              <a:solidFill>
                <a:srgbClr val="4A86E8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800"/>
              <a:buChar char="●"/>
            </a:pPr>
            <a:r>
              <a:rPr lang="en">
                <a:solidFill>
                  <a:srgbClr val="4A86E8"/>
                </a:solidFill>
              </a:rPr>
              <a:t>Dialog </a:t>
            </a:r>
            <a:endParaRPr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Models</a:t>
            </a:r>
            <a:endParaRPr/>
          </a:p>
        </p:txBody>
      </p:sp>
      <p:sp>
        <p:nvSpPr>
          <p:cNvPr id="124" name="Google Shape;124;p2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 sure to use the right tool for the job! The literature is a great resource here, but there are many models we won’t see until later in the course.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Different problems use different ML architectures: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Unsupervised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Classification or regression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Sequence labeling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Retrieval, extraction, and similarity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Sequence prediction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 Data</a:t>
            </a:r>
            <a:endParaRPr/>
          </a:p>
        </p:txBody>
      </p:sp>
      <p:sp>
        <p:nvSpPr>
          <p:cNvPr id="130" name="Google Shape;130;p2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is usually the limiting factor in NLP problems (as with most ML)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Most tasks in the async have lots of data available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Interested in a new domain? Be sure you can get data!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Potential data types / sources: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Labeled corpora (Penn Treebank, sentiment data, much, much more)*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Large corpora (Gigaword, Wikipedia, Common Crawl, Google Web 1T)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News articles (NYT, WSJ, Reuters, etc.)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Social media (reddit, Twitter, etc.)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???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Getting Data</a:t>
            </a:r>
            <a:endParaRPr/>
          </a:p>
        </p:txBody>
      </p:sp>
      <p:sp>
        <p:nvSpPr>
          <p:cNvPr id="136" name="Google Shape;136;p2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Have access to many paywalled corpora through UC Berkeley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Linguistic Data Consortium corpora: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Recent corpora: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http://oskicat.berkeley.edu/search~S1?/aLinguistic+Data+Consortium%7C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Older corpora: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http://blc.berkeley.edu/collections_and_archives/</a:t>
            </a:r>
            <a:r>
              <a:rPr lang="en"/>
              <a:t> 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Common pitfalls</a:t>
            </a:r>
            <a:endParaRPr/>
          </a:p>
        </p:txBody>
      </p:sp>
      <p:sp>
        <p:nvSpPr>
          <p:cNvPr id="142" name="Google Shape;142;p2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If you only remember two things… 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Read existing research.  (Do not start from scratch!)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Look at your data before you submit your proposal.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(Corollary: if you want to scrape data, start working on that now)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7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 Classification</a:t>
            </a:r>
            <a:endParaRPr/>
          </a:p>
        </p:txBody>
      </p:sp>
      <p:sp>
        <p:nvSpPr>
          <p:cNvPr id="148" name="Google Shape;148;p27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W266: Natural Language Processing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 Classification from a ML perspective</a:t>
            </a:r>
            <a:endParaRPr/>
          </a:p>
        </p:txBody>
      </p:sp>
      <p:sp>
        <p:nvSpPr>
          <p:cNvPr id="154" name="Google Shape;154;p2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Input: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 =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[this is a sentence, and we want to classify it.]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Output: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∈ {0, 1} </a:t>
            </a:r>
            <a:r>
              <a:rPr lang="en"/>
              <a:t>or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y ∈ {0,...,k}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Applications: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Sentiment polarity 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(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y ∈ {negative, positive}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Document classification (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y ∈ {categories}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(...)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 Classification Tasks</a:t>
            </a:r>
            <a:endParaRPr/>
          </a:p>
        </p:txBody>
      </p:sp>
      <p:sp>
        <p:nvSpPr>
          <p:cNvPr id="160" name="Google Shape;160;p2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Paraphrase detection: 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x = (sentence_1, sentence_2)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y 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∈ {0,1}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Entailment: 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x = (sentence_1, sentence_2) 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y ∈ {L-entail, R-entail, contradict, other}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 or entity tagging*: 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x = (word, nearby words) 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y 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∈ {NOUN, VERB, ADJ, …} or y ∈ {PER, LOC, ORG, …}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Parsing*: 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x = (stack, buffer), y ∈ {shift, L-reduce, R-reduce}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61" name="Google Shape;16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35475" y="381000"/>
            <a:ext cx="3262276" cy="2377675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9"/>
          <p:cNvSpPr txBox="1"/>
          <p:nvPr/>
        </p:nvSpPr>
        <p:spPr>
          <a:xfrm>
            <a:off x="5535475" y="381000"/>
            <a:ext cx="1970700" cy="5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Example: named entity tagger (NER)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Sentiment Analysis</a:t>
            </a:r>
            <a:endParaRPr/>
          </a:p>
        </p:txBody>
      </p:sp>
      <p:sp>
        <p:nvSpPr>
          <p:cNvPr id="168" name="Google Shape;168;p3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Given a text, predict whether it expresses positive or negative sentiment.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2"/>
                </a:solidFill>
              </a:rPr>
              <a:t>	</a:t>
            </a:r>
            <a:endParaRPr b="1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br>
              <a:rPr b="1" lang="en">
                <a:solidFill>
                  <a:schemeClr val="lt2"/>
                </a:solidFill>
              </a:rPr>
            </a:br>
            <a:endParaRPr b="1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2"/>
                </a:solidFill>
              </a:rPr>
              <a:t>Variants</a:t>
            </a:r>
            <a:r>
              <a:rPr lang="en"/>
              <a:t> </a:t>
            </a:r>
            <a:br>
              <a:rPr lang="en"/>
            </a:br>
            <a:r>
              <a:rPr lang="en" sz="1400"/>
              <a:t>Binary; star rating; Aspect Based Sentiment Analysis (ABSA); Distributional</a:t>
            </a:r>
            <a:r>
              <a:rPr b="1" lang="en" sz="1400"/>
              <a:t> </a:t>
            </a:r>
            <a:endParaRPr b="1"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>
                <a:solidFill>
                  <a:schemeClr val="lt2"/>
                </a:solidFill>
              </a:rPr>
              <a:t>Applications</a:t>
            </a:r>
            <a:br>
              <a:rPr b="1" lang="en"/>
            </a:br>
            <a:r>
              <a:rPr lang="en" sz="1400"/>
              <a:t>Market research; customer service; financial market predictions</a:t>
            </a:r>
            <a:endParaRPr sz="1400"/>
          </a:p>
        </p:txBody>
      </p:sp>
      <p:pic>
        <p:nvPicPr>
          <p:cNvPr id="169" name="Google Shape;16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0700" y="1704500"/>
            <a:ext cx="2966949" cy="1818101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30"/>
          <p:cNvSpPr txBox="1"/>
          <p:nvPr/>
        </p:nvSpPr>
        <p:spPr>
          <a:xfrm>
            <a:off x="3939725" y="1704550"/>
            <a:ext cx="4299600" cy="18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/>
            </a:br>
            <a:br>
              <a:rPr lang="en"/>
            </a:br>
            <a:r>
              <a:rPr i="1" lang="en">
                <a:solidFill>
                  <a:schemeClr val="lt2"/>
                </a:solidFill>
              </a:rPr>
              <a:t>Tricky for complex sentences!</a:t>
            </a:r>
            <a:endParaRPr i="1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In practice, simple methods work well.</a:t>
            </a:r>
            <a:r>
              <a:rPr lang="en">
                <a:solidFill>
                  <a:schemeClr val="lt2"/>
                </a:solidFill>
              </a:rPr>
              <a:t> 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71" name="Google Shape;171;p30"/>
          <p:cNvSpPr txBox="1"/>
          <p:nvPr/>
        </p:nvSpPr>
        <p:spPr>
          <a:xfrm>
            <a:off x="1935825" y="3405825"/>
            <a:ext cx="56031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Socher et al. (2013)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neural nets</a:t>
            </a:r>
            <a:r>
              <a:rPr lang="en"/>
              <a:t>: drawbacks to simple tokens</a:t>
            </a:r>
            <a:endParaRPr/>
          </a:p>
        </p:txBody>
      </p:sp>
      <p:sp>
        <p:nvSpPr>
          <p:cNvPr id="177" name="Google Shape;177;p31"/>
          <p:cNvSpPr txBox="1"/>
          <p:nvPr>
            <p:ph idx="1" type="body"/>
          </p:nvPr>
        </p:nvSpPr>
        <p:spPr>
          <a:xfrm>
            <a:off x="387900" y="136377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/>
              <a:t>Train</a:t>
            </a:r>
            <a:br>
              <a:rPr b="1" lang="en" sz="1200"/>
            </a:br>
            <a:r>
              <a:rPr lang="en" sz="1200"/>
              <a:t>like to fly to honolulu			20</a:t>
            </a:r>
            <a:br>
              <a:rPr lang="en" sz="1200"/>
            </a:br>
            <a:r>
              <a:rPr lang="en" sz="1200"/>
              <a:t>just flew back from </a:t>
            </a:r>
            <a:r>
              <a:rPr b="1" lang="en" sz="1200">
                <a:solidFill>
                  <a:srgbClr val="FF9900"/>
                </a:solidFill>
              </a:rPr>
              <a:t>beijing</a:t>
            </a:r>
            <a:r>
              <a:rPr lang="en" sz="1200"/>
              <a:t>		10</a:t>
            </a:r>
            <a:br>
              <a:rPr lang="en" sz="1200"/>
            </a:br>
            <a:r>
              <a:rPr lang="en" sz="1200"/>
              <a:t>just flew back from boston		35</a:t>
            </a:r>
            <a:br>
              <a:rPr lang="en" sz="1200"/>
            </a:br>
            <a:r>
              <a:rPr lang="en" sz="1200"/>
              <a:t>just flew back from honolulu		65</a:t>
            </a:r>
            <a:br>
              <a:rPr lang="en" sz="1200"/>
            </a:br>
            <a:r>
              <a:rPr lang="en" sz="1200"/>
              <a:t>i grew up near dallas			5</a:t>
            </a:r>
            <a:br>
              <a:rPr lang="en" sz="1200"/>
            </a:br>
            <a:r>
              <a:rPr lang="en" sz="1200"/>
              <a:t>I grew up near boston			3</a:t>
            </a:r>
            <a:br>
              <a:rPr lang="en" sz="1200"/>
            </a:br>
            <a:r>
              <a:rPr lang="en" sz="1200"/>
              <a:t>moved back home from chicago 	8</a:t>
            </a:r>
            <a:br>
              <a:rPr lang="en" sz="1200"/>
            </a:br>
            <a:r>
              <a:rPr lang="en" sz="1200"/>
              <a:t>moved back home from dallas 		8</a:t>
            </a:r>
            <a:br>
              <a:rPr lang="en" sz="1200"/>
            </a:br>
            <a:r>
              <a:rPr b="1" lang="en" sz="1200">
                <a:solidFill>
                  <a:srgbClr val="FF9900"/>
                </a:solidFill>
              </a:rPr>
              <a:t>always wanted to visit</a:t>
            </a:r>
            <a:r>
              <a:rPr lang="en" sz="1200"/>
              <a:t> london    	7</a:t>
            </a:r>
            <a:br>
              <a:rPr lang="en" sz="1200"/>
            </a:br>
            <a:r>
              <a:rPr b="1" lang="en" sz="1200">
                <a:solidFill>
                  <a:srgbClr val="FF9900"/>
                </a:solidFill>
              </a:rPr>
              <a:t>always wanted to visit</a:t>
            </a:r>
            <a:r>
              <a:rPr lang="en" sz="1200">
                <a:solidFill>
                  <a:srgbClr val="FF9900"/>
                </a:solidFill>
              </a:rPr>
              <a:t> </a:t>
            </a:r>
            <a:r>
              <a:rPr lang="en" sz="1200"/>
              <a:t>boston		5</a:t>
            </a:r>
            <a:br>
              <a:rPr lang="en"/>
            </a:br>
            <a:br>
              <a:rPr lang="en"/>
            </a:br>
            <a:r>
              <a:rPr b="1" lang="en"/>
              <a:t>Evaluation/Application</a:t>
            </a:r>
            <a:br>
              <a:rPr b="1" lang="en"/>
            </a:br>
            <a:r>
              <a:rPr b="1" lang="en" sz="1200">
                <a:solidFill>
                  <a:srgbClr val="E06666"/>
                </a:solidFill>
              </a:rPr>
              <a:t>always wanted to visit beijing</a:t>
            </a:r>
            <a:r>
              <a:rPr lang="en" sz="1200"/>
              <a:t>		?</a:t>
            </a:r>
            <a:br>
              <a:rPr lang="en" sz="1200"/>
            </a:br>
            <a:br>
              <a:rPr lang="en"/>
            </a:br>
            <a:br>
              <a:rPr b="1" lang="en"/>
            </a:br>
            <a:br>
              <a:rPr b="1" lang="en"/>
            </a:br>
            <a:endParaRPr/>
          </a:p>
        </p:txBody>
      </p:sp>
      <p:sp>
        <p:nvSpPr>
          <p:cNvPr id="178" name="Google Shape;178;p31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6"/>
                </a:solidFill>
              </a:rPr>
              <a:t>Are there drawbacks of modeling all words separately?</a:t>
            </a:r>
            <a:endParaRPr b="1" sz="1200">
              <a:solidFill>
                <a:schemeClr val="accent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Words that described similar types of things can </a:t>
            </a:r>
            <a:br>
              <a:rPr lang="en" sz="1200"/>
            </a:br>
            <a:r>
              <a:rPr lang="en" sz="1200"/>
              <a:t>be used in similar contexts.</a:t>
            </a:r>
            <a:br>
              <a:rPr lang="en" sz="1200"/>
            </a:br>
            <a:br>
              <a:rPr lang="en" sz="1200"/>
            </a:br>
            <a:r>
              <a:rPr b="1" i="1" lang="en" sz="1200"/>
              <a:t>Specific contexts will not be observed with all words having the same type (e.g. city names)</a:t>
            </a:r>
            <a:endParaRPr b="1" i="1"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/>
              <a:t>What if we modeled: </a:t>
            </a:r>
            <a:br>
              <a:rPr lang="en" sz="1200"/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P(&lt;city name&gt; | "always wanted to visit")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311700" y="1225225"/>
            <a:ext cx="8520600" cy="3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-"/>
            </a:pPr>
            <a:r>
              <a:rPr lang="en"/>
              <a:t>Oh wow, I was not ready for this week’s async!</a:t>
            </a:r>
            <a:endParaRPr/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Project</a:t>
            </a:r>
            <a:endParaRPr/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Classification problems</a:t>
            </a:r>
            <a:endParaRPr/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ML and Neural Network Basics</a:t>
            </a:r>
            <a:endParaRPr/>
          </a:p>
        </p:txBody>
      </p:sp>
      <p:sp>
        <p:nvSpPr>
          <p:cNvPr id="69" name="Google Shape;69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plan...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Neural Nets?</a:t>
            </a:r>
            <a:endParaRPr/>
          </a:p>
        </p:txBody>
      </p:sp>
      <p:sp>
        <p:nvSpPr>
          <p:cNvPr id="184" name="Google Shape;184;p32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Powerful l</a:t>
            </a:r>
            <a:r>
              <a:rPr lang="en"/>
              <a:t>earned representations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Input: </a:t>
            </a:r>
            <a:r>
              <a:rPr lang="en"/>
              <a:t>Word embeddings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Internal: </a:t>
            </a:r>
            <a:r>
              <a:rPr lang="en"/>
              <a:t>Multiple hidden layers to refine representation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i="1" lang="en"/>
              <a:t>Both learn jointly with task objective!</a:t>
            </a:r>
            <a:endParaRPr i="1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Deep computation (multiple layers) allows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Complex decision boundary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Fewer parameters than big shallow network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Key:</a:t>
            </a:r>
            <a:r>
              <a:rPr lang="en"/>
              <a:t> avoid sparsity problem by computing in dense space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Without sacrificing representation power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3"/>
          <p:cNvSpPr/>
          <p:nvPr/>
        </p:nvSpPr>
        <p:spPr>
          <a:xfrm>
            <a:off x="3901625" y="2968650"/>
            <a:ext cx="763500" cy="2271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90" name="Google Shape;190;p33"/>
          <p:cNvSpPr txBox="1"/>
          <p:nvPr/>
        </p:nvSpPr>
        <p:spPr>
          <a:xfrm>
            <a:off x="4132775" y="2452000"/>
            <a:ext cx="301200" cy="16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1" name="Google Shape;191;p33"/>
          <p:cNvSpPr txBox="1"/>
          <p:nvPr>
            <p:ph idx="1" type="body"/>
          </p:nvPr>
        </p:nvSpPr>
        <p:spPr>
          <a:xfrm>
            <a:off x="387900" y="1489825"/>
            <a:ext cx="8368200" cy="88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Usually presented as a “lookup” in some table, but…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Think of a word as a one-hot vector: 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X = [0 0 1 … 0 0 0 …. 0 0 0]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Then we do matrix multiplication:</a:t>
            </a:r>
            <a:endParaRPr/>
          </a:p>
        </p:txBody>
      </p:sp>
      <p:sp>
        <p:nvSpPr>
          <p:cNvPr id="192" name="Google Shape;192;p3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Mathematically equivalent: one-hot &amp; word vectors</a:t>
            </a:r>
            <a:endParaRPr/>
          </a:p>
        </p:txBody>
      </p:sp>
      <p:sp>
        <p:nvSpPr>
          <p:cNvPr id="193" name="Google Shape;193;p33"/>
          <p:cNvSpPr/>
          <p:nvPr/>
        </p:nvSpPr>
        <p:spPr>
          <a:xfrm>
            <a:off x="753300" y="2311300"/>
            <a:ext cx="395150" cy="1962300"/>
          </a:xfrm>
          <a:custGeom>
            <a:rect b="b" l="l" r="r" t="t"/>
            <a:pathLst>
              <a:path extrusionOk="0" h="78492" w="15806">
                <a:moveTo>
                  <a:pt x="15806" y="0"/>
                </a:moveTo>
                <a:lnTo>
                  <a:pt x="0" y="0"/>
                </a:lnTo>
                <a:lnTo>
                  <a:pt x="0" y="78492"/>
                </a:lnTo>
                <a:lnTo>
                  <a:pt x="15270" y="78492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4" name="Google Shape;194;p33"/>
          <p:cNvSpPr/>
          <p:nvPr/>
        </p:nvSpPr>
        <p:spPr>
          <a:xfrm flipH="1">
            <a:off x="2565988" y="2311300"/>
            <a:ext cx="395150" cy="1962300"/>
          </a:xfrm>
          <a:custGeom>
            <a:rect b="b" l="l" r="r" t="t"/>
            <a:pathLst>
              <a:path extrusionOk="0" h="78492" w="15806">
                <a:moveTo>
                  <a:pt x="15806" y="0"/>
                </a:moveTo>
                <a:lnTo>
                  <a:pt x="0" y="0"/>
                </a:lnTo>
                <a:lnTo>
                  <a:pt x="0" y="78492"/>
                </a:lnTo>
                <a:lnTo>
                  <a:pt x="15270" y="78492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5" name="Google Shape;195;p33"/>
          <p:cNvSpPr/>
          <p:nvPr/>
        </p:nvSpPr>
        <p:spPr>
          <a:xfrm>
            <a:off x="3386538" y="2311300"/>
            <a:ext cx="395150" cy="1962300"/>
          </a:xfrm>
          <a:custGeom>
            <a:rect b="b" l="l" r="r" t="t"/>
            <a:pathLst>
              <a:path extrusionOk="0" h="78492" w="15806">
                <a:moveTo>
                  <a:pt x="15806" y="0"/>
                </a:moveTo>
                <a:lnTo>
                  <a:pt x="0" y="0"/>
                </a:lnTo>
                <a:lnTo>
                  <a:pt x="0" y="78492"/>
                </a:lnTo>
                <a:lnTo>
                  <a:pt x="15270" y="78492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6" name="Google Shape;196;p33"/>
          <p:cNvSpPr/>
          <p:nvPr/>
        </p:nvSpPr>
        <p:spPr>
          <a:xfrm flipH="1">
            <a:off x="4464200" y="2311300"/>
            <a:ext cx="395150" cy="1962300"/>
          </a:xfrm>
          <a:custGeom>
            <a:rect b="b" l="l" r="r" t="t"/>
            <a:pathLst>
              <a:path extrusionOk="0" h="78492" w="15806">
                <a:moveTo>
                  <a:pt x="15806" y="0"/>
                </a:moveTo>
                <a:lnTo>
                  <a:pt x="0" y="0"/>
                </a:lnTo>
                <a:lnTo>
                  <a:pt x="0" y="78492"/>
                </a:lnTo>
                <a:lnTo>
                  <a:pt x="15270" y="78492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7" name="Google Shape;197;p33"/>
          <p:cNvSpPr txBox="1"/>
          <p:nvPr/>
        </p:nvSpPr>
        <p:spPr>
          <a:xfrm>
            <a:off x="1834650" y="3119650"/>
            <a:ext cx="4338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</a:t>
            </a:r>
            <a:r>
              <a:rPr baseline="30000" lang="en">
                <a:solidFill>
                  <a:schemeClr val="dk1"/>
                </a:solidFill>
              </a:rPr>
              <a:t>T</a:t>
            </a:r>
            <a:endParaRPr baseline="30000">
              <a:solidFill>
                <a:schemeClr val="dk1"/>
              </a:solidFill>
            </a:endParaRPr>
          </a:p>
        </p:txBody>
      </p:sp>
      <p:cxnSp>
        <p:nvCxnSpPr>
          <p:cNvPr id="198" name="Google Shape;198;p33"/>
          <p:cNvCxnSpPr>
            <a:stCxn id="199" idx="1"/>
            <a:endCxn id="189" idx="3"/>
          </p:cNvCxnSpPr>
          <p:nvPr/>
        </p:nvCxnSpPr>
        <p:spPr>
          <a:xfrm rot="10800000">
            <a:off x="4665200" y="3082300"/>
            <a:ext cx="821100" cy="1809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0" name="Google Shape;200;p33"/>
          <p:cNvCxnSpPr>
            <a:stCxn id="199" idx="0"/>
          </p:cNvCxnSpPr>
          <p:nvPr/>
        </p:nvCxnSpPr>
        <p:spPr>
          <a:xfrm flipH="1" rot="10800000">
            <a:off x="5787650" y="1935400"/>
            <a:ext cx="248400" cy="11550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1" name="Google Shape;201;p33"/>
          <p:cNvSpPr txBox="1"/>
          <p:nvPr/>
        </p:nvSpPr>
        <p:spPr>
          <a:xfrm>
            <a:off x="3709975" y="3245575"/>
            <a:ext cx="334800" cy="2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X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99" name="Google Shape;199;p33"/>
          <p:cNvSpPr txBox="1"/>
          <p:nvPr/>
        </p:nvSpPr>
        <p:spPr>
          <a:xfrm>
            <a:off x="5486300" y="3090400"/>
            <a:ext cx="6027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“the”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02" name="Google Shape;202;p33"/>
          <p:cNvSpPr/>
          <p:nvPr/>
        </p:nvSpPr>
        <p:spPr>
          <a:xfrm>
            <a:off x="1369063" y="2371600"/>
            <a:ext cx="107100" cy="18417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33"/>
          <p:cNvSpPr txBox="1"/>
          <p:nvPr/>
        </p:nvSpPr>
        <p:spPr>
          <a:xfrm>
            <a:off x="283525" y="2822575"/>
            <a:ext cx="5223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 =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04" name="Google Shape;204;p33"/>
          <p:cNvSpPr txBox="1"/>
          <p:nvPr>
            <p:ph idx="1" type="body"/>
          </p:nvPr>
        </p:nvSpPr>
        <p:spPr>
          <a:xfrm>
            <a:off x="387900" y="4309225"/>
            <a:ext cx="8368200" cy="49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Reasonable that similar words end up with similar vectors</a:t>
            </a:r>
            <a:endParaRPr/>
          </a:p>
        </p:txBody>
      </p:sp>
      <p:sp>
        <p:nvSpPr>
          <p:cNvPr id="205" name="Google Shape;205;p33"/>
          <p:cNvSpPr txBox="1"/>
          <p:nvPr/>
        </p:nvSpPr>
        <p:spPr>
          <a:xfrm>
            <a:off x="2049613" y="3714438"/>
            <a:ext cx="7635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</a:rPr>
              <a:t>Vector for </a:t>
            </a:r>
            <a:r>
              <a:rPr lang="en" sz="1200">
                <a:solidFill>
                  <a:schemeClr val="dk1"/>
                </a:solidFill>
              </a:rPr>
              <a:t>“the”</a:t>
            </a:r>
            <a:endParaRPr sz="1200">
              <a:solidFill>
                <a:schemeClr val="dk1"/>
              </a:solidFill>
            </a:endParaRPr>
          </a:p>
        </p:txBody>
      </p:sp>
      <p:cxnSp>
        <p:nvCxnSpPr>
          <p:cNvPr id="206" name="Google Shape;206;p33"/>
          <p:cNvCxnSpPr>
            <a:stCxn id="205" idx="1"/>
          </p:cNvCxnSpPr>
          <p:nvPr/>
        </p:nvCxnSpPr>
        <p:spPr>
          <a:xfrm rot="10800000">
            <a:off x="1529113" y="3605838"/>
            <a:ext cx="520500" cy="2814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7" name="Google Shape;207;p33"/>
          <p:cNvSpPr txBox="1"/>
          <p:nvPr/>
        </p:nvSpPr>
        <p:spPr>
          <a:xfrm>
            <a:off x="6362400" y="3406350"/>
            <a:ext cx="24624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>
                <a:solidFill>
                  <a:schemeClr val="lt2"/>
                </a:solidFill>
              </a:rPr>
              <a:t>Word Embeddings!</a:t>
            </a:r>
            <a:endParaRPr b="1" i="1" sz="18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Neural Bag of Words Model</a:t>
            </a:r>
            <a:endParaRPr/>
          </a:p>
        </p:txBody>
      </p:sp>
      <p:sp>
        <p:nvSpPr>
          <p:cNvPr id="213" name="Google Shape;213;p34"/>
          <p:cNvSpPr/>
          <p:nvPr/>
        </p:nvSpPr>
        <p:spPr>
          <a:xfrm>
            <a:off x="2655625" y="4703125"/>
            <a:ext cx="3335700" cy="3348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</a:t>
            </a:r>
            <a:r>
              <a:rPr baseline="-25000" lang="en"/>
              <a:t>1      </a:t>
            </a:r>
            <a:r>
              <a:rPr lang="en"/>
              <a:t>       w</a:t>
            </a:r>
            <a:r>
              <a:rPr baseline="-25000" lang="en"/>
              <a:t>2</a:t>
            </a:r>
            <a:r>
              <a:rPr baseline="-25000" lang="en"/>
              <a:t>      </a:t>
            </a:r>
            <a:r>
              <a:rPr lang="en"/>
              <a:t>       w</a:t>
            </a:r>
            <a:r>
              <a:rPr baseline="-25000" lang="en"/>
              <a:t>3      </a:t>
            </a:r>
            <a:r>
              <a:rPr lang="en"/>
              <a:t>       w</a:t>
            </a:r>
            <a:r>
              <a:rPr baseline="-25000" lang="en"/>
              <a:t>4      </a:t>
            </a:r>
            <a:r>
              <a:rPr lang="en"/>
              <a:t>       w</a:t>
            </a:r>
            <a:r>
              <a:rPr baseline="-25000" lang="en"/>
              <a:t>5</a:t>
            </a:r>
            <a:endParaRPr baseline="-25000"/>
          </a:p>
        </p:txBody>
      </p:sp>
      <p:sp>
        <p:nvSpPr>
          <p:cNvPr id="214" name="Google Shape;214;p34"/>
          <p:cNvSpPr/>
          <p:nvPr/>
        </p:nvSpPr>
        <p:spPr>
          <a:xfrm>
            <a:off x="3617725" y="1225225"/>
            <a:ext cx="1411500" cy="6123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Sigmoid Or Softmax</a:t>
            </a:r>
            <a:endParaRPr/>
          </a:p>
        </p:txBody>
      </p:sp>
      <p:cxnSp>
        <p:nvCxnSpPr>
          <p:cNvPr id="215" name="Google Shape;215;p34"/>
          <p:cNvCxnSpPr>
            <a:stCxn id="216" idx="0"/>
            <a:endCxn id="214" idx="2"/>
          </p:cNvCxnSpPr>
          <p:nvPr/>
        </p:nvCxnSpPr>
        <p:spPr>
          <a:xfrm rot="10800000">
            <a:off x="4323475" y="1837375"/>
            <a:ext cx="0" cy="171330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7" name="Google Shape;217;p34"/>
          <p:cNvSpPr/>
          <p:nvPr/>
        </p:nvSpPr>
        <p:spPr>
          <a:xfrm>
            <a:off x="5892750" y="1837525"/>
            <a:ext cx="2955000" cy="1325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Affine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 = xW + b</a:t>
            </a:r>
            <a:endParaRPr/>
          </a:p>
        </p:txBody>
      </p:sp>
      <p:cxnSp>
        <p:nvCxnSpPr>
          <p:cNvPr id="218" name="Google Shape;218;p34"/>
          <p:cNvCxnSpPr>
            <a:stCxn id="219" idx="3"/>
          </p:cNvCxnSpPr>
          <p:nvPr/>
        </p:nvCxnSpPr>
        <p:spPr>
          <a:xfrm flipH="1" rot="10800000">
            <a:off x="5029225" y="1850425"/>
            <a:ext cx="878100" cy="119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0" name="Google Shape;220;p34"/>
          <p:cNvCxnSpPr>
            <a:stCxn id="219" idx="3"/>
          </p:cNvCxnSpPr>
          <p:nvPr/>
        </p:nvCxnSpPr>
        <p:spPr>
          <a:xfrm>
            <a:off x="5029225" y="3041725"/>
            <a:ext cx="895200" cy="132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1" name="Google Shape;221;p34"/>
          <p:cNvSpPr/>
          <p:nvPr/>
        </p:nvSpPr>
        <p:spPr>
          <a:xfrm>
            <a:off x="3206200" y="4703125"/>
            <a:ext cx="143400" cy="334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34"/>
          <p:cNvSpPr/>
          <p:nvPr/>
        </p:nvSpPr>
        <p:spPr>
          <a:xfrm>
            <a:off x="3918775" y="4703125"/>
            <a:ext cx="143400" cy="334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34"/>
          <p:cNvSpPr/>
          <p:nvPr/>
        </p:nvSpPr>
        <p:spPr>
          <a:xfrm>
            <a:off x="4563450" y="4703125"/>
            <a:ext cx="143400" cy="334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34"/>
          <p:cNvSpPr/>
          <p:nvPr/>
        </p:nvSpPr>
        <p:spPr>
          <a:xfrm>
            <a:off x="5310000" y="4703125"/>
            <a:ext cx="143400" cy="334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34"/>
          <p:cNvSpPr/>
          <p:nvPr/>
        </p:nvSpPr>
        <p:spPr>
          <a:xfrm>
            <a:off x="2655625" y="4322125"/>
            <a:ext cx="3335700" cy="3348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r>
              <a:rPr baseline="-25000" lang="en"/>
              <a:t>1      </a:t>
            </a:r>
            <a:r>
              <a:rPr lang="en"/>
              <a:t>       e</a:t>
            </a:r>
            <a:r>
              <a:rPr baseline="-25000" lang="en"/>
              <a:t>2      </a:t>
            </a:r>
            <a:r>
              <a:rPr lang="en"/>
              <a:t>       e</a:t>
            </a:r>
            <a:r>
              <a:rPr baseline="-25000" lang="en"/>
              <a:t>3      </a:t>
            </a:r>
            <a:r>
              <a:rPr lang="en"/>
              <a:t>       e</a:t>
            </a:r>
            <a:r>
              <a:rPr baseline="-25000" lang="en"/>
              <a:t>4      </a:t>
            </a:r>
            <a:r>
              <a:rPr lang="en"/>
              <a:t>       e</a:t>
            </a:r>
            <a:r>
              <a:rPr baseline="-25000" lang="en"/>
              <a:t>5</a:t>
            </a:r>
            <a:endParaRPr baseline="-25000"/>
          </a:p>
        </p:txBody>
      </p:sp>
      <p:sp>
        <p:nvSpPr>
          <p:cNvPr id="226" name="Google Shape;226;p34"/>
          <p:cNvSpPr/>
          <p:nvPr/>
        </p:nvSpPr>
        <p:spPr>
          <a:xfrm>
            <a:off x="3206200" y="4322125"/>
            <a:ext cx="143400" cy="334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34"/>
          <p:cNvSpPr/>
          <p:nvPr/>
        </p:nvSpPr>
        <p:spPr>
          <a:xfrm>
            <a:off x="3918775" y="4322125"/>
            <a:ext cx="143400" cy="334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34"/>
          <p:cNvSpPr/>
          <p:nvPr/>
        </p:nvSpPr>
        <p:spPr>
          <a:xfrm>
            <a:off x="4563450" y="4322125"/>
            <a:ext cx="143400" cy="334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34"/>
          <p:cNvSpPr/>
          <p:nvPr/>
        </p:nvSpPr>
        <p:spPr>
          <a:xfrm>
            <a:off x="5310000" y="4322125"/>
            <a:ext cx="143400" cy="334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34"/>
          <p:cNvSpPr/>
          <p:nvPr/>
        </p:nvSpPr>
        <p:spPr>
          <a:xfrm>
            <a:off x="4108525" y="3550675"/>
            <a:ext cx="429900" cy="429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+</a:t>
            </a:r>
            <a:endParaRPr/>
          </a:p>
        </p:txBody>
      </p:sp>
      <p:cxnSp>
        <p:nvCxnSpPr>
          <p:cNvPr id="230" name="Google Shape;230;p34"/>
          <p:cNvCxnSpPr>
            <a:endCxn id="216" idx="3"/>
          </p:cNvCxnSpPr>
          <p:nvPr/>
        </p:nvCxnSpPr>
        <p:spPr>
          <a:xfrm flipH="1" rot="10800000">
            <a:off x="2979282" y="3917618"/>
            <a:ext cx="1192200" cy="40260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1" name="Google Shape;231;p34"/>
          <p:cNvCxnSpPr>
            <a:endCxn id="216" idx="3"/>
          </p:cNvCxnSpPr>
          <p:nvPr/>
        </p:nvCxnSpPr>
        <p:spPr>
          <a:xfrm flipH="1" rot="10800000">
            <a:off x="3692082" y="3917618"/>
            <a:ext cx="479400" cy="41970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2" name="Google Shape;232;p34"/>
          <p:cNvCxnSpPr>
            <a:stCxn id="225" idx="0"/>
            <a:endCxn id="216" idx="4"/>
          </p:cNvCxnSpPr>
          <p:nvPr/>
        </p:nvCxnSpPr>
        <p:spPr>
          <a:xfrm rot="10800000">
            <a:off x="4323475" y="3980725"/>
            <a:ext cx="0" cy="34140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3" name="Google Shape;233;p34"/>
          <p:cNvCxnSpPr>
            <a:endCxn id="216" idx="5"/>
          </p:cNvCxnSpPr>
          <p:nvPr/>
        </p:nvCxnSpPr>
        <p:spPr>
          <a:xfrm rot="10800000">
            <a:off x="4475468" y="3917618"/>
            <a:ext cx="566100" cy="40260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4" name="Google Shape;234;p34"/>
          <p:cNvCxnSpPr>
            <a:endCxn id="216" idx="5"/>
          </p:cNvCxnSpPr>
          <p:nvPr/>
        </p:nvCxnSpPr>
        <p:spPr>
          <a:xfrm rot="10800000">
            <a:off x="4475468" y="3917618"/>
            <a:ext cx="1245300" cy="40260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9" name="Google Shape;219;p34"/>
          <p:cNvSpPr/>
          <p:nvPr/>
        </p:nvSpPr>
        <p:spPr>
          <a:xfrm>
            <a:off x="3617725" y="2874325"/>
            <a:ext cx="1411500" cy="334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Affine</a:t>
            </a:r>
            <a:endParaRPr/>
          </a:p>
        </p:txBody>
      </p:sp>
      <p:sp>
        <p:nvSpPr>
          <p:cNvPr id="235" name="Google Shape;235;p34"/>
          <p:cNvSpPr/>
          <p:nvPr/>
        </p:nvSpPr>
        <p:spPr>
          <a:xfrm>
            <a:off x="3617725" y="2417125"/>
            <a:ext cx="1411500" cy="3348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Nonlinearity</a:t>
            </a:r>
            <a:endParaRPr/>
          </a:p>
        </p:txBody>
      </p:sp>
      <p:sp>
        <p:nvSpPr>
          <p:cNvPr id="236" name="Google Shape;236;p34"/>
          <p:cNvSpPr/>
          <p:nvPr/>
        </p:nvSpPr>
        <p:spPr>
          <a:xfrm>
            <a:off x="3617725" y="1959925"/>
            <a:ext cx="1411500" cy="334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Affine</a:t>
            </a:r>
            <a:endParaRPr/>
          </a:p>
        </p:txBody>
      </p:sp>
      <p:sp>
        <p:nvSpPr>
          <p:cNvPr id="237" name="Google Shape;237;p34"/>
          <p:cNvSpPr txBox="1"/>
          <p:nvPr/>
        </p:nvSpPr>
        <p:spPr>
          <a:xfrm>
            <a:off x="2032775" y="3564325"/>
            <a:ext cx="1659300" cy="40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 vectors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(“bag of words”)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2" name="Google Shape;24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1350" y="550775"/>
            <a:ext cx="5189200" cy="4248551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3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Interpreting </a:t>
            </a:r>
            <a:r>
              <a:rPr lang="en"/>
              <a:t>Representations</a:t>
            </a:r>
            <a:endParaRPr/>
          </a:p>
        </p:txBody>
      </p:sp>
      <p:sp>
        <p:nvSpPr>
          <p:cNvPr id="244" name="Google Shape;244;p35"/>
          <p:cNvSpPr txBox="1"/>
          <p:nvPr>
            <p:ph idx="1" type="body"/>
          </p:nvPr>
        </p:nvSpPr>
        <p:spPr>
          <a:xfrm>
            <a:off x="311700" y="1225225"/>
            <a:ext cx="3560400" cy="335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Related words appear nearby in embedding space.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rPr i="1" lang="en"/>
              <a:t>Note: visualization is approximate! (typically, d = 50-300)</a:t>
            </a:r>
            <a:endParaRPr i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Image from </a:t>
            </a:r>
            <a:r>
              <a:rPr lang="en" u="sng">
                <a:solidFill>
                  <a:schemeClr val="hlink"/>
                </a:solidFill>
                <a:hlinkClick r:id="rId4"/>
              </a:rPr>
              <a:t>Visualizing Representations</a:t>
            </a:r>
            <a:r>
              <a:rPr lang="en"/>
              <a:t> (Chris Olah, 2015)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Also see 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http://projector.tensorflow.org/</a:t>
            </a:r>
            <a:r>
              <a:rPr lang="en"/>
              <a:t>  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Effectiveness</a:t>
            </a:r>
            <a:endParaRPr/>
          </a:p>
        </p:txBody>
      </p:sp>
      <p:sp>
        <p:nvSpPr>
          <p:cNvPr id="250" name="Google Shape;250;p3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Deep Unordered Composition Rivals Syntactic Methods for Text Classification (Iyyer et al., 2015)</a:t>
            </a:r>
            <a:endParaRPr/>
          </a:p>
        </p:txBody>
      </p:sp>
      <p:pic>
        <p:nvPicPr>
          <p:cNvPr id="251" name="Google Shape;251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9125" y="1665325"/>
            <a:ext cx="3495026" cy="3108525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36"/>
          <p:cNvSpPr txBox="1"/>
          <p:nvPr>
            <p:ph idx="4294967295" type="body"/>
          </p:nvPr>
        </p:nvSpPr>
        <p:spPr>
          <a:xfrm>
            <a:off x="4832400" y="1789900"/>
            <a:ext cx="4146300" cy="27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2"/>
                </a:solidFill>
              </a:rPr>
              <a:t>Deep Averaging Network (DAN) </a:t>
            </a:r>
            <a:endParaRPr b="1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i="1" lang="en"/>
              <a:t>Fast! Easy to Implement!</a:t>
            </a:r>
            <a:br>
              <a:rPr lang="en"/>
            </a:br>
            <a:r>
              <a:rPr lang="en" sz="1400"/>
              <a:t>+ Competitive with more sophisticated models</a:t>
            </a:r>
            <a:br>
              <a:rPr lang="en" sz="1400"/>
            </a:b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7"/>
          <p:cNvSpPr/>
          <p:nvPr/>
        </p:nvSpPr>
        <p:spPr>
          <a:xfrm>
            <a:off x="404050" y="1225225"/>
            <a:ext cx="4121100" cy="3505800"/>
          </a:xfrm>
          <a:prstGeom prst="rect">
            <a:avLst/>
          </a:prstGeom>
          <a:solidFill>
            <a:srgbClr val="98B6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3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Word-to-Word Similarity</a:t>
            </a:r>
            <a:endParaRPr/>
          </a:p>
        </p:txBody>
      </p:sp>
      <p:sp>
        <p:nvSpPr>
          <p:cNvPr id="259" name="Google Shape;259;p37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2"/>
                </a:solidFill>
              </a:rPr>
              <a:t>Dot product</a:t>
            </a:r>
            <a:r>
              <a:rPr lang="en">
                <a:solidFill>
                  <a:schemeClr val="accent6"/>
                </a:solidFill>
              </a:rPr>
              <a:t> </a:t>
            </a:r>
            <a:br>
              <a:rPr lang="en"/>
            </a:br>
            <a:r>
              <a:rPr lang="en"/>
              <a:t>Scores overlapped between individual words</a:t>
            </a:r>
            <a:br>
              <a:rPr lang="en"/>
            </a:br>
            <a:r>
              <a:rPr i="1" lang="en"/>
              <a:t>However...</a:t>
            </a:r>
            <a:r>
              <a:rPr lang="en"/>
              <a:t>score is unnormalized</a:t>
            </a:r>
            <a:br>
              <a:rPr lang="en"/>
            </a:br>
            <a:r>
              <a:rPr lang="en"/>
              <a:t>Larger vectors get higher scores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2"/>
                </a:solidFill>
              </a:rPr>
              <a:t>Cosine</a:t>
            </a:r>
            <a:br>
              <a:rPr lang="en"/>
            </a:br>
            <a:r>
              <a:rPr lang="en"/>
              <a:t>Normalizes dot product by vector length</a:t>
            </a:r>
            <a:br>
              <a:rPr lang="en"/>
            </a:br>
            <a:r>
              <a:rPr i="1" lang="en"/>
              <a:t>However...</a:t>
            </a:r>
            <a:r>
              <a:rPr lang="en"/>
              <a:t>scores can violate triangle inequality</a:t>
            </a:r>
            <a:br>
              <a:rPr lang="en"/>
            </a:br>
            <a:r>
              <a:rPr lang="en"/>
              <a:t>      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sim (a, c) ≤ sim(a,b) + sim(b,c)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>
                <a:solidFill>
                  <a:schemeClr val="lt2"/>
                </a:solidFill>
              </a:rPr>
              <a:t>Arccosine</a:t>
            </a:r>
            <a:br>
              <a:rPr b="1" lang="en"/>
            </a:br>
            <a:r>
              <a:rPr lang="en"/>
              <a:t>Converts to angular distance</a:t>
            </a:r>
            <a:br>
              <a:rPr lang="en"/>
            </a:br>
            <a:r>
              <a:rPr lang="en"/>
              <a:t>Triangle inequality now holds!  </a:t>
            </a:r>
            <a:endParaRPr/>
          </a:p>
        </p:txBody>
      </p:sp>
      <p:cxnSp>
        <p:nvCxnSpPr>
          <p:cNvPr id="260" name="Google Shape;260;p37"/>
          <p:cNvCxnSpPr/>
          <p:nvPr/>
        </p:nvCxnSpPr>
        <p:spPr>
          <a:xfrm>
            <a:off x="521075" y="1403525"/>
            <a:ext cx="8400" cy="11094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1" name="Google Shape;261;p37"/>
          <p:cNvCxnSpPr/>
          <p:nvPr/>
        </p:nvCxnSpPr>
        <p:spPr>
          <a:xfrm>
            <a:off x="529475" y="2512925"/>
            <a:ext cx="13110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2" name="Google Shape;262;p37"/>
          <p:cNvCxnSpPr/>
          <p:nvPr/>
        </p:nvCxnSpPr>
        <p:spPr>
          <a:xfrm flipH="1" rot="10800000">
            <a:off x="546275" y="1857400"/>
            <a:ext cx="243900" cy="6387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3" name="Google Shape;263;p37"/>
          <p:cNvSpPr/>
          <p:nvPr/>
        </p:nvSpPr>
        <p:spPr>
          <a:xfrm>
            <a:off x="756400" y="1782325"/>
            <a:ext cx="109200" cy="92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37"/>
          <p:cNvSpPr txBox="1"/>
          <p:nvPr/>
        </p:nvSpPr>
        <p:spPr>
          <a:xfrm>
            <a:off x="516850" y="1546275"/>
            <a:ext cx="588300" cy="2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</a:rPr>
              <a:t>bike</a:t>
            </a:r>
            <a:endParaRPr sz="900">
              <a:solidFill>
                <a:srgbClr val="FFFFFF"/>
              </a:solidFill>
            </a:endParaRPr>
          </a:p>
        </p:txBody>
      </p:sp>
      <p:cxnSp>
        <p:nvCxnSpPr>
          <p:cNvPr id="265" name="Google Shape;265;p37"/>
          <p:cNvCxnSpPr/>
          <p:nvPr/>
        </p:nvCxnSpPr>
        <p:spPr>
          <a:xfrm flipH="1" rot="10800000">
            <a:off x="529475" y="2017025"/>
            <a:ext cx="537900" cy="487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6" name="Google Shape;266;p37"/>
          <p:cNvSpPr/>
          <p:nvPr/>
        </p:nvSpPr>
        <p:spPr>
          <a:xfrm>
            <a:off x="1067375" y="1964150"/>
            <a:ext cx="109200" cy="92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37"/>
          <p:cNvSpPr txBox="1"/>
          <p:nvPr/>
        </p:nvSpPr>
        <p:spPr>
          <a:xfrm>
            <a:off x="1092525" y="1782325"/>
            <a:ext cx="588300" cy="2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</a:rPr>
              <a:t>car</a:t>
            </a:r>
            <a:endParaRPr sz="900">
              <a:solidFill>
                <a:srgbClr val="FFFFFF"/>
              </a:solidFill>
            </a:endParaRPr>
          </a:p>
        </p:txBody>
      </p:sp>
      <p:cxnSp>
        <p:nvCxnSpPr>
          <p:cNvPr id="268" name="Google Shape;268;p37"/>
          <p:cNvCxnSpPr>
            <a:endCxn id="269" idx="3"/>
          </p:cNvCxnSpPr>
          <p:nvPr/>
        </p:nvCxnSpPr>
        <p:spPr>
          <a:xfrm flipH="1" rot="10800000">
            <a:off x="554817" y="2327443"/>
            <a:ext cx="646200" cy="168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9" name="Google Shape;269;p37"/>
          <p:cNvSpPr/>
          <p:nvPr/>
        </p:nvSpPr>
        <p:spPr>
          <a:xfrm>
            <a:off x="1185025" y="2248575"/>
            <a:ext cx="109200" cy="92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37"/>
          <p:cNvSpPr txBox="1"/>
          <p:nvPr/>
        </p:nvSpPr>
        <p:spPr>
          <a:xfrm>
            <a:off x="1294225" y="2113625"/>
            <a:ext cx="588300" cy="2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</a:rPr>
              <a:t>truck</a:t>
            </a:r>
            <a:endParaRPr sz="900">
              <a:solidFill>
                <a:srgbClr val="FFFFFF"/>
              </a:solidFill>
            </a:endParaRPr>
          </a:p>
        </p:txBody>
      </p:sp>
      <p:sp>
        <p:nvSpPr>
          <p:cNvPr id="271" name="Google Shape;271;p37"/>
          <p:cNvSpPr/>
          <p:nvPr/>
        </p:nvSpPr>
        <p:spPr>
          <a:xfrm>
            <a:off x="516845" y="2772327"/>
            <a:ext cx="3895500" cy="1833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/>
            </a:br>
            <a:endParaRPr/>
          </a:p>
        </p:txBody>
      </p:sp>
      <p:pic>
        <p:nvPicPr>
          <p:cNvPr id="272" name="Google Shape;27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1675" y="3445425"/>
            <a:ext cx="1525101" cy="48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21675" y="3954225"/>
            <a:ext cx="2081162" cy="57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21675" y="2862000"/>
            <a:ext cx="2081150" cy="443878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37"/>
          <p:cNvSpPr/>
          <p:nvPr/>
        </p:nvSpPr>
        <p:spPr>
          <a:xfrm>
            <a:off x="4977600" y="3216225"/>
            <a:ext cx="243900" cy="229200"/>
          </a:xfrm>
          <a:prstGeom prst="noSmoking">
            <a:avLst>
              <a:gd fmla="val 0" name="adj"/>
            </a:avLst>
          </a:prstGeom>
          <a:solidFill>
            <a:srgbClr val="E06666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Unsupervised training</a:t>
            </a:r>
            <a:endParaRPr/>
          </a:p>
        </p:txBody>
      </p:sp>
      <p:sp>
        <p:nvSpPr>
          <p:cNvPr id="281" name="Google Shape;281;p3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chemeClr val="lt2"/>
                </a:solidFill>
              </a:rPr>
              <a:t>Training word representations without a supervised task!!!</a:t>
            </a:r>
            <a:endParaRPr b="1" i="1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br>
              <a:rPr b="1" lang="en"/>
            </a:br>
            <a:r>
              <a:rPr b="1" lang="en" sz="1600">
                <a:solidFill>
                  <a:schemeClr val="lt2"/>
                </a:solidFill>
              </a:rPr>
              <a:t>Key idea</a:t>
            </a:r>
            <a:r>
              <a:rPr b="1" lang="en" sz="1600"/>
              <a:t> </a:t>
            </a:r>
            <a:r>
              <a:rPr lang="en" sz="1600"/>
              <a:t>Word representations should predict their context and vice versa.</a:t>
            </a:r>
            <a:br>
              <a:rPr lang="en" sz="1600"/>
            </a:br>
            <a:br>
              <a:rPr lang="en"/>
            </a:br>
            <a:r>
              <a:rPr b="1" lang="en" sz="1600">
                <a:solidFill>
                  <a:schemeClr val="lt2"/>
                </a:solidFill>
              </a:rPr>
              <a:t>Mechanisms</a:t>
            </a:r>
            <a:endParaRPr b="1" sz="16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	</a:t>
            </a:r>
            <a:r>
              <a:rPr i="1" lang="en" sz="1600" u="sng"/>
              <a:t>Skip-gram</a:t>
            </a:r>
            <a:r>
              <a:rPr i="1" lang="en" sz="1600"/>
              <a:t>:</a:t>
            </a:r>
            <a:r>
              <a:rPr lang="en" sz="1600"/>
              <a:t> Train representations to predict context around a word</a:t>
            </a:r>
            <a:br>
              <a:rPr lang="en" sz="1600"/>
            </a:br>
            <a:r>
              <a:rPr lang="en" sz="1600"/>
              <a:t>	</a:t>
            </a:r>
            <a:r>
              <a:rPr i="1" lang="en" sz="1600" u="sng"/>
              <a:t>CBOW:</a:t>
            </a:r>
            <a:r>
              <a:rPr lang="en" sz="1600"/>
              <a:t> Train representation to predict word from surrounding context </a:t>
            </a:r>
            <a:endParaRPr sz="16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9"/>
          <p:cNvSpPr/>
          <p:nvPr/>
        </p:nvSpPr>
        <p:spPr>
          <a:xfrm>
            <a:off x="561650" y="1352375"/>
            <a:ext cx="3754200" cy="3318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3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CBOW: Continuous Bag-of-Words</a:t>
            </a:r>
            <a:endParaRPr/>
          </a:p>
        </p:txBody>
      </p:sp>
      <p:sp>
        <p:nvSpPr>
          <p:cNvPr id="288" name="Google Shape;288;p39"/>
          <p:cNvSpPr txBox="1"/>
          <p:nvPr>
            <p:ph idx="2" type="body"/>
          </p:nvPr>
        </p:nvSpPr>
        <p:spPr>
          <a:xfrm>
            <a:off x="4614025" y="1489825"/>
            <a:ext cx="41421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2"/>
                </a:solidFill>
              </a:rPr>
              <a:t>Predicts a word given its context - P(word|context)</a:t>
            </a:r>
            <a:endParaRPr b="1" sz="12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2"/>
                </a:solidFill>
              </a:rPr>
              <a:t>Mechanism</a:t>
            </a:r>
            <a:br>
              <a:rPr b="1" lang="en" sz="1200"/>
            </a:br>
            <a:r>
              <a:rPr lang="en" sz="1200"/>
              <a:t>Averages vectors for context words</a:t>
            </a:r>
            <a:br>
              <a:rPr lang="en" sz="1200"/>
            </a:br>
            <a:r>
              <a:rPr lang="en" sz="1200"/>
              <a:t>Current word predicted using avg. context representation.</a:t>
            </a:r>
            <a:br>
              <a:rPr lang="en" sz="1200"/>
            </a:br>
            <a:r>
              <a:rPr lang="en" sz="1200"/>
              <a:t>Maximizes </a:t>
            </a:r>
            <a:r>
              <a:rPr lang="en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P(word</a:t>
            </a:r>
            <a:r>
              <a:rPr baseline="-25000" lang="en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| avg(context)</a:t>
            </a:r>
            <a:br>
              <a:rPr lang="en" sz="1200"/>
            </a:b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89" name="Google Shape;289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5050" y="1480175"/>
            <a:ext cx="2537847" cy="3098201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39"/>
          <p:cNvSpPr txBox="1"/>
          <p:nvPr/>
        </p:nvSpPr>
        <p:spPr>
          <a:xfrm>
            <a:off x="561650" y="4670375"/>
            <a:ext cx="2402400" cy="3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D966"/>
                </a:solidFill>
              </a:rPr>
              <a:t>Mikolov et al., 2013</a:t>
            </a:r>
            <a:endParaRPr sz="1200">
              <a:solidFill>
                <a:srgbClr val="FFD966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0"/>
          <p:cNvSpPr txBox="1"/>
          <p:nvPr>
            <p:ph idx="2" type="body"/>
          </p:nvPr>
        </p:nvSpPr>
        <p:spPr>
          <a:xfrm>
            <a:off x="4614025" y="1489825"/>
            <a:ext cx="41421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2"/>
                </a:solidFill>
              </a:rPr>
              <a:t>Predicts context around a word - P(context|word)</a:t>
            </a:r>
            <a:endParaRPr b="1" sz="12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2"/>
                </a:solidFill>
              </a:rPr>
              <a:t>Mechanism</a:t>
            </a:r>
            <a:br>
              <a:rPr b="1" lang="en" sz="1200"/>
            </a:br>
            <a:r>
              <a:rPr lang="en" sz="1200"/>
              <a:t>Randomly samples R words from context window</a:t>
            </a:r>
            <a:br>
              <a:rPr lang="en" sz="1200"/>
            </a:br>
            <a:r>
              <a:rPr lang="en" sz="1200"/>
              <a:t>Maximizes </a:t>
            </a:r>
            <a:r>
              <a:rPr lang="en" sz="1200">
                <a:solidFill>
                  <a:schemeClr val="lt2"/>
                </a:solidFill>
              </a:rPr>
              <a:t>P(context</a:t>
            </a:r>
            <a:r>
              <a:rPr baseline="-25000" lang="en" sz="1200">
                <a:solidFill>
                  <a:schemeClr val="lt2"/>
                </a:solidFill>
              </a:rPr>
              <a:t>i∈R </a:t>
            </a:r>
            <a:r>
              <a:rPr lang="en" sz="1200">
                <a:solidFill>
                  <a:schemeClr val="lt2"/>
                </a:solidFill>
              </a:rPr>
              <a:t>| word</a:t>
            </a:r>
            <a:r>
              <a:rPr baseline="-25000" lang="en" sz="1200">
                <a:solidFill>
                  <a:schemeClr val="lt2"/>
                </a:solidFill>
              </a:rPr>
              <a:t>t</a:t>
            </a:r>
            <a:r>
              <a:rPr lang="en" sz="1200">
                <a:solidFill>
                  <a:schemeClr val="lt2"/>
                </a:solidFill>
              </a:rPr>
              <a:t>)</a:t>
            </a:r>
            <a:br>
              <a:rPr lang="en" sz="1200"/>
            </a:br>
            <a:endParaRPr b="1" sz="1200">
              <a:solidFill>
                <a:schemeClr val="accent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40"/>
          <p:cNvSpPr/>
          <p:nvPr/>
        </p:nvSpPr>
        <p:spPr>
          <a:xfrm>
            <a:off x="561650" y="1352375"/>
            <a:ext cx="3754200" cy="3318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4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Skip-Gram</a:t>
            </a:r>
            <a:endParaRPr/>
          </a:p>
        </p:txBody>
      </p:sp>
      <p:pic>
        <p:nvPicPr>
          <p:cNvPr id="298" name="Google Shape;298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1024" y="1489825"/>
            <a:ext cx="2288957" cy="3078900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40"/>
          <p:cNvSpPr txBox="1"/>
          <p:nvPr/>
        </p:nvSpPr>
        <p:spPr>
          <a:xfrm>
            <a:off x="561650" y="4670375"/>
            <a:ext cx="2402400" cy="3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D966"/>
                </a:solidFill>
              </a:rPr>
              <a:t>Mikolov et al., 2013</a:t>
            </a:r>
            <a:endParaRPr sz="1200">
              <a:solidFill>
                <a:srgbClr val="FFD966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Combining Supervised+Unsupervised</a:t>
            </a:r>
            <a:endParaRPr/>
          </a:p>
        </p:txBody>
      </p:sp>
      <p:sp>
        <p:nvSpPr>
          <p:cNvPr id="305" name="Google Shape;305;p41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2"/>
                </a:solidFill>
              </a:rPr>
              <a:t>Supervised task</a:t>
            </a:r>
            <a:br>
              <a:rPr lang="en"/>
            </a:br>
            <a:r>
              <a:rPr lang="en"/>
              <a:t>T</a:t>
            </a:r>
            <a:r>
              <a:rPr lang="en"/>
              <a:t>rains hidden and output layers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lt2"/>
                </a:solidFill>
              </a:rPr>
              <a:t>Uns</a:t>
            </a:r>
            <a:r>
              <a:rPr b="1" lang="en">
                <a:solidFill>
                  <a:schemeClr val="lt2"/>
                </a:solidFill>
              </a:rPr>
              <a:t>upervised task</a:t>
            </a:r>
            <a:br>
              <a:rPr lang="en"/>
            </a:br>
            <a:r>
              <a:rPr lang="en"/>
              <a:t>Trains word embeddings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2"/>
                </a:solidFill>
              </a:rPr>
              <a:t>Why?</a:t>
            </a:r>
            <a:endParaRPr b="1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2"/>
                </a:solidFill>
              </a:rPr>
              <a:t>   </a:t>
            </a:r>
            <a:endParaRPr b="1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2"/>
                </a:solidFill>
              </a:rPr>
              <a:t> </a:t>
            </a:r>
            <a:endParaRPr b="1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41"/>
          <p:cNvSpPr/>
          <p:nvPr/>
        </p:nvSpPr>
        <p:spPr>
          <a:xfrm>
            <a:off x="476950" y="4703125"/>
            <a:ext cx="3335700" cy="3348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</a:t>
            </a:r>
            <a:r>
              <a:rPr baseline="-25000" lang="en"/>
              <a:t>1      </a:t>
            </a:r>
            <a:r>
              <a:rPr lang="en"/>
              <a:t>       w</a:t>
            </a:r>
            <a:r>
              <a:rPr baseline="-25000" lang="en"/>
              <a:t>2      </a:t>
            </a:r>
            <a:r>
              <a:rPr lang="en"/>
              <a:t>       w</a:t>
            </a:r>
            <a:r>
              <a:rPr baseline="-25000" lang="en"/>
              <a:t>3      </a:t>
            </a:r>
            <a:r>
              <a:rPr lang="en"/>
              <a:t>       w</a:t>
            </a:r>
            <a:r>
              <a:rPr baseline="-25000" lang="en"/>
              <a:t>4      </a:t>
            </a:r>
            <a:r>
              <a:rPr lang="en"/>
              <a:t>       w</a:t>
            </a:r>
            <a:r>
              <a:rPr baseline="-25000" lang="en"/>
              <a:t>5</a:t>
            </a:r>
            <a:endParaRPr baseline="-25000"/>
          </a:p>
        </p:txBody>
      </p:sp>
      <p:sp>
        <p:nvSpPr>
          <p:cNvPr id="307" name="Google Shape;307;p41"/>
          <p:cNvSpPr/>
          <p:nvPr/>
        </p:nvSpPr>
        <p:spPr>
          <a:xfrm>
            <a:off x="1439050" y="1225225"/>
            <a:ext cx="1411500" cy="6123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Sigmoid Or Softmax</a:t>
            </a:r>
            <a:endParaRPr/>
          </a:p>
        </p:txBody>
      </p:sp>
      <p:cxnSp>
        <p:nvCxnSpPr>
          <p:cNvPr id="308" name="Google Shape;308;p41"/>
          <p:cNvCxnSpPr>
            <a:stCxn id="309" idx="0"/>
            <a:endCxn id="307" idx="2"/>
          </p:cNvCxnSpPr>
          <p:nvPr/>
        </p:nvCxnSpPr>
        <p:spPr>
          <a:xfrm rot="10800000">
            <a:off x="2144800" y="1837375"/>
            <a:ext cx="0" cy="171330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0" name="Google Shape;310;p41"/>
          <p:cNvSpPr/>
          <p:nvPr/>
        </p:nvSpPr>
        <p:spPr>
          <a:xfrm>
            <a:off x="1027525" y="4703125"/>
            <a:ext cx="143400" cy="334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41"/>
          <p:cNvSpPr/>
          <p:nvPr/>
        </p:nvSpPr>
        <p:spPr>
          <a:xfrm>
            <a:off x="1740100" y="4703125"/>
            <a:ext cx="143400" cy="334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41"/>
          <p:cNvSpPr/>
          <p:nvPr/>
        </p:nvSpPr>
        <p:spPr>
          <a:xfrm>
            <a:off x="2384775" y="4703125"/>
            <a:ext cx="143400" cy="334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41"/>
          <p:cNvSpPr/>
          <p:nvPr/>
        </p:nvSpPr>
        <p:spPr>
          <a:xfrm>
            <a:off x="3131325" y="4703125"/>
            <a:ext cx="143400" cy="334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41"/>
          <p:cNvSpPr/>
          <p:nvPr/>
        </p:nvSpPr>
        <p:spPr>
          <a:xfrm>
            <a:off x="476950" y="4322125"/>
            <a:ext cx="3335700" cy="3348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r>
              <a:rPr baseline="-25000" lang="en"/>
              <a:t>1      </a:t>
            </a:r>
            <a:r>
              <a:rPr lang="en"/>
              <a:t>       e</a:t>
            </a:r>
            <a:r>
              <a:rPr baseline="-25000" lang="en"/>
              <a:t>2      </a:t>
            </a:r>
            <a:r>
              <a:rPr lang="en"/>
              <a:t>       e</a:t>
            </a:r>
            <a:r>
              <a:rPr baseline="-25000" lang="en"/>
              <a:t>3      </a:t>
            </a:r>
            <a:r>
              <a:rPr lang="en"/>
              <a:t>       e</a:t>
            </a:r>
            <a:r>
              <a:rPr baseline="-25000" lang="en"/>
              <a:t>4      </a:t>
            </a:r>
            <a:r>
              <a:rPr lang="en"/>
              <a:t>       e</a:t>
            </a:r>
            <a:r>
              <a:rPr baseline="-25000" lang="en"/>
              <a:t>5</a:t>
            </a:r>
            <a:endParaRPr baseline="-25000"/>
          </a:p>
        </p:txBody>
      </p:sp>
      <p:sp>
        <p:nvSpPr>
          <p:cNvPr id="315" name="Google Shape;315;p41"/>
          <p:cNvSpPr/>
          <p:nvPr/>
        </p:nvSpPr>
        <p:spPr>
          <a:xfrm>
            <a:off x="1027525" y="4322125"/>
            <a:ext cx="143400" cy="334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41"/>
          <p:cNvSpPr/>
          <p:nvPr/>
        </p:nvSpPr>
        <p:spPr>
          <a:xfrm>
            <a:off x="1740100" y="4322125"/>
            <a:ext cx="143400" cy="334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41"/>
          <p:cNvSpPr/>
          <p:nvPr/>
        </p:nvSpPr>
        <p:spPr>
          <a:xfrm>
            <a:off x="2384775" y="4322125"/>
            <a:ext cx="143400" cy="334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41"/>
          <p:cNvSpPr/>
          <p:nvPr/>
        </p:nvSpPr>
        <p:spPr>
          <a:xfrm>
            <a:off x="3131325" y="4322125"/>
            <a:ext cx="143400" cy="334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41"/>
          <p:cNvSpPr/>
          <p:nvPr/>
        </p:nvSpPr>
        <p:spPr>
          <a:xfrm>
            <a:off x="1929850" y="3550675"/>
            <a:ext cx="429900" cy="429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+</a:t>
            </a:r>
            <a:endParaRPr/>
          </a:p>
        </p:txBody>
      </p:sp>
      <p:cxnSp>
        <p:nvCxnSpPr>
          <p:cNvPr id="319" name="Google Shape;319;p41"/>
          <p:cNvCxnSpPr>
            <a:endCxn id="309" idx="3"/>
          </p:cNvCxnSpPr>
          <p:nvPr/>
        </p:nvCxnSpPr>
        <p:spPr>
          <a:xfrm flipH="1" rot="10800000">
            <a:off x="800607" y="3917618"/>
            <a:ext cx="1192200" cy="40260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0" name="Google Shape;320;p41"/>
          <p:cNvCxnSpPr>
            <a:endCxn id="309" idx="3"/>
          </p:cNvCxnSpPr>
          <p:nvPr/>
        </p:nvCxnSpPr>
        <p:spPr>
          <a:xfrm flipH="1" rot="10800000">
            <a:off x="1513407" y="3917618"/>
            <a:ext cx="479400" cy="41970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1" name="Google Shape;321;p41"/>
          <p:cNvCxnSpPr>
            <a:stCxn id="314" idx="0"/>
            <a:endCxn id="309" idx="4"/>
          </p:cNvCxnSpPr>
          <p:nvPr/>
        </p:nvCxnSpPr>
        <p:spPr>
          <a:xfrm rot="10800000">
            <a:off x="2144800" y="3980725"/>
            <a:ext cx="0" cy="34140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2" name="Google Shape;322;p41"/>
          <p:cNvCxnSpPr>
            <a:endCxn id="309" idx="5"/>
          </p:cNvCxnSpPr>
          <p:nvPr/>
        </p:nvCxnSpPr>
        <p:spPr>
          <a:xfrm rot="10800000">
            <a:off x="2296793" y="3917618"/>
            <a:ext cx="566100" cy="40260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3" name="Google Shape;323;p41"/>
          <p:cNvCxnSpPr>
            <a:endCxn id="309" idx="5"/>
          </p:cNvCxnSpPr>
          <p:nvPr/>
        </p:nvCxnSpPr>
        <p:spPr>
          <a:xfrm rot="10800000">
            <a:off x="2296793" y="3917618"/>
            <a:ext cx="1245300" cy="40260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4" name="Google Shape;324;p41"/>
          <p:cNvSpPr/>
          <p:nvPr/>
        </p:nvSpPr>
        <p:spPr>
          <a:xfrm>
            <a:off x="1439050" y="2874325"/>
            <a:ext cx="1411500" cy="334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Affine</a:t>
            </a:r>
            <a:endParaRPr/>
          </a:p>
        </p:txBody>
      </p:sp>
      <p:sp>
        <p:nvSpPr>
          <p:cNvPr id="325" name="Google Shape;325;p41"/>
          <p:cNvSpPr/>
          <p:nvPr/>
        </p:nvSpPr>
        <p:spPr>
          <a:xfrm>
            <a:off x="1439050" y="2417125"/>
            <a:ext cx="1411500" cy="3348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Nonlinearity</a:t>
            </a:r>
            <a:endParaRPr/>
          </a:p>
        </p:txBody>
      </p:sp>
      <p:sp>
        <p:nvSpPr>
          <p:cNvPr id="326" name="Google Shape;326;p41"/>
          <p:cNvSpPr/>
          <p:nvPr/>
        </p:nvSpPr>
        <p:spPr>
          <a:xfrm>
            <a:off x="1439050" y="1959925"/>
            <a:ext cx="1411500" cy="334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Affine</a:t>
            </a:r>
            <a:endParaRPr/>
          </a:p>
        </p:txBody>
      </p:sp>
      <p:sp>
        <p:nvSpPr>
          <p:cNvPr id="327" name="Google Shape;327;p41"/>
          <p:cNvSpPr txBox="1"/>
          <p:nvPr/>
        </p:nvSpPr>
        <p:spPr>
          <a:xfrm>
            <a:off x="-145900" y="3564325"/>
            <a:ext cx="1659300" cy="40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 vectors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(“bag of words”)</a:t>
            </a:r>
            <a:endParaRPr/>
          </a:p>
        </p:txBody>
      </p:sp>
      <p:sp>
        <p:nvSpPr>
          <p:cNvPr id="328" name="Google Shape;328;p41"/>
          <p:cNvSpPr/>
          <p:nvPr/>
        </p:nvSpPr>
        <p:spPr>
          <a:xfrm>
            <a:off x="3131325" y="1352150"/>
            <a:ext cx="331800" cy="2482200"/>
          </a:xfrm>
          <a:prstGeom prst="rightBrace">
            <a:avLst>
              <a:gd fmla="val 8333" name="adj1"/>
              <a:gd fmla="val 49731" name="adj2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41"/>
          <p:cNvSpPr txBox="1"/>
          <p:nvPr/>
        </p:nvSpPr>
        <p:spPr>
          <a:xfrm>
            <a:off x="3463125" y="2367175"/>
            <a:ext cx="1369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</a:rPr>
              <a:t>Supervised</a:t>
            </a:r>
            <a:br>
              <a:rPr lang="en" sz="1200">
                <a:solidFill>
                  <a:schemeClr val="lt2"/>
                </a:solidFill>
              </a:rPr>
            </a:br>
            <a:r>
              <a:rPr lang="en" sz="1200">
                <a:solidFill>
                  <a:schemeClr val="lt2"/>
                </a:solidFill>
              </a:rPr>
              <a:t>(e.g., Sentiment)</a:t>
            </a:r>
            <a:endParaRPr sz="1200">
              <a:solidFill>
                <a:schemeClr val="lt2"/>
              </a:solidFill>
            </a:endParaRPr>
          </a:p>
        </p:txBody>
      </p:sp>
      <p:sp>
        <p:nvSpPr>
          <p:cNvPr id="330" name="Google Shape;330;p41"/>
          <p:cNvSpPr/>
          <p:nvPr/>
        </p:nvSpPr>
        <p:spPr>
          <a:xfrm>
            <a:off x="4061925" y="4322125"/>
            <a:ext cx="249600" cy="715800"/>
          </a:xfrm>
          <a:prstGeom prst="rightBrace">
            <a:avLst>
              <a:gd fmla="val 8333" name="adj1"/>
              <a:gd fmla="val 49731" name="adj2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41"/>
          <p:cNvSpPr txBox="1"/>
          <p:nvPr/>
        </p:nvSpPr>
        <p:spPr>
          <a:xfrm>
            <a:off x="4262900" y="4489800"/>
            <a:ext cx="1369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</a:rPr>
              <a:t>Unsupervised</a:t>
            </a:r>
            <a:br>
              <a:rPr lang="en" sz="1200">
                <a:solidFill>
                  <a:schemeClr val="lt2"/>
                </a:solidFill>
              </a:rPr>
            </a:br>
            <a:r>
              <a:rPr lang="en" sz="1200">
                <a:solidFill>
                  <a:schemeClr val="lt2"/>
                </a:solidFill>
              </a:rPr>
              <a:t>(e.g., Word2Vec)</a:t>
            </a:r>
            <a:endParaRPr sz="12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ctrTitle"/>
          </p:nvPr>
        </p:nvSpPr>
        <p:spPr>
          <a:xfrm>
            <a:off x="2156100" y="1247950"/>
            <a:ext cx="48318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Project: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+ Model Zoo</a:t>
            </a:r>
            <a:endParaRPr/>
          </a:p>
        </p:txBody>
      </p:sp>
      <p:sp>
        <p:nvSpPr>
          <p:cNvPr id="75" name="Google Shape;75;p15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W266: Natural Language Processing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Combining Supervised+Unsupervised</a:t>
            </a:r>
            <a:endParaRPr/>
          </a:p>
        </p:txBody>
      </p:sp>
      <p:sp>
        <p:nvSpPr>
          <p:cNvPr id="337" name="Google Shape;337;p42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2"/>
                </a:solidFill>
              </a:rPr>
              <a:t>Supervised task</a:t>
            </a:r>
            <a:br>
              <a:rPr lang="en"/>
            </a:br>
            <a:r>
              <a:rPr lang="en"/>
              <a:t>Trains hidden and output layers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2"/>
                </a:solidFill>
              </a:rPr>
              <a:t>Unsupervised task</a:t>
            </a:r>
            <a:br>
              <a:rPr lang="en"/>
            </a:br>
            <a:r>
              <a:rPr lang="en"/>
              <a:t>Trains word embeddings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2"/>
                </a:solidFill>
              </a:rPr>
              <a:t>Why?</a:t>
            </a:r>
            <a:endParaRPr b="1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More unsupervised than supervised data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Word level task transfer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Effectiveness depends on task and quantity of supervised data.</a:t>
            </a:r>
            <a:endParaRPr/>
          </a:p>
        </p:txBody>
      </p:sp>
      <p:sp>
        <p:nvSpPr>
          <p:cNvPr id="338" name="Google Shape;338;p42"/>
          <p:cNvSpPr/>
          <p:nvPr/>
        </p:nvSpPr>
        <p:spPr>
          <a:xfrm>
            <a:off x="476950" y="4703125"/>
            <a:ext cx="3335700" cy="3348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</a:t>
            </a:r>
            <a:r>
              <a:rPr baseline="-25000" lang="en"/>
              <a:t>1      </a:t>
            </a:r>
            <a:r>
              <a:rPr lang="en"/>
              <a:t>       w</a:t>
            </a:r>
            <a:r>
              <a:rPr baseline="-25000" lang="en"/>
              <a:t>2      </a:t>
            </a:r>
            <a:r>
              <a:rPr lang="en"/>
              <a:t>       w</a:t>
            </a:r>
            <a:r>
              <a:rPr baseline="-25000" lang="en"/>
              <a:t>3      </a:t>
            </a:r>
            <a:r>
              <a:rPr lang="en"/>
              <a:t>       w</a:t>
            </a:r>
            <a:r>
              <a:rPr baseline="-25000" lang="en"/>
              <a:t>4      </a:t>
            </a:r>
            <a:r>
              <a:rPr lang="en"/>
              <a:t>       w</a:t>
            </a:r>
            <a:r>
              <a:rPr baseline="-25000" lang="en"/>
              <a:t>5</a:t>
            </a:r>
            <a:endParaRPr baseline="-25000"/>
          </a:p>
        </p:txBody>
      </p:sp>
      <p:sp>
        <p:nvSpPr>
          <p:cNvPr id="339" name="Google Shape;339;p42"/>
          <p:cNvSpPr/>
          <p:nvPr/>
        </p:nvSpPr>
        <p:spPr>
          <a:xfrm>
            <a:off x="1439050" y="1225225"/>
            <a:ext cx="1411500" cy="6123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Sigmoid Or Softmax</a:t>
            </a:r>
            <a:endParaRPr/>
          </a:p>
        </p:txBody>
      </p:sp>
      <p:cxnSp>
        <p:nvCxnSpPr>
          <p:cNvPr id="340" name="Google Shape;340;p42"/>
          <p:cNvCxnSpPr>
            <a:stCxn id="341" idx="0"/>
            <a:endCxn id="339" idx="2"/>
          </p:cNvCxnSpPr>
          <p:nvPr/>
        </p:nvCxnSpPr>
        <p:spPr>
          <a:xfrm rot="10800000">
            <a:off x="2144800" y="1837375"/>
            <a:ext cx="0" cy="171330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2" name="Google Shape;342;p42"/>
          <p:cNvSpPr/>
          <p:nvPr/>
        </p:nvSpPr>
        <p:spPr>
          <a:xfrm>
            <a:off x="1027525" y="4703125"/>
            <a:ext cx="143400" cy="334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42"/>
          <p:cNvSpPr/>
          <p:nvPr/>
        </p:nvSpPr>
        <p:spPr>
          <a:xfrm>
            <a:off x="1740100" y="4703125"/>
            <a:ext cx="143400" cy="334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42"/>
          <p:cNvSpPr/>
          <p:nvPr/>
        </p:nvSpPr>
        <p:spPr>
          <a:xfrm>
            <a:off x="2384775" y="4703125"/>
            <a:ext cx="143400" cy="334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42"/>
          <p:cNvSpPr/>
          <p:nvPr/>
        </p:nvSpPr>
        <p:spPr>
          <a:xfrm>
            <a:off x="3131325" y="4703125"/>
            <a:ext cx="143400" cy="334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42"/>
          <p:cNvSpPr/>
          <p:nvPr/>
        </p:nvSpPr>
        <p:spPr>
          <a:xfrm>
            <a:off x="476950" y="4322125"/>
            <a:ext cx="3335700" cy="3348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r>
              <a:rPr baseline="-25000" lang="en"/>
              <a:t>1      </a:t>
            </a:r>
            <a:r>
              <a:rPr lang="en"/>
              <a:t>       e</a:t>
            </a:r>
            <a:r>
              <a:rPr baseline="-25000" lang="en"/>
              <a:t>2      </a:t>
            </a:r>
            <a:r>
              <a:rPr lang="en"/>
              <a:t>       e</a:t>
            </a:r>
            <a:r>
              <a:rPr baseline="-25000" lang="en"/>
              <a:t>3      </a:t>
            </a:r>
            <a:r>
              <a:rPr lang="en"/>
              <a:t>       e</a:t>
            </a:r>
            <a:r>
              <a:rPr baseline="-25000" lang="en"/>
              <a:t>4      </a:t>
            </a:r>
            <a:r>
              <a:rPr lang="en"/>
              <a:t>       e</a:t>
            </a:r>
            <a:r>
              <a:rPr baseline="-25000" lang="en"/>
              <a:t>5</a:t>
            </a:r>
            <a:endParaRPr baseline="-25000"/>
          </a:p>
        </p:txBody>
      </p:sp>
      <p:sp>
        <p:nvSpPr>
          <p:cNvPr id="347" name="Google Shape;347;p42"/>
          <p:cNvSpPr/>
          <p:nvPr/>
        </p:nvSpPr>
        <p:spPr>
          <a:xfrm>
            <a:off x="1027525" y="4322125"/>
            <a:ext cx="143400" cy="334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42"/>
          <p:cNvSpPr/>
          <p:nvPr/>
        </p:nvSpPr>
        <p:spPr>
          <a:xfrm>
            <a:off x="1740100" y="4322125"/>
            <a:ext cx="143400" cy="334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42"/>
          <p:cNvSpPr/>
          <p:nvPr/>
        </p:nvSpPr>
        <p:spPr>
          <a:xfrm>
            <a:off x="2384775" y="4322125"/>
            <a:ext cx="143400" cy="334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42"/>
          <p:cNvSpPr/>
          <p:nvPr/>
        </p:nvSpPr>
        <p:spPr>
          <a:xfrm>
            <a:off x="3131325" y="4322125"/>
            <a:ext cx="143400" cy="334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42"/>
          <p:cNvSpPr/>
          <p:nvPr/>
        </p:nvSpPr>
        <p:spPr>
          <a:xfrm>
            <a:off x="1929850" y="3550675"/>
            <a:ext cx="429900" cy="429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+</a:t>
            </a:r>
            <a:endParaRPr/>
          </a:p>
        </p:txBody>
      </p:sp>
      <p:cxnSp>
        <p:nvCxnSpPr>
          <p:cNvPr id="351" name="Google Shape;351;p42"/>
          <p:cNvCxnSpPr>
            <a:endCxn id="341" idx="3"/>
          </p:cNvCxnSpPr>
          <p:nvPr/>
        </p:nvCxnSpPr>
        <p:spPr>
          <a:xfrm flipH="1" rot="10800000">
            <a:off x="800607" y="3917618"/>
            <a:ext cx="1192200" cy="40260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2" name="Google Shape;352;p42"/>
          <p:cNvCxnSpPr>
            <a:endCxn id="341" idx="3"/>
          </p:cNvCxnSpPr>
          <p:nvPr/>
        </p:nvCxnSpPr>
        <p:spPr>
          <a:xfrm flipH="1" rot="10800000">
            <a:off x="1513407" y="3917618"/>
            <a:ext cx="479400" cy="41970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3" name="Google Shape;353;p42"/>
          <p:cNvCxnSpPr>
            <a:stCxn id="346" idx="0"/>
            <a:endCxn id="341" idx="4"/>
          </p:cNvCxnSpPr>
          <p:nvPr/>
        </p:nvCxnSpPr>
        <p:spPr>
          <a:xfrm rot="10800000">
            <a:off x="2144800" y="3980725"/>
            <a:ext cx="0" cy="34140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4" name="Google Shape;354;p42"/>
          <p:cNvCxnSpPr>
            <a:endCxn id="341" idx="5"/>
          </p:cNvCxnSpPr>
          <p:nvPr/>
        </p:nvCxnSpPr>
        <p:spPr>
          <a:xfrm rot="10800000">
            <a:off x="2296793" y="3917618"/>
            <a:ext cx="566100" cy="40260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5" name="Google Shape;355;p42"/>
          <p:cNvCxnSpPr>
            <a:endCxn id="341" idx="5"/>
          </p:cNvCxnSpPr>
          <p:nvPr/>
        </p:nvCxnSpPr>
        <p:spPr>
          <a:xfrm rot="10800000">
            <a:off x="2296793" y="3917618"/>
            <a:ext cx="1245300" cy="40260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6" name="Google Shape;356;p42"/>
          <p:cNvSpPr/>
          <p:nvPr/>
        </p:nvSpPr>
        <p:spPr>
          <a:xfrm>
            <a:off x="1439050" y="2874325"/>
            <a:ext cx="1411500" cy="334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Affine</a:t>
            </a:r>
            <a:endParaRPr/>
          </a:p>
        </p:txBody>
      </p:sp>
      <p:sp>
        <p:nvSpPr>
          <p:cNvPr id="357" name="Google Shape;357;p42"/>
          <p:cNvSpPr/>
          <p:nvPr/>
        </p:nvSpPr>
        <p:spPr>
          <a:xfrm>
            <a:off x="1439050" y="2417125"/>
            <a:ext cx="1411500" cy="3348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Nonlinearity</a:t>
            </a:r>
            <a:endParaRPr/>
          </a:p>
        </p:txBody>
      </p:sp>
      <p:sp>
        <p:nvSpPr>
          <p:cNvPr id="358" name="Google Shape;358;p42"/>
          <p:cNvSpPr/>
          <p:nvPr/>
        </p:nvSpPr>
        <p:spPr>
          <a:xfrm>
            <a:off x="1439050" y="1959925"/>
            <a:ext cx="1411500" cy="334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Affine</a:t>
            </a:r>
            <a:endParaRPr/>
          </a:p>
        </p:txBody>
      </p:sp>
      <p:sp>
        <p:nvSpPr>
          <p:cNvPr id="359" name="Google Shape;359;p42"/>
          <p:cNvSpPr txBox="1"/>
          <p:nvPr/>
        </p:nvSpPr>
        <p:spPr>
          <a:xfrm>
            <a:off x="-145900" y="3564325"/>
            <a:ext cx="1659300" cy="40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 vectors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(“bag of words”)</a:t>
            </a:r>
            <a:endParaRPr/>
          </a:p>
        </p:txBody>
      </p:sp>
      <p:sp>
        <p:nvSpPr>
          <p:cNvPr id="360" name="Google Shape;360;p42"/>
          <p:cNvSpPr/>
          <p:nvPr/>
        </p:nvSpPr>
        <p:spPr>
          <a:xfrm>
            <a:off x="3131325" y="1352150"/>
            <a:ext cx="331800" cy="2482200"/>
          </a:xfrm>
          <a:prstGeom prst="rightBrace">
            <a:avLst>
              <a:gd fmla="val 8333" name="adj1"/>
              <a:gd fmla="val 49731" name="adj2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42"/>
          <p:cNvSpPr txBox="1"/>
          <p:nvPr/>
        </p:nvSpPr>
        <p:spPr>
          <a:xfrm>
            <a:off x="3463125" y="2367175"/>
            <a:ext cx="1369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</a:rPr>
              <a:t>Supervised</a:t>
            </a:r>
            <a:br>
              <a:rPr lang="en" sz="1200">
                <a:solidFill>
                  <a:schemeClr val="lt2"/>
                </a:solidFill>
              </a:rPr>
            </a:br>
            <a:r>
              <a:rPr lang="en" sz="1200">
                <a:solidFill>
                  <a:schemeClr val="lt2"/>
                </a:solidFill>
              </a:rPr>
              <a:t>(e.g., Sentiment)</a:t>
            </a:r>
            <a:endParaRPr sz="1200">
              <a:solidFill>
                <a:schemeClr val="lt2"/>
              </a:solidFill>
            </a:endParaRPr>
          </a:p>
        </p:txBody>
      </p:sp>
      <p:sp>
        <p:nvSpPr>
          <p:cNvPr id="362" name="Google Shape;362;p42"/>
          <p:cNvSpPr/>
          <p:nvPr/>
        </p:nvSpPr>
        <p:spPr>
          <a:xfrm>
            <a:off x="4061925" y="4322125"/>
            <a:ext cx="249600" cy="715800"/>
          </a:xfrm>
          <a:prstGeom prst="rightBrace">
            <a:avLst>
              <a:gd fmla="val 8333" name="adj1"/>
              <a:gd fmla="val 49731" name="adj2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42"/>
          <p:cNvSpPr txBox="1"/>
          <p:nvPr/>
        </p:nvSpPr>
        <p:spPr>
          <a:xfrm>
            <a:off x="4262900" y="4489800"/>
            <a:ext cx="1369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</a:rPr>
              <a:t>Unsupervised</a:t>
            </a:r>
            <a:br>
              <a:rPr lang="en" sz="1200">
                <a:solidFill>
                  <a:schemeClr val="lt2"/>
                </a:solidFill>
              </a:rPr>
            </a:br>
            <a:r>
              <a:rPr lang="en" sz="1200">
                <a:solidFill>
                  <a:schemeClr val="lt2"/>
                </a:solidFill>
              </a:rPr>
              <a:t>(e.g., Word2Vec)</a:t>
            </a:r>
            <a:endParaRPr sz="12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4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Word Embeddings Summary</a:t>
            </a:r>
            <a:endParaRPr/>
          </a:p>
        </p:txBody>
      </p:sp>
      <p:sp>
        <p:nvSpPr>
          <p:cNvPr id="369" name="Google Shape;369;p4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Independently useful - captures semantic similarity between words.</a:t>
            </a:r>
            <a:endParaRPr b="1" i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Natural product of training a neural network on a natural language task.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However, d</a:t>
            </a:r>
            <a:r>
              <a:rPr lang="en"/>
              <a:t>oes not require a supervised task!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lt2"/>
                </a:solidFill>
              </a:rPr>
              <a:t>Unsupervised Methods</a:t>
            </a:r>
            <a:br>
              <a:rPr i="1" lang="en">
                <a:solidFill>
                  <a:schemeClr val="lt2"/>
                </a:solidFill>
              </a:rPr>
            </a:br>
            <a:r>
              <a:rPr i="1" lang="en">
                <a:solidFill>
                  <a:schemeClr val="lt2"/>
                </a:solidFill>
              </a:rPr>
              <a:t>	</a:t>
            </a:r>
            <a:r>
              <a:rPr lang="en"/>
              <a:t>Word2Vec</a:t>
            </a:r>
            <a:br>
              <a:rPr lang="en"/>
            </a:br>
            <a:r>
              <a:rPr lang="en"/>
              <a:t>	GloVe</a:t>
            </a:r>
            <a:br>
              <a:rPr lang="en"/>
            </a:br>
            <a:r>
              <a:rPr lang="en"/>
              <a:t>	FastText</a:t>
            </a:r>
            <a:br>
              <a:rPr lang="en"/>
            </a:br>
            <a:r>
              <a:rPr lang="en"/>
              <a:t>	Misc. </a:t>
            </a:r>
            <a:r>
              <a:rPr i="1" lang="en"/>
              <a:t>o</a:t>
            </a:r>
            <a:r>
              <a:rPr i="1" lang="en"/>
              <a:t>thers...</a:t>
            </a:r>
            <a:endParaRPr i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Allows for combination of supervised and unsupervised training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44"/>
          <p:cNvSpPr txBox="1"/>
          <p:nvPr>
            <p:ph type="title"/>
          </p:nvPr>
        </p:nvSpPr>
        <p:spPr>
          <a:xfrm>
            <a:off x="311700" y="315925"/>
            <a:ext cx="42213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 to Classification</a:t>
            </a:r>
            <a:endParaRPr/>
          </a:p>
        </p:txBody>
      </p:sp>
      <p:sp>
        <p:nvSpPr>
          <p:cNvPr id="375" name="Google Shape;375;p4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chemeClr val="lt2"/>
                </a:solidFill>
              </a:rPr>
              <a:t>Beyond Neural Bag-of-Words</a:t>
            </a:r>
            <a:endParaRPr b="1" i="1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Convolutional Neural Networks 		</a:t>
            </a:r>
            <a:r>
              <a:rPr b="1" lang="en">
                <a:solidFill>
                  <a:schemeClr val="lt2"/>
                </a:solidFill>
              </a:rPr>
              <a:t>Week 3</a:t>
            </a:r>
            <a:endParaRPr b="1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Shared weights and incremental local pooling for better representations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Recurrent Neural Networks				</a:t>
            </a:r>
            <a:r>
              <a:rPr b="1" lang="en">
                <a:solidFill>
                  <a:schemeClr val="lt2"/>
                </a:solidFill>
              </a:rPr>
              <a:t>Week 5</a:t>
            </a:r>
            <a:endParaRPr b="1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Sequentially processes text with hidden state tracking current interpretation</a:t>
            </a:r>
            <a:endParaRPr/>
          </a:p>
        </p:txBody>
      </p:sp>
      <p:sp>
        <p:nvSpPr>
          <p:cNvPr id="376" name="Google Shape;376;p44"/>
          <p:cNvSpPr/>
          <p:nvPr/>
        </p:nvSpPr>
        <p:spPr>
          <a:xfrm>
            <a:off x="826825" y="3706225"/>
            <a:ext cx="360000" cy="28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44"/>
          <p:cNvSpPr/>
          <p:nvPr/>
        </p:nvSpPr>
        <p:spPr>
          <a:xfrm>
            <a:off x="1426700" y="3706225"/>
            <a:ext cx="360000" cy="28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44"/>
          <p:cNvSpPr/>
          <p:nvPr/>
        </p:nvSpPr>
        <p:spPr>
          <a:xfrm>
            <a:off x="2002250" y="3709525"/>
            <a:ext cx="360000" cy="28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44"/>
          <p:cNvSpPr/>
          <p:nvPr/>
        </p:nvSpPr>
        <p:spPr>
          <a:xfrm>
            <a:off x="729625" y="4062900"/>
            <a:ext cx="554400" cy="282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</a:t>
            </a:r>
            <a:endParaRPr/>
          </a:p>
        </p:txBody>
      </p:sp>
      <p:sp>
        <p:nvSpPr>
          <p:cNvPr id="380" name="Google Shape;380;p44"/>
          <p:cNvSpPr/>
          <p:nvPr/>
        </p:nvSpPr>
        <p:spPr>
          <a:xfrm>
            <a:off x="1329500" y="4062900"/>
            <a:ext cx="554400" cy="282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cat</a:t>
            </a:r>
            <a:endParaRPr/>
          </a:p>
        </p:txBody>
      </p:sp>
      <p:sp>
        <p:nvSpPr>
          <p:cNvPr id="381" name="Google Shape;381;p44"/>
          <p:cNvSpPr/>
          <p:nvPr/>
        </p:nvSpPr>
        <p:spPr>
          <a:xfrm>
            <a:off x="1929375" y="4062900"/>
            <a:ext cx="554400" cy="282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</a:t>
            </a:r>
            <a:endParaRPr/>
          </a:p>
        </p:txBody>
      </p:sp>
      <p:sp>
        <p:nvSpPr>
          <p:cNvPr id="382" name="Google Shape;382;p44"/>
          <p:cNvSpPr/>
          <p:nvPr/>
        </p:nvSpPr>
        <p:spPr>
          <a:xfrm>
            <a:off x="2529250" y="4062900"/>
            <a:ext cx="554400" cy="282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</a:t>
            </a:r>
            <a:endParaRPr/>
          </a:p>
        </p:txBody>
      </p:sp>
      <p:sp>
        <p:nvSpPr>
          <p:cNvPr id="383" name="Google Shape;383;p44"/>
          <p:cNvSpPr/>
          <p:nvPr/>
        </p:nvSpPr>
        <p:spPr>
          <a:xfrm>
            <a:off x="2577800" y="3709525"/>
            <a:ext cx="360000" cy="28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4" name="Google Shape;384;p44"/>
          <p:cNvCxnSpPr>
            <a:stCxn id="376" idx="3"/>
            <a:endCxn id="377" idx="1"/>
          </p:cNvCxnSpPr>
          <p:nvPr/>
        </p:nvCxnSpPr>
        <p:spPr>
          <a:xfrm>
            <a:off x="1186825" y="3847225"/>
            <a:ext cx="240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5" name="Google Shape;385;p44"/>
          <p:cNvCxnSpPr>
            <a:stCxn id="377" idx="3"/>
            <a:endCxn id="378" idx="1"/>
          </p:cNvCxnSpPr>
          <p:nvPr/>
        </p:nvCxnSpPr>
        <p:spPr>
          <a:xfrm>
            <a:off x="1786700" y="3847225"/>
            <a:ext cx="215700" cy="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6" name="Google Shape;386;p44"/>
          <p:cNvCxnSpPr>
            <a:stCxn id="378" idx="3"/>
            <a:endCxn id="383" idx="1"/>
          </p:cNvCxnSpPr>
          <p:nvPr/>
        </p:nvCxnSpPr>
        <p:spPr>
          <a:xfrm>
            <a:off x="2362250" y="3850525"/>
            <a:ext cx="215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87" name="Google Shape;387;p44"/>
          <p:cNvSpPr/>
          <p:nvPr/>
        </p:nvSpPr>
        <p:spPr>
          <a:xfrm>
            <a:off x="966100" y="2395525"/>
            <a:ext cx="826800" cy="16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44"/>
          <p:cNvSpPr/>
          <p:nvPr/>
        </p:nvSpPr>
        <p:spPr>
          <a:xfrm>
            <a:off x="2084850" y="2395525"/>
            <a:ext cx="875400" cy="16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44"/>
          <p:cNvSpPr/>
          <p:nvPr/>
        </p:nvSpPr>
        <p:spPr>
          <a:xfrm>
            <a:off x="826825" y="2630375"/>
            <a:ext cx="554400" cy="282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</a:t>
            </a:r>
            <a:endParaRPr/>
          </a:p>
        </p:txBody>
      </p:sp>
      <p:sp>
        <p:nvSpPr>
          <p:cNvPr id="390" name="Google Shape;390;p44"/>
          <p:cNvSpPr/>
          <p:nvPr/>
        </p:nvSpPr>
        <p:spPr>
          <a:xfrm>
            <a:off x="1426700" y="2630375"/>
            <a:ext cx="554400" cy="282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cat</a:t>
            </a:r>
            <a:endParaRPr/>
          </a:p>
        </p:txBody>
      </p:sp>
      <p:sp>
        <p:nvSpPr>
          <p:cNvPr id="391" name="Google Shape;391;p44"/>
          <p:cNvSpPr/>
          <p:nvPr/>
        </p:nvSpPr>
        <p:spPr>
          <a:xfrm>
            <a:off x="2026575" y="2630375"/>
            <a:ext cx="554400" cy="282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</a:t>
            </a:r>
            <a:endParaRPr/>
          </a:p>
        </p:txBody>
      </p:sp>
      <p:sp>
        <p:nvSpPr>
          <p:cNvPr id="392" name="Google Shape;392;p44"/>
          <p:cNvSpPr/>
          <p:nvPr/>
        </p:nvSpPr>
        <p:spPr>
          <a:xfrm>
            <a:off x="2626450" y="2630375"/>
            <a:ext cx="554400" cy="282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</a:t>
            </a:r>
            <a:endParaRPr/>
          </a:p>
        </p:txBody>
      </p:sp>
      <p:sp>
        <p:nvSpPr>
          <p:cNvPr id="393" name="Google Shape;393;p44"/>
          <p:cNvSpPr/>
          <p:nvPr/>
        </p:nvSpPr>
        <p:spPr>
          <a:xfrm>
            <a:off x="1154050" y="2317700"/>
            <a:ext cx="450900" cy="119400"/>
          </a:xfrm>
          <a:prstGeom prst="rect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44"/>
          <p:cNvSpPr/>
          <p:nvPr/>
        </p:nvSpPr>
        <p:spPr>
          <a:xfrm>
            <a:off x="2297100" y="2317700"/>
            <a:ext cx="450900" cy="119400"/>
          </a:xfrm>
          <a:prstGeom prst="rect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44"/>
          <p:cNvSpPr/>
          <p:nvPr/>
        </p:nvSpPr>
        <p:spPr>
          <a:xfrm>
            <a:off x="1089325" y="2204775"/>
            <a:ext cx="1705800" cy="1194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44"/>
          <p:cNvSpPr/>
          <p:nvPr/>
        </p:nvSpPr>
        <p:spPr>
          <a:xfrm>
            <a:off x="1676100" y="2085375"/>
            <a:ext cx="450900" cy="119400"/>
          </a:xfrm>
          <a:prstGeom prst="rect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44"/>
          <p:cNvSpPr/>
          <p:nvPr/>
        </p:nvSpPr>
        <p:spPr>
          <a:xfrm>
            <a:off x="4190750" y="2286075"/>
            <a:ext cx="450900" cy="119400"/>
          </a:xfrm>
          <a:prstGeom prst="rect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44"/>
          <p:cNvSpPr/>
          <p:nvPr/>
        </p:nvSpPr>
        <p:spPr>
          <a:xfrm>
            <a:off x="4190750" y="2630375"/>
            <a:ext cx="450900" cy="11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44"/>
          <p:cNvSpPr/>
          <p:nvPr/>
        </p:nvSpPr>
        <p:spPr>
          <a:xfrm>
            <a:off x="4860575" y="2204775"/>
            <a:ext cx="826800" cy="282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Pooling</a:t>
            </a:r>
            <a:endParaRPr/>
          </a:p>
        </p:txBody>
      </p:sp>
      <p:sp>
        <p:nvSpPr>
          <p:cNvPr id="400" name="Google Shape;400;p44"/>
          <p:cNvSpPr/>
          <p:nvPr/>
        </p:nvSpPr>
        <p:spPr>
          <a:xfrm>
            <a:off x="4860575" y="2549075"/>
            <a:ext cx="1764000" cy="282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Shared Weights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4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Details: Tuning Hyperparameters</a:t>
            </a:r>
            <a:endParaRPr/>
          </a:p>
        </p:txBody>
      </p:sp>
      <p:sp>
        <p:nvSpPr>
          <p:cNvPr id="406" name="Google Shape;406;p4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Many things to try: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Vocabulary size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Word vector size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Hidden layer size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Learning rate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Minibatch size and training schedule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Sampled loss functions?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Dropout?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Optimizer (SGD, AdaGrad, Adam, RMSProp, etc.)?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True for non-neural algorithms too! But </a:t>
            </a:r>
            <a:r>
              <a:rPr b="1" lang="en"/>
              <a:t>NNs can be very sensitive.</a:t>
            </a:r>
            <a:endParaRPr b="1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4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Details: Tuning Hyperparameters</a:t>
            </a:r>
            <a:endParaRPr/>
          </a:p>
        </p:txBody>
      </p:sp>
      <p:sp>
        <p:nvSpPr>
          <p:cNvPr id="412" name="Google Shape;412;p4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How to tune?</a:t>
            </a:r>
            <a:endParaRPr b="1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Guess sensible defaults, based on similar work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We’ll give you these for assignments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Grid search: try all combinations </a:t>
            </a:r>
            <a:r>
              <a:rPr b="1" lang="en"/>
              <a:t>(slow!)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Alpha = [0.1, 0.01, 0.001]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Lambda = [1.0, 0.1, 0.01]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H = [50, 100, 200, 500]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Random search (</a:t>
            </a:r>
            <a:r>
              <a:rPr b="1" lang="en"/>
              <a:t>much better!</a:t>
            </a:r>
            <a:r>
              <a:rPr lang="en"/>
              <a:t>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i="1" lang="en"/>
              <a:t>Fancy: automatic tuning (gaussian processes, etc.)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No perfect solution...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4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Details: Debugging TensorFlow</a:t>
            </a:r>
            <a:endParaRPr/>
          </a:p>
        </p:txBody>
      </p:sp>
      <p:sp>
        <p:nvSpPr>
          <p:cNvPr id="418" name="Google Shape;418;p4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How to debug?</a:t>
            </a:r>
            <a:endParaRPr b="1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Many errors checked at graph construction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Look at Tensor shape: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tf.shape(x_) or x_.get_shape()</a:t>
            </a:r>
            <a:r>
              <a:rPr lang="en"/>
              <a:t>, like in NumPy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Test on small data: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onsolas"/>
              <a:buChar char="-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output = session.run(output_, feed_dict={input_: inputs[:3]})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TF does a lot for you! Use high-level functions instead of rolling your own.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Font typeface="Consolas"/>
              <a:buChar char="-"/>
            </a:pPr>
            <a:r>
              <a:rPr lang="en" sz="14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tf.nn.embedding_lookup(...)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nsolas"/>
              <a:buChar char="-"/>
            </a:pPr>
            <a:r>
              <a:rPr lang="en" sz="14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tf.nn.dynamic_rnn(...)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nsolas"/>
              <a:buChar char="-"/>
            </a:pPr>
            <a:r>
              <a:rPr lang="en" sz="14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5"/>
              </a:rPr>
              <a:t>tf.nn.sparse_softmax_cross_entropy_with_logits(...)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And many more!</a:t>
            </a:r>
            <a:endParaRPr sz="14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4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End.</a:t>
            </a:r>
            <a:endParaRPr/>
          </a:p>
        </p:txBody>
      </p:sp>
      <p:sp>
        <p:nvSpPr>
          <p:cNvPr id="424" name="Google Shape;424;p4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>
                <a:solidFill>
                  <a:schemeClr val="lt2"/>
                </a:solidFill>
              </a:rPr>
              <a:t>Next week</a:t>
            </a:r>
            <a:r>
              <a:rPr lang="en"/>
              <a:t> Convolutional Neural Networks (CNNs)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Peeking ahead...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800"/>
              <a:buChar char="●"/>
            </a:pPr>
            <a:r>
              <a:rPr lang="en">
                <a:solidFill>
                  <a:srgbClr val="38761D"/>
                </a:solidFill>
              </a:rPr>
              <a:t>Week 1: Introduction</a:t>
            </a:r>
            <a:endParaRPr>
              <a:solidFill>
                <a:srgbClr val="38761D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800"/>
              <a:buChar char="●"/>
            </a:pPr>
            <a:r>
              <a:rPr lang="en">
                <a:solidFill>
                  <a:srgbClr val="FF9900"/>
                </a:solidFill>
              </a:rPr>
              <a:t>Week 2: Classification &amp; Sentiment</a:t>
            </a:r>
            <a:endParaRPr>
              <a:solidFill>
                <a:srgbClr val="FF99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Week 3: Convolutional Neural Networks (CNNs)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Week 4 - 5: Language Models </a:t>
            </a:r>
            <a:endParaRPr>
              <a:solidFill>
                <a:srgbClr val="0000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Week 6 - 7: Machine Translation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Week 8: Summarization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Week 9: Part-of-Speech Tagging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Week 10 - 11: Dependency Parsing, Constituency Parsing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Week 12: Information Retrieval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Week 13: Entities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Peeking ahead...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800"/>
              <a:buChar char="●"/>
            </a:pPr>
            <a:r>
              <a:rPr lang="en">
                <a:solidFill>
                  <a:srgbClr val="38761D"/>
                </a:solidFill>
              </a:rPr>
              <a:t>Week 1: Introduction</a:t>
            </a:r>
            <a:endParaRPr>
              <a:solidFill>
                <a:srgbClr val="38761D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800"/>
              <a:buChar char="●"/>
            </a:pPr>
            <a:r>
              <a:rPr lang="en">
                <a:solidFill>
                  <a:srgbClr val="FF9900"/>
                </a:solidFill>
              </a:rPr>
              <a:t>Week 2: Classification &amp; Sentiment</a:t>
            </a:r>
            <a:endParaRPr>
              <a:solidFill>
                <a:srgbClr val="FF99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Week 3: Convolutional Neural Networks (CNNs)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Week 4 - 5: Language Models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Char char="○"/>
            </a:pPr>
            <a:r>
              <a:rPr lang="en">
                <a:solidFill>
                  <a:srgbClr val="0000FF"/>
                </a:solidFill>
              </a:rPr>
              <a:t>October 7: Project Proposals Due</a:t>
            </a:r>
            <a:endParaRPr>
              <a:solidFill>
                <a:srgbClr val="0000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Char char="○"/>
            </a:pPr>
            <a:r>
              <a:rPr lang="en">
                <a:solidFill>
                  <a:srgbClr val="0000FF"/>
                </a:solidFill>
              </a:rPr>
              <a:t>Due only 1 week after assignment 2. Don’t leave to the last minute!</a:t>
            </a:r>
            <a:endParaRPr>
              <a:solidFill>
                <a:srgbClr val="0000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Week 6 - 7: Machine Translation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Week 8: Summarization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Week 9: Part-of-Speech Tagging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Week 10 - 11: Dependency Parsing, Constituency Parsing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Week 12: Information Retrieval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Week 13: Entities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Project</a:t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Open-ended final project - your chance to explore &amp; apply NLP!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Some project types: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Apply existing NLP algorithm(s) to a new dataset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Develop a new NLP algorithm or technique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Adapt techniques from a recent paper to a new domain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NLP algorithms to find patterns or trends in data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One requirement: </a:t>
            </a:r>
            <a:r>
              <a:rPr b="1" lang="en" u="sng"/>
              <a:t>language</a:t>
            </a:r>
            <a:r>
              <a:rPr lang="en"/>
              <a:t> must be the main part of your project.</a:t>
            </a:r>
            <a:endParaRPr/>
          </a:p>
        </p:txBody>
      </p:sp>
      <p:sp>
        <p:nvSpPr>
          <p:cNvPr id="94" name="Google Shape;94;p18"/>
          <p:cNvSpPr txBox="1"/>
          <p:nvPr/>
        </p:nvSpPr>
        <p:spPr>
          <a:xfrm>
            <a:off x="5415100" y="314050"/>
            <a:ext cx="3598800" cy="5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all on the course GitHub!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-&gt; </a:t>
            </a:r>
            <a:r>
              <a:rPr lang="en" u="sng">
                <a:solidFill>
                  <a:schemeClr val="hlink"/>
                </a:solidFill>
                <a:hlinkClick r:id="rId3"/>
              </a:rPr>
              <a:t>Final Project Guidelines</a:t>
            </a:r>
            <a:r>
              <a:rPr lang="en"/>
              <a:t> &lt;-</a:t>
            </a:r>
            <a:endParaRPr>
              <a:solidFill>
                <a:schemeClr val="accent5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Project: Timeline</a:t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Paper Reading Sessions (See </a:t>
            </a:r>
            <a:r>
              <a:rPr lang="en" u="sng">
                <a:solidFill>
                  <a:schemeClr val="hlink"/>
                </a:solidFill>
                <a:hlinkClick r:id="rId3"/>
              </a:rPr>
              <a:t>Piazza</a:t>
            </a:r>
            <a:r>
              <a:rPr lang="en"/>
              <a:t>!)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Project proposal</a:t>
            </a:r>
            <a:r>
              <a:rPr lang="en"/>
              <a:t> (Oct 7th)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Milestone</a:t>
            </a:r>
            <a:r>
              <a:rPr lang="en"/>
              <a:t> (Optional)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Final presentations</a:t>
            </a:r>
            <a:r>
              <a:rPr lang="en"/>
              <a:t> (in-class December 10-14)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Project write up</a:t>
            </a:r>
            <a:r>
              <a:rPr lang="en"/>
              <a:t> (due December 7)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In total, </a:t>
            </a:r>
            <a:r>
              <a:rPr b="1" lang="en"/>
              <a:t>60%</a:t>
            </a:r>
            <a:r>
              <a:rPr lang="en"/>
              <a:t> of course grade! Important to start early.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265500" y="17424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Halp! Where should I start?</a:t>
            </a:r>
            <a:endParaRPr/>
          </a:p>
        </p:txBody>
      </p:sp>
      <p:pic>
        <p:nvPicPr>
          <p:cNvPr descr="Halp_o_127938.jpg" id="106" name="Google Shape;1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5400" y="785800"/>
            <a:ext cx="3305175" cy="357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 Ideas </a:t>
            </a:r>
            <a:r>
              <a:rPr lang="en" u="sng"/>
              <a:t>and</a:t>
            </a:r>
            <a:r>
              <a:rPr lang="en"/>
              <a:t> Datasets</a:t>
            </a:r>
            <a:endParaRPr/>
          </a:p>
        </p:txBody>
      </p:sp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Best source: read papers! See what people have tried, what data they used.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The Association of Computational Linguistics (ACL) Anthology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NAACL</a:t>
            </a:r>
            <a:r>
              <a:rPr lang="en"/>
              <a:t>, </a:t>
            </a:r>
            <a:r>
              <a:rPr lang="en" u="sng">
                <a:solidFill>
                  <a:schemeClr val="hlink"/>
                </a:solidFill>
                <a:hlinkClick r:id="rId5"/>
              </a:rPr>
              <a:t>ACL</a:t>
            </a:r>
            <a:r>
              <a:rPr lang="en"/>
              <a:t>, </a:t>
            </a:r>
            <a:r>
              <a:rPr lang="en" u="sng">
                <a:solidFill>
                  <a:schemeClr val="hlink"/>
                </a:solidFill>
                <a:hlinkClick r:id="rId6"/>
              </a:rPr>
              <a:t>EMNLP</a:t>
            </a:r>
            <a:r>
              <a:rPr lang="en"/>
              <a:t>, </a:t>
            </a:r>
            <a:r>
              <a:rPr lang="en" u="sng">
                <a:solidFill>
                  <a:schemeClr val="hlink"/>
                </a:solidFill>
                <a:hlinkClick r:id="rId7"/>
              </a:rPr>
              <a:t>NIPS</a:t>
            </a:r>
            <a:r>
              <a:rPr lang="en"/>
              <a:t>, </a:t>
            </a:r>
            <a:r>
              <a:rPr lang="en" u="sng">
                <a:solidFill>
                  <a:schemeClr val="hlink"/>
                </a:solidFill>
                <a:hlinkClick r:id="rId8"/>
              </a:rPr>
              <a:t>ICML</a:t>
            </a:r>
            <a:r>
              <a:rPr lang="en"/>
              <a:t>, </a:t>
            </a:r>
            <a:r>
              <a:rPr lang="en" u="sng">
                <a:solidFill>
                  <a:schemeClr val="hlink"/>
                </a:solidFill>
                <a:hlinkClick r:id="rId9"/>
              </a:rPr>
              <a:t>SigKDD</a:t>
            </a:r>
            <a:r>
              <a:rPr lang="en"/>
              <a:t>,  </a:t>
            </a:r>
            <a:r>
              <a:rPr lang="en" u="sng">
                <a:solidFill>
                  <a:schemeClr val="hlink"/>
                </a:solidFill>
                <a:hlinkClick r:id="rId10"/>
              </a:rPr>
              <a:t>WSDM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11"/>
              </a:rPr>
              <a:t>Google Scholar</a:t>
            </a:r>
            <a:r>
              <a:rPr lang="en"/>
              <a:t> and the </a:t>
            </a:r>
            <a:r>
              <a:rPr lang="en" u="sng">
                <a:solidFill>
                  <a:schemeClr val="hlink"/>
                </a:solidFill>
                <a:hlinkClick r:id="rId12"/>
              </a:rPr>
              <a:t>arXiv</a:t>
            </a:r>
            <a:r>
              <a:rPr lang="en"/>
              <a:t> (quality may vary)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More here: </a:t>
            </a:r>
            <a:r>
              <a:rPr lang="en" u="sng">
                <a:solidFill>
                  <a:schemeClr val="hlink"/>
                </a:solidFill>
                <a:hlinkClick r:id="rId13"/>
              </a:rPr>
              <a:t>Project Proposal Guidelines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Stanford posts open lists of class projects:</a:t>
            </a:r>
            <a:endParaRPr/>
          </a:p>
          <a:p>
            <a:pPr indent="-317500" lvl="1" marL="914400" rtl="0" algn="l">
              <a:spcBef>
                <a:spcPts val="1600"/>
              </a:spcBef>
              <a:spcAft>
                <a:spcPts val="160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14"/>
              </a:rPr>
              <a:t>cs224n</a:t>
            </a:r>
            <a:r>
              <a:rPr lang="en"/>
              <a:t> (</a:t>
            </a:r>
            <a:r>
              <a:rPr lang="en" u="sng">
                <a:solidFill>
                  <a:schemeClr val="hlink"/>
                </a:solidFill>
                <a:hlinkClick r:id="rId15"/>
              </a:rPr>
              <a:t>2000-2017</a:t>
            </a:r>
            <a:r>
              <a:rPr lang="en"/>
              <a:t>), </a:t>
            </a:r>
            <a:r>
              <a:rPr lang="en" u="sng">
                <a:solidFill>
                  <a:schemeClr val="hlink"/>
                </a:solidFill>
                <a:hlinkClick r:id="rId16"/>
              </a:rPr>
              <a:t>cs224d</a:t>
            </a:r>
            <a:r>
              <a:rPr lang="en"/>
              <a:t> (</a:t>
            </a:r>
            <a:r>
              <a:rPr lang="en" u="sng">
                <a:solidFill>
                  <a:schemeClr val="hlink"/>
                </a:solidFill>
                <a:hlinkClick r:id="rId17"/>
              </a:rPr>
              <a:t>2015</a:t>
            </a:r>
            <a:r>
              <a:rPr lang="en"/>
              <a:t>, </a:t>
            </a:r>
            <a:r>
              <a:rPr lang="en" u="sng">
                <a:solidFill>
                  <a:schemeClr val="hlink"/>
                </a:solidFill>
                <a:hlinkClick r:id="rId18"/>
              </a:rPr>
              <a:t>2016</a:t>
            </a:r>
            <a:r>
              <a:rPr lang="en"/>
              <a:t>, </a:t>
            </a:r>
            <a:r>
              <a:rPr lang="en" u="sng">
                <a:solidFill>
                  <a:schemeClr val="hlink"/>
                </a:solidFill>
                <a:hlinkClick r:id="rId19"/>
              </a:rPr>
              <a:t>2017</a:t>
            </a:r>
            <a:r>
              <a:rPr lang="en"/>
              <a:t>)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